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3" r:id="rId1"/>
    <p:sldMasterId id="2147483648" r:id="rId2"/>
    <p:sldMasterId id="2147483651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7" r:id="rId5"/>
    <p:sldId id="262" r:id="rId6"/>
    <p:sldId id="264" r:id="rId7"/>
    <p:sldId id="265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37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19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53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008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CRR Activity Calendar Update</a:t>
            </a:r>
            <a:endParaRPr lang="en-US" b="1" dirty="0"/>
          </a:p>
          <a:p>
            <a:endParaRPr lang="en-US" dirty="0"/>
          </a:p>
          <a:p>
            <a:r>
              <a:rPr lang="en-US" dirty="0" smtClean="0"/>
              <a:t>Donald House</a:t>
            </a:r>
            <a:endParaRPr lang="en-US" dirty="0"/>
          </a:p>
          <a:p>
            <a:r>
              <a:rPr lang="en-US" dirty="0" smtClean="0"/>
              <a:t>Supervisor, CRR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WMS</a:t>
            </a:r>
          </a:p>
          <a:p>
            <a:r>
              <a:rPr lang="en-US" dirty="0" smtClean="0"/>
              <a:t>February 5,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overview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/>
              <a:t>Protocol 7.5.1(4)(c) requires ERCOT to post an updated calendar no later than April 1 of each calendar year</a:t>
            </a:r>
          </a:p>
          <a:p>
            <a:pPr lvl="1"/>
            <a:r>
              <a:rPr lang="en-US" sz="2000" dirty="0"/>
              <a:t>Each calendar includes auction activity dates for the remainder of the current calendar year and for the two subsequent calendar years</a:t>
            </a:r>
          </a:p>
          <a:p>
            <a:pPr lvl="1"/>
            <a:r>
              <a:rPr lang="en-US" sz="2000" b="1" dirty="0"/>
              <a:t>The calendar must be approved by WMS prior to the annual posting</a:t>
            </a:r>
          </a:p>
          <a:p>
            <a:endParaRPr lang="en-US" sz="2400" dirty="0" smtClean="0"/>
          </a:p>
          <a:p>
            <a:r>
              <a:rPr lang="en-US" sz="2400" dirty="0" smtClean="0"/>
              <a:t>Calendar was shared with CMWG on February 3, 2020</a:t>
            </a:r>
          </a:p>
          <a:p>
            <a:endParaRPr lang="en-US" sz="2400" dirty="0" smtClean="0"/>
          </a:p>
          <a:p>
            <a:r>
              <a:rPr lang="en-US" sz="2400" dirty="0" smtClean="0"/>
              <a:t>Seeking final approval today from WMS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description of changes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r>
              <a:rPr lang="en-US" sz="2400" dirty="0"/>
              <a:t>Current calendar</a:t>
            </a:r>
          </a:p>
          <a:p>
            <a:pPr lvl="1"/>
            <a:r>
              <a:rPr lang="en-US" sz="2000" dirty="0"/>
              <a:t>Dates from the currently approved calendar remain unchanged (through the 2022.MAR.Monthly.Auction)</a:t>
            </a:r>
          </a:p>
          <a:p>
            <a:r>
              <a:rPr lang="en-US" sz="2400" dirty="0"/>
              <a:t>Added dates to cover CRR activity through the 2023.MAR.Monthly.Auction</a:t>
            </a:r>
          </a:p>
          <a:p>
            <a:pPr lvl="1"/>
            <a:r>
              <a:rPr lang="en-US" sz="2000" dirty="0"/>
              <a:t>Applied the same patterns to assign the dates as have been used for previous calendars to maintain Protocol requirements and consistency</a:t>
            </a:r>
          </a:p>
          <a:p>
            <a:r>
              <a:rPr lang="en-US" sz="2400" dirty="0"/>
              <a:t>Nothing unusual to note about this update</a:t>
            </a:r>
          </a:p>
          <a:p>
            <a:pPr lvl="1"/>
            <a:r>
              <a:rPr lang="en-US" sz="2000" dirty="0"/>
              <a:t>Did not need to delay or move any auction submission windows to avoid holidays</a:t>
            </a:r>
          </a:p>
          <a:p>
            <a:r>
              <a:rPr lang="en-US" sz="2400" dirty="0"/>
              <a:t>PCRR-eligible NOIEs are encouraged to view the dates on the “PCRRs” tab of the calendar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6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general reminders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/>
              <a:t>The model build process begins 2 weeks prior to the model posting date (get outages and Common Information Model snapshot)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 smtClean="0"/>
              <a:t>We hold a monthly auction and a long-term auction every month of the year</a:t>
            </a:r>
          </a:p>
          <a:p>
            <a:pPr lvl="1"/>
            <a:r>
              <a:rPr lang="en-US" sz="2000" dirty="0" smtClean="0"/>
              <a:t>Typical pattern is monthly auction bid window in the first half of the month followed by the long-term auction bid window the very next week (occasionally, there will be a one-week gap to avoid holidays)</a:t>
            </a:r>
          </a:p>
          <a:p>
            <a:pPr lvl="1"/>
            <a:r>
              <a:rPr lang="en-US" sz="2000" dirty="0" smtClean="0"/>
              <a:t>Monthly auction results are posted one week after the bid window closes; long-term auction results are posted two weeks after the bid window closes</a:t>
            </a:r>
          </a:p>
          <a:p>
            <a:pPr lvl="1"/>
            <a:r>
              <a:rPr lang="en-US" sz="2000" dirty="0" smtClean="0"/>
              <a:t>Monthly auction credit is usually released 1 day after the long-term auction credit is locked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5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general reminders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53000"/>
          </a:xfrm>
        </p:spPr>
        <p:txBody>
          <a:bodyPr/>
          <a:lstStyle/>
          <a:p>
            <a:r>
              <a:rPr lang="en-US" sz="2400" dirty="0" smtClean="0"/>
              <a:t>There are two additional tabs on the calendar </a:t>
            </a:r>
          </a:p>
          <a:p>
            <a:pPr lvl="1"/>
            <a:r>
              <a:rPr lang="en-US" sz="2000" dirty="0" smtClean="0"/>
              <a:t>“Calendar Protocol References” includes any references to protocol sections relating to the selection of dates </a:t>
            </a:r>
          </a:p>
          <a:p>
            <a:pPr lvl="1"/>
            <a:r>
              <a:rPr lang="en-US" sz="2000" dirty="0" smtClean="0"/>
              <a:t>“PCRRs” gives activity dates and protocol sections related to the annual PCRR allocation process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2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CRR activity calendar – </a:t>
            </a:r>
            <a:r>
              <a:rPr lang="en-US" dirty="0" smtClean="0"/>
              <a:t>next steps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319832"/>
          </a:xfrm>
        </p:spPr>
        <p:txBody>
          <a:bodyPr/>
          <a:lstStyle/>
          <a:p>
            <a:r>
              <a:rPr lang="en-US" sz="2400" dirty="0"/>
              <a:t>ERCOT is seeking </a:t>
            </a:r>
            <a:r>
              <a:rPr lang="en-US" sz="2400" dirty="0" smtClean="0"/>
              <a:t>final approval today from WMS</a:t>
            </a:r>
            <a:endParaRPr lang="en-US" sz="2400" dirty="0"/>
          </a:p>
          <a:p>
            <a:r>
              <a:rPr lang="en-US" sz="2400" dirty="0" smtClean="0"/>
              <a:t>Once </a:t>
            </a:r>
            <a:r>
              <a:rPr lang="en-US" sz="2400" dirty="0"/>
              <a:t>approved, the new version of the calendar will be posted on the ERCOT public site </a:t>
            </a:r>
            <a:r>
              <a:rPr lang="en-US" sz="2400" dirty="0" smtClean="0"/>
              <a:t>by April 1, 2020</a:t>
            </a:r>
            <a:endParaRPr lang="en-US" sz="2400" dirty="0"/>
          </a:p>
          <a:p>
            <a:pPr lvl="1"/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2504384"/>
            <a:ext cx="6250172" cy="373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5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392</Words>
  <Application>Microsoft Office PowerPoint</Application>
  <PresentationFormat>On-screen Show (4:3)</PresentationFormat>
  <Paragraphs>51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CRR activity calendar – overview </vt:lpstr>
      <vt:lpstr>CRR activity calendar – description of changes</vt:lpstr>
      <vt:lpstr>CRR activity calendar – general reminders</vt:lpstr>
      <vt:lpstr>CRR activity calendar – general reminders</vt:lpstr>
      <vt:lpstr>CRR activity calendar – next steps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2016-10-07T18:07:55Z</dcterms:created>
  <dcterms:modified xsi:type="dcterms:W3CDTF">2020-01-27T15:34:46Z</dcterms:modified>
</cp:coreProperties>
</file>