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7"/>
  </p:notesMasterIdLst>
  <p:handoutMasterIdLst>
    <p:handoutMasterId r:id="rId8"/>
  </p:handoutMasterIdLst>
  <p:sldIdLst>
    <p:sldId id="267" r:id="rId6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75" d="100"/>
          <a:sy n="75" d="100"/>
        </p:scale>
        <p:origin x="1236" y="7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theme" Target="theme/theme1.xml"/><Relationship Id="rId5" Type="http://schemas.openxmlformats.org/officeDocument/2006/relationships/slideMaster" Target="slideMasters/slideMaster2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1/29/2020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1/29/2020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93434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Footer text goes here.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5052221"/>
          </a:xfrm>
          <a:prstGeom prst="rect">
            <a:avLst/>
          </a:prstGeom>
        </p:spPr>
        <p:txBody>
          <a:bodyPr/>
          <a:lstStyle>
            <a:lvl1pPr>
              <a:defRPr sz="2600">
                <a:solidFill>
                  <a:schemeClr val="tx2"/>
                </a:solidFill>
              </a:defRPr>
            </a:lvl1pPr>
            <a:lvl2pPr>
              <a:defRPr sz="2400">
                <a:solidFill>
                  <a:schemeClr val="tx2"/>
                </a:solidFill>
              </a:defRPr>
            </a:lvl2pPr>
            <a:lvl3pPr>
              <a:defRPr sz="2200">
                <a:solidFill>
                  <a:schemeClr val="tx2"/>
                </a:solidFill>
              </a:defRPr>
            </a:lvl3pPr>
            <a:lvl4pPr>
              <a:defRPr sz="2100">
                <a:solidFill>
                  <a:schemeClr val="tx2"/>
                </a:solidFill>
              </a:defRPr>
            </a:lvl4pPr>
            <a:lvl5pPr>
              <a:defRPr sz="200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dirty="0" smtClean="0"/>
              <a:t>Footer text goes here.</a:t>
            </a:r>
            <a:endParaRPr lang="en-US" dirty="0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 smtClean="0"/>
              <a:t>Footer text goes here.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6286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4629150" y="990601"/>
            <a:ext cx="3886200" cy="4800600"/>
          </a:xfrm>
          <a:prstGeom prst="rect">
            <a:avLst/>
          </a:prstGeom>
        </p:spPr>
        <p:txBody>
          <a:bodyPr/>
          <a:lstStyle>
            <a:lvl1pPr>
              <a:defRPr sz="2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8" name="Rectangle 7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7647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4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Footer text goes here.</a:t>
            </a:r>
            <a:endParaRPr lang="en-US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206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1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</p:spPr>
        <p:txBody>
          <a:bodyPr/>
          <a:lstStyle/>
          <a:p>
            <a:r>
              <a:rPr lang="en-US" b="1" dirty="0" smtClean="0">
                <a:solidFill>
                  <a:schemeClr val="accent1"/>
                </a:solidFill>
              </a:rPr>
              <a:t>2020 WMS Working Group Leadership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334000"/>
          </a:xfrm>
        </p:spPr>
        <p:txBody>
          <a:bodyPr/>
          <a:lstStyle/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endParaRPr lang="en-US" altLang="en-US" sz="1000" b="1" dirty="0" smtClean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b="1" dirty="0" smtClean="0">
                <a:solidFill>
                  <a:schemeClr val="tx1"/>
                </a:solidFill>
              </a:rPr>
              <a:t>Congestion </a:t>
            </a:r>
            <a:r>
              <a:rPr lang="en-US" altLang="en-US" sz="1400" b="1" dirty="0">
                <a:solidFill>
                  <a:schemeClr val="tx1"/>
                </a:solidFill>
              </a:rPr>
              <a:t>Management Working Group (CMWG)</a:t>
            </a:r>
          </a:p>
          <a:p>
            <a:pPr marL="742950" lvl="2" indent="-514350">
              <a:lnSpc>
                <a:spcPct val="80000"/>
              </a:lnSpc>
              <a:buNone/>
              <a:defRPr/>
            </a:pPr>
            <a:r>
              <a:rPr lang="en-US" altLang="en-US" sz="1400" dirty="0">
                <a:solidFill>
                  <a:schemeClr val="tx1"/>
                </a:solidFill>
              </a:rPr>
              <a:t>Chair: </a:t>
            </a:r>
            <a:r>
              <a:rPr lang="en-US" altLang="en-US" sz="1400" dirty="0" smtClean="0">
                <a:solidFill>
                  <a:schemeClr val="tx1"/>
                </a:solidFill>
              </a:rPr>
              <a:t>Katie Rich </a:t>
            </a:r>
            <a:r>
              <a:rPr lang="en-US" altLang="en-US" sz="1400" i="1" dirty="0" smtClean="0">
                <a:solidFill>
                  <a:schemeClr val="tx1"/>
                </a:solidFill>
              </a:rPr>
              <a:t>Golden Spread Electric Cooperative</a:t>
            </a:r>
            <a:r>
              <a:rPr lang="en-US" altLang="en-US" sz="1400" dirty="0" smtClean="0">
                <a:solidFill>
                  <a:schemeClr val="tx1"/>
                </a:solidFill>
              </a:rPr>
              <a:t>	</a:t>
            </a:r>
            <a:r>
              <a:rPr lang="en-US" sz="1400" dirty="0" smtClean="0">
                <a:solidFill>
                  <a:schemeClr val="tx1"/>
                </a:solidFill>
              </a:rPr>
              <a:t>V</a:t>
            </a:r>
            <a:r>
              <a:rPr lang="en-US" altLang="en-US" sz="1400" dirty="0" smtClean="0">
                <a:solidFill>
                  <a:schemeClr val="tx1"/>
                </a:solidFill>
              </a:rPr>
              <a:t>ice </a:t>
            </a:r>
            <a:r>
              <a:rPr lang="en-US" altLang="en-US" sz="1400" dirty="0">
                <a:solidFill>
                  <a:schemeClr val="tx1"/>
                </a:solidFill>
              </a:rPr>
              <a:t>Chair: </a:t>
            </a:r>
            <a:r>
              <a:rPr lang="en-US" sz="1400" dirty="0">
                <a:solidFill>
                  <a:schemeClr val="tx1"/>
                </a:solidFill>
              </a:rPr>
              <a:t> </a:t>
            </a:r>
            <a:r>
              <a:rPr lang="en-US" sz="1400" dirty="0" smtClean="0">
                <a:solidFill>
                  <a:schemeClr val="tx1"/>
                </a:solidFill>
              </a:rPr>
              <a:t>Sandy Morris </a:t>
            </a:r>
            <a:r>
              <a:rPr lang="en-US" sz="1400" i="1" dirty="0" smtClean="0">
                <a:solidFill>
                  <a:schemeClr val="tx1"/>
                </a:solidFill>
              </a:rPr>
              <a:t>Direct Energy</a:t>
            </a:r>
            <a:endParaRPr lang="en-US" altLang="en-US" sz="1400" dirty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endParaRPr lang="en-US" altLang="en-US" sz="1400" dirty="0" smtClean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b="1" dirty="0">
                <a:solidFill>
                  <a:schemeClr val="tx1"/>
                </a:solidFill>
              </a:rPr>
              <a:t>Demand Side Working Group (DSWG)</a:t>
            </a:r>
          </a:p>
          <a:p>
            <a:pPr marL="742950" lvl="2" indent="-514350">
              <a:lnSpc>
                <a:spcPct val="80000"/>
              </a:lnSpc>
              <a:buNone/>
              <a:defRPr/>
            </a:pPr>
            <a:r>
              <a:rPr lang="en-US" altLang="en-US" sz="1400" dirty="0">
                <a:solidFill>
                  <a:schemeClr val="tx1"/>
                </a:solidFill>
              </a:rPr>
              <a:t>Chair: </a:t>
            </a:r>
            <a:r>
              <a:rPr lang="en-US" altLang="en-US" sz="1400" dirty="0">
                <a:solidFill>
                  <a:prstClr val="black"/>
                </a:solidFill>
              </a:rPr>
              <a:t>Christian Powell </a:t>
            </a:r>
            <a:r>
              <a:rPr lang="en-US" altLang="en-US" sz="1400" i="1" dirty="0" err="1">
                <a:solidFill>
                  <a:prstClr val="black"/>
                </a:solidFill>
              </a:rPr>
              <a:t>Pedernales</a:t>
            </a:r>
            <a:r>
              <a:rPr lang="en-US" altLang="en-US" sz="1400" i="1" dirty="0">
                <a:solidFill>
                  <a:prstClr val="black"/>
                </a:solidFill>
              </a:rPr>
              <a:t> Electric Cooperative </a:t>
            </a:r>
            <a:r>
              <a:rPr lang="en-US" altLang="en-US" sz="1400" i="1" dirty="0" smtClean="0">
                <a:solidFill>
                  <a:prstClr val="black"/>
                </a:solidFill>
              </a:rPr>
              <a:t> </a:t>
            </a:r>
            <a:r>
              <a:rPr lang="en-US" altLang="en-US" sz="1400" dirty="0" smtClean="0">
                <a:solidFill>
                  <a:schemeClr val="tx1"/>
                </a:solidFill>
              </a:rPr>
              <a:t>Vice Chair(s):  Holly </a:t>
            </a:r>
            <a:r>
              <a:rPr lang="en-US" altLang="en-US" sz="1400" dirty="0">
                <a:solidFill>
                  <a:schemeClr val="tx1"/>
                </a:solidFill>
              </a:rPr>
              <a:t>O’Neill </a:t>
            </a:r>
            <a:r>
              <a:rPr lang="en-US" altLang="en-US" sz="1400" i="1" dirty="0">
                <a:solidFill>
                  <a:schemeClr val="tx1"/>
                </a:solidFill>
              </a:rPr>
              <a:t>MP2 Energy </a:t>
            </a:r>
            <a:r>
              <a:rPr lang="en-US" altLang="en-US" sz="1400" dirty="0" smtClean="0">
                <a:solidFill>
                  <a:schemeClr val="tx1"/>
                </a:solidFill>
              </a:rPr>
              <a:t>				                 			</a:t>
            </a:r>
            <a:r>
              <a:rPr lang="en-US" altLang="en-US" sz="1400" smtClean="0">
                <a:solidFill>
                  <a:schemeClr val="tx1"/>
                </a:solidFill>
              </a:rPr>
              <a:t>       </a:t>
            </a:r>
            <a:r>
              <a:rPr lang="en-US" altLang="en-US" sz="1400" smtClean="0">
                <a:solidFill>
                  <a:schemeClr val="tx1"/>
                </a:solidFill>
              </a:rPr>
              <a:t> Mike </a:t>
            </a:r>
            <a:r>
              <a:rPr lang="en-US" altLang="en-US" sz="1400" dirty="0" err="1" smtClean="0">
                <a:solidFill>
                  <a:schemeClr val="tx1"/>
                </a:solidFill>
              </a:rPr>
              <a:t>Hourihan</a:t>
            </a:r>
            <a:r>
              <a:rPr lang="en-US" altLang="en-US" sz="1400" dirty="0" smtClean="0">
                <a:solidFill>
                  <a:schemeClr val="tx1"/>
                </a:solidFill>
              </a:rPr>
              <a:t> </a:t>
            </a:r>
            <a:r>
              <a:rPr lang="en-US" altLang="en-US" sz="1400" i="1" dirty="0" smtClean="0">
                <a:solidFill>
                  <a:schemeClr val="tx1"/>
                </a:solidFill>
              </a:rPr>
              <a:t>CPower</a:t>
            </a:r>
            <a:endParaRPr lang="en-US" altLang="en-US" sz="1400" i="1" dirty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b="1" dirty="0" smtClean="0">
                <a:solidFill>
                  <a:schemeClr val="tx1"/>
                </a:solidFill>
              </a:rPr>
              <a:t>Market Credit Working Group (MCWG)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dirty="0" smtClean="0">
                <a:solidFill>
                  <a:schemeClr val="tx1"/>
                </a:solidFill>
              </a:rPr>
              <a:t>Chair</a:t>
            </a:r>
            <a:r>
              <a:rPr lang="en-US" altLang="en-US" sz="1400" dirty="0">
                <a:solidFill>
                  <a:schemeClr val="tx1"/>
                </a:solidFill>
              </a:rPr>
              <a:t>: Bill Barnes </a:t>
            </a:r>
            <a:r>
              <a:rPr lang="en-US" altLang="en-US" sz="1400" i="1" dirty="0">
                <a:solidFill>
                  <a:schemeClr val="tx1"/>
                </a:solidFill>
              </a:rPr>
              <a:t>Reliant Energy Retail Services </a:t>
            </a:r>
            <a:r>
              <a:rPr lang="en-US" altLang="en-US" sz="1400" i="1" dirty="0" smtClean="0">
                <a:solidFill>
                  <a:schemeClr val="tx1"/>
                </a:solidFill>
              </a:rPr>
              <a:t>   </a:t>
            </a:r>
            <a:r>
              <a:rPr lang="en-US" altLang="en-US" sz="1400" dirty="0" smtClean="0">
                <a:solidFill>
                  <a:schemeClr val="tx1"/>
                </a:solidFill>
              </a:rPr>
              <a:t>Vice </a:t>
            </a:r>
            <a:r>
              <a:rPr lang="en-US" altLang="en-US" sz="1400" dirty="0">
                <a:solidFill>
                  <a:schemeClr val="tx1"/>
                </a:solidFill>
              </a:rPr>
              <a:t>Chair: Josephine Wan </a:t>
            </a:r>
            <a:r>
              <a:rPr lang="en-US" altLang="en-US" sz="1400" i="1" dirty="0">
                <a:solidFill>
                  <a:schemeClr val="tx1"/>
                </a:solidFill>
              </a:rPr>
              <a:t>Austin Energy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endParaRPr lang="en-US" altLang="en-US" sz="1400" dirty="0" smtClean="0">
              <a:solidFill>
                <a:schemeClr val="bg1">
                  <a:lumMod val="75000"/>
                </a:schemeClr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b="1" dirty="0">
                <a:solidFill>
                  <a:schemeClr val="tx1"/>
                </a:solidFill>
              </a:rPr>
              <a:t>Market Settlement Working Group (MSWG) 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dirty="0">
                <a:solidFill>
                  <a:schemeClr val="bg1">
                    <a:lumMod val="50000"/>
                  </a:schemeClr>
                </a:solidFill>
              </a:rPr>
              <a:t>Chair: </a:t>
            </a:r>
            <a:r>
              <a:rPr lang="en-US" altLang="en-US" sz="1400" dirty="0" smtClean="0">
                <a:solidFill>
                  <a:schemeClr val="bg1">
                    <a:lumMod val="50000"/>
                  </a:schemeClr>
                </a:solidFill>
              </a:rPr>
              <a:t>OPEN 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</a:rPr>
              <a:t>			</a:t>
            </a:r>
            <a:r>
              <a:rPr lang="en-US" altLang="en-US" sz="1400" dirty="0" smtClean="0">
                <a:solidFill>
                  <a:schemeClr val="bg1">
                    <a:lumMod val="50000"/>
                  </a:schemeClr>
                </a:solidFill>
              </a:rPr>
              <a:t>Vice </a:t>
            </a:r>
            <a:r>
              <a:rPr lang="en-US" altLang="en-US" sz="1400" dirty="0">
                <a:solidFill>
                  <a:schemeClr val="bg1">
                    <a:lumMod val="50000"/>
                  </a:schemeClr>
                </a:solidFill>
              </a:rPr>
              <a:t>Chair: </a:t>
            </a:r>
            <a:r>
              <a:rPr lang="en-US" altLang="en-US" sz="1400" dirty="0" smtClean="0">
                <a:solidFill>
                  <a:schemeClr val="bg1">
                    <a:lumMod val="50000"/>
                  </a:schemeClr>
                </a:solidFill>
              </a:rPr>
              <a:t>OPEN</a:t>
            </a:r>
            <a:endParaRPr lang="en-US" altLang="en-US" sz="1400" dirty="0">
              <a:solidFill>
                <a:schemeClr val="bg1">
                  <a:lumMod val="50000"/>
                </a:schemeClr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dirty="0" smtClean="0">
                <a:solidFill>
                  <a:schemeClr val="tx1"/>
                </a:solidFill>
              </a:rPr>
              <a:t> </a:t>
            </a:r>
            <a:endParaRPr lang="en-US" altLang="en-US" sz="1400" dirty="0">
              <a:solidFill>
                <a:schemeClr val="bg1">
                  <a:lumMod val="75000"/>
                </a:schemeClr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b="1" dirty="0">
                <a:solidFill>
                  <a:schemeClr val="tx1"/>
                </a:solidFill>
              </a:rPr>
              <a:t>Metering Working Group (MWG)  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dirty="0">
                <a:solidFill>
                  <a:schemeClr val="bg1">
                    <a:lumMod val="50000"/>
                  </a:schemeClr>
                </a:solidFill>
              </a:rPr>
              <a:t>Chair:  OPEN			Vice Chair:   OPEN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endParaRPr lang="en-US" altLang="en-US" sz="1400" dirty="0">
              <a:solidFill>
                <a:schemeClr val="bg1">
                  <a:lumMod val="75000"/>
                </a:schemeClr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b="1" dirty="0">
                <a:solidFill>
                  <a:schemeClr val="tx1"/>
                </a:solidFill>
              </a:rPr>
              <a:t>Resource Cost Working Group (RCWG)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dirty="0">
                <a:solidFill>
                  <a:schemeClr val="tx1"/>
                </a:solidFill>
              </a:rPr>
              <a:t>Chair: </a:t>
            </a:r>
            <a:r>
              <a:rPr lang="en-US" sz="1400" dirty="0" smtClean="0">
                <a:solidFill>
                  <a:schemeClr val="tx1"/>
                </a:solidFill>
              </a:rPr>
              <a:t>Katie Rich </a:t>
            </a:r>
            <a:r>
              <a:rPr lang="en-US" sz="1400" i="1" dirty="0">
                <a:solidFill>
                  <a:schemeClr val="tx1"/>
                </a:solidFill>
              </a:rPr>
              <a:t>Golden Spread Electric </a:t>
            </a:r>
            <a:r>
              <a:rPr lang="en-US" sz="1400" i="1" dirty="0" smtClean="0">
                <a:solidFill>
                  <a:schemeClr val="tx1"/>
                </a:solidFill>
              </a:rPr>
              <a:t>Cooperative</a:t>
            </a:r>
            <a:r>
              <a:rPr lang="en-US" sz="1400" dirty="0" smtClean="0">
                <a:solidFill>
                  <a:srgbClr val="FF0000"/>
                </a:solidFill>
              </a:rPr>
              <a:t>	</a:t>
            </a:r>
            <a:r>
              <a:rPr lang="en-US" altLang="en-US" sz="1400" dirty="0">
                <a:solidFill>
                  <a:schemeClr val="bg1">
                    <a:lumMod val="50000"/>
                  </a:schemeClr>
                </a:solidFill>
              </a:rPr>
              <a:t>Vice Chair:  OPEN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endParaRPr lang="en-US" altLang="en-US" sz="1400" i="1" dirty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b="1" dirty="0">
                <a:solidFill>
                  <a:schemeClr val="tx1"/>
                </a:solidFill>
              </a:rPr>
              <a:t>Supply Analysis Working Group (SAWG)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dirty="0">
                <a:solidFill>
                  <a:schemeClr val="tx1"/>
                </a:solidFill>
              </a:rPr>
              <a:t>Chair:  Caitlin </a:t>
            </a:r>
            <a:r>
              <a:rPr lang="en-US" altLang="en-US" sz="1400" dirty="0" smtClean="0">
                <a:solidFill>
                  <a:schemeClr val="tx1"/>
                </a:solidFill>
              </a:rPr>
              <a:t>Smith </a:t>
            </a:r>
            <a:r>
              <a:rPr lang="en-US" altLang="en-US" sz="1400" i="1" dirty="0">
                <a:solidFill>
                  <a:schemeClr val="tx1"/>
                </a:solidFill>
              </a:rPr>
              <a:t>AB Power Advisors</a:t>
            </a:r>
            <a:r>
              <a:rPr lang="en-US" altLang="en-US" sz="1400" dirty="0" smtClean="0">
                <a:solidFill>
                  <a:schemeClr val="tx1"/>
                </a:solidFill>
              </a:rPr>
              <a:t>	</a:t>
            </a:r>
            <a:r>
              <a:rPr lang="en-US" altLang="en-US" sz="1400" dirty="0">
                <a:solidFill>
                  <a:schemeClr val="tx1"/>
                </a:solidFill>
              </a:rPr>
              <a:t>Vice Chair(s</a:t>
            </a:r>
            <a:r>
              <a:rPr lang="en-US" altLang="en-US" sz="1400" dirty="0" smtClean="0">
                <a:solidFill>
                  <a:schemeClr val="tx1"/>
                </a:solidFill>
              </a:rPr>
              <a:t>):   Ian Haley </a:t>
            </a:r>
            <a:r>
              <a:rPr lang="en-US" altLang="en-US" sz="1400" i="1" dirty="0" err="1">
                <a:solidFill>
                  <a:schemeClr val="tx1"/>
                </a:solidFill>
              </a:rPr>
              <a:t>Luminant</a:t>
            </a:r>
            <a:r>
              <a:rPr lang="en-US" altLang="en-US" sz="1400" i="1" dirty="0">
                <a:solidFill>
                  <a:schemeClr val="tx1"/>
                </a:solidFill>
              </a:rPr>
              <a:t> Generation </a:t>
            </a:r>
            <a:endParaRPr lang="en-US" altLang="en-US" sz="1400" i="1" dirty="0" smtClean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i="1" dirty="0" smtClean="0">
                <a:solidFill>
                  <a:schemeClr val="tx1"/>
                </a:solidFill>
              </a:rPr>
              <a:t>						      </a:t>
            </a:r>
            <a:r>
              <a:rPr lang="en-US" altLang="en-US" sz="1400" dirty="0" smtClean="0">
                <a:solidFill>
                  <a:schemeClr val="tx1"/>
                </a:solidFill>
              </a:rPr>
              <a:t>Pete Warnken</a:t>
            </a:r>
            <a:r>
              <a:rPr lang="en-US" altLang="en-US" sz="1400" i="1" dirty="0" smtClean="0">
                <a:solidFill>
                  <a:schemeClr val="tx1"/>
                </a:solidFill>
              </a:rPr>
              <a:t>, ERCOT</a:t>
            </a:r>
            <a:r>
              <a:rPr lang="en-US" altLang="en-US" sz="1400" dirty="0" smtClean="0">
                <a:solidFill>
                  <a:schemeClr val="bg1">
                    <a:lumMod val="75000"/>
                  </a:schemeClr>
                </a:solidFill>
              </a:rPr>
              <a:t>	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sz="1400" b="1" dirty="0" smtClean="0">
                <a:solidFill>
                  <a:schemeClr val="tx1"/>
                </a:solidFill>
              </a:rPr>
              <a:t>Wholesale Market Working Group (WMWG)</a:t>
            </a: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dirty="0">
                <a:solidFill>
                  <a:schemeClr val="tx1"/>
                </a:solidFill>
              </a:rPr>
              <a:t>Chair: David Detelich </a:t>
            </a:r>
            <a:r>
              <a:rPr lang="en-US" sz="1400" i="1" dirty="0" smtClean="0">
                <a:solidFill>
                  <a:schemeClr val="tx1"/>
                </a:solidFill>
              </a:rPr>
              <a:t>CPS </a:t>
            </a:r>
            <a:r>
              <a:rPr lang="en-US" sz="1400" i="1" dirty="0">
                <a:solidFill>
                  <a:schemeClr val="tx1"/>
                </a:solidFill>
              </a:rPr>
              <a:t>Energy         </a:t>
            </a:r>
            <a:r>
              <a:rPr lang="en-US" sz="1400" dirty="0" smtClean="0">
                <a:solidFill>
                  <a:schemeClr val="tx1"/>
                </a:solidFill>
              </a:rPr>
              <a:t>	</a:t>
            </a:r>
            <a:r>
              <a:rPr lang="en-US" altLang="en-US" sz="1400" i="1" dirty="0" smtClean="0">
                <a:solidFill>
                  <a:schemeClr val="tx1"/>
                </a:solidFill>
              </a:rPr>
              <a:t>	</a:t>
            </a:r>
            <a:r>
              <a:rPr lang="en-US" altLang="en-US" sz="1400" dirty="0" smtClean="0">
                <a:solidFill>
                  <a:schemeClr val="tx1"/>
                </a:solidFill>
              </a:rPr>
              <a:t>Vice Chair:  Julia </a:t>
            </a:r>
            <a:r>
              <a:rPr lang="en-US" altLang="en-US" sz="1400" dirty="0">
                <a:solidFill>
                  <a:schemeClr val="tx1"/>
                </a:solidFill>
              </a:rPr>
              <a:t>Harvey </a:t>
            </a:r>
            <a:r>
              <a:rPr lang="en-US" altLang="en-US" sz="1400" i="1" dirty="0">
                <a:solidFill>
                  <a:schemeClr val="tx1"/>
                </a:solidFill>
              </a:rPr>
              <a:t>Texas Electric 							 </a:t>
            </a:r>
            <a:r>
              <a:rPr lang="en-US" altLang="en-US" sz="1400" i="1" dirty="0" smtClean="0">
                <a:solidFill>
                  <a:schemeClr val="tx1"/>
                </a:solidFill>
              </a:rPr>
              <a:t>Cooperatives </a:t>
            </a:r>
            <a:endParaRPr lang="en-US" altLang="en-US" sz="1400" i="1" dirty="0">
              <a:solidFill>
                <a:schemeClr val="tx1"/>
              </a:solidFill>
            </a:endParaRPr>
          </a:p>
          <a:p>
            <a:pPr marL="742950" lvl="2" indent="-514350">
              <a:lnSpc>
                <a:spcPct val="80000"/>
              </a:lnSpc>
              <a:buFontTx/>
              <a:buNone/>
              <a:defRPr/>
            </a:pPr>
            <a:r>
              <a:rPr lang="en-US" altLang="en-US" sz="1400" dirty="0" smtClean="0">
                <a:solidFill>
                  <a:schemeClr val="bg1">
                    <a:lumMod val="75000"/>
                  </a:schemeClr>
                </a:solidFill>
              </a:rPr>
              <a:t>	</a:t>
            </a:r>
            <a:endParaRPr lang="en-US" altLang="en-US" sz="1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0927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 v.2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EC7"/>
      </a:accent1>
      <a:accent2>
        <a:srgbClr val="5B6770"/>
      </a:accent2>
      <a:accent3>
        <a:srgbClr val="26D07C"/>
      </a:accent3>
      <a:accent4>
        <a:srgbClr val="003865"/>
      </a:accent4>
      <a:accent5>
        <a:srgbClr val="685BC7"/>
      </a:accent5>
      <a:accent6>
        <a:srgbClr val="890C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9D3683894B5264EB8E83338F6BA777E" ma:contentTypeVersion="0" ma:contentTypeDescription="Create a new document." ma:contentTypeScope="" ma:versionID="6d9fae79e75f4a0e2854e81853c40662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73B813C5-B896-4665-8CDA-23C23DD459F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schemas.openxmlformats.org/package/2006/metadata/core-properties"/>
    <ds:schemaRef ds:uri="http://schemas.microsoft.com/office/2006/documentManagement/types"/>
    <ds:schemaRef ds:uri="http://purl.org/dc/dcmitype/"/>
    <ds:schemaRef ds:uri="c34af464-7aa1-4edd-9be4-83dffc1cb926"/>
    <ds:schemaRef ds:uri="http://purl.org/dc/elements/1.1/"/>
    <ds:schemaRef ds:uri="http://schemas.microsoft.com/office/2006/metadata/properties"/>
    <ds:schemaRef ds:uri="http://purl.org/dc/terms/"/>
    <ds:schemaRef ds:uri="http://schemas.microsoft.com/office/infopath/2007/PartnerControl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1228</TotalTime>
  <Words>22</Words>
  <Application>Microsoft Office PowerPoint</Application>
  <PresentationFormat>On-screen Show (4:3)</PresentationFormat>
  <Paragraphs>27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1_Custom Design</vt:lpstr>
      <vt:lpstr>Office Theme</vt:lpstr>
      <vt:lpstr>2020 WMS Working Group Leadership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Suzy Clifton </cp:lastModifiedBy>
  <cp:revision>93</cp:revision>
  <cp:lastPrinted>2019-01-28T19:15:05Z</cp:lastPrinted>
  <dcterms:created xsi:type="dcterms:W3CDTF">2016-01-21T15:20:31Z</dcterms:created>
  <dcterms:modified xsi:type="dcterms:W3CDTF">2020-01-29T21:29:37Z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0x010100D9D3683894B5264EB8E83338F6BA777E</vt:lpwstr>
  </property>
</Properties>
</file>

<file path=docProps/thumbnail.jpeg>
</file>