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66" r:id="rId6"/>
    <p:sldId id="257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EFABD-E24D-4A4D-8EC1-7CFC4C4E200F}" v="2" dt="2020-02-03T20:48:18.4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C7DEFABD-E24D-4A4D-8EC1-7CFC4C4E200F}"/>
    <pc:docChg chg="addSld modSld">
      <pc:chgData name="Katie Rich" userId="5e9684b8-063c-4aeb-98ff-468c96de35a9" providerId="ADAL" clId="{C7DEFABD-E24D-4A4D-8EC1-7CFC4C4E200F}" dt="2020-02-03T20:49:30.361" v="454" actId="20577"/>
      <pc:docMkLst>
        <pc:docMk/>
      </pc:docMkLst>
      <pc:sldChg chg="modSp">
        <pc:chgData name="Katie Rich" userId="5e9684b8-063c-4aeb-98ff-468c96de35a9" providerId="ADAL" clId="{C7DEFABD-E24D-4A4D-8EC1-7CFC4C4E200F}" dt="2020-02-03T20:47:04.869" v="363" actId="20577"/>
        <pc:sldMkLst>
          <pc:docMk/>
          <pc:sldMk cId="1936214618" sldId="257"/>
        </pc:sldMkLst>
        <pc:spChg chg="mod">
          <ac:chgData name="Katie Rich" userId="5e9684b8-063c-4aeb-98ff-468c96de35a9" providerId="ADAL" clId="{C7DEFABD-E24D-4A4D-8EC1-7CFC4C4E200F}" dt="2020-02-03T20:47:04.869" v="363" actId="20577"/>
          <ac:spMkLst>
            <pc:docMk/>
            <pc:sldMk cId="1936214618" sldId="257"/>
            <ac:spMk id="3" creationId="{21D3FFC0-4A44-4E58-B238-E2B37AD4BE1F}"/>
          </ac:spMkLst>
        </pc:spChg>
      </pc:sldChg>
      <pc:sldChg chg="modSp">
        <pc:chgData name="Katie Rich" userId="5e9684b8-063c-4aeb-98ff-468c96de35a9" providerId="ADAL" clId="{C7DEFABD-E24D-4A4D-8EC1-7CFC4C4E200F}" dt="2020-01-28T21:19:10.859" v="54" actId="20577"/>
        <pc:sldMkLst>
          <pc:docMk/>
          <pc:sldMk cId="3849614983" sldId="264"/>
        </pc:sldMkLst>
        <pc:spChg chg="mod">
          <ac:chgData name="Katie Rich" userId="5e9684b8-063c-4aeb-98ff-468c96de35a9" providerId="ADAL" clId="{C7DEFABD-E24D-4A4D-8EC1-7CFC4C4E200F}" dt="2020-01-28T21:19:10.859" v="54" actId="20577"/>
          <ac:spMkLst>
            <pc:docMk/>
            <pc:sldMk cId="3849614983" sldId="264"/>
            <ac:spMk id="3" creationId="{561F96A7-DD3B-4922-BA95-E304DCCEA9E8}"/>
          </ac:spMkLst>
        </pc:spChg>
      </pc:sldChg>
      <pc:sldChg chg="modSp">
        <pc:chgData name="Katie Rich" userId="5e9684b8-063c-4aeb-98ff-468c96de35a9" providerId="ADAL" clId="{C7DEFABD-E24D-4A4D-8EC1-7CFC4C4E200F}" dt="2020-02-03T20:46:07.390" v="362" actId="20577"/>
        <pc:sldMkLst>
          <pc:docMk/>
          <pc:sldMk cId="1944269338" sldId="265"/>
        </pc:sldMkLst>
        <pc:spChg chg="mod">
          <ac:chgData name="Katie Rich" userId="5e9684b8-063c-4aeb-98ff-468c96de35a9" providerId="ADAL" clId="{C7DEFABD-E24D-4A4D-8EC1-7CFC4C4E200F}" dt="2020-02-03T20:46:07.390" v="362" actId="20577"/>
          <ac:spMkLst>
            <pc:docMk/>
            <pc:sldMk cId="1944269338" sldId="265"/>
            <ac:spMk id="3" creationId="{04B7A4D1-881D-4629-83FA-AAB9D7B8A913}"/>
          </ac:spMkLst>
        </pc:spChg>
      </pc:sldChg>
      <pc:sldChg chg="modSp add">
        <pc:chgData name="Katie Rich" userId="5e9684b8-063c-4aeb-98ff-468c96de35a9" providerId="ADAL" clId="{C7DEFABD-E24D-4A4D-8EC1-7CFC4C4E200F}" dt="2020-02-03T20:49:30.361" v="454" actId="20577"/>
        <pc:sldMkLst>
          <pc:docMk/>
          <pc:sldMk cId="2372255120" sldId="266"/>
        </pc:sldMkLst>
        <pc:spChg chg="mod">
          <ac:chgData name="Katie Rich" userId="5e9684b8-063c-4aeb-98ff-468c96de35a9" providerId="ADAL" clId="{C7DEFABD-E24D-4A4D-8EC1-7CFC4C4E200F}" dt="2020-02-03T20:48:24.893" v="379" actId="20577"/>
          <ac:spMkLst>
            <pc:docMk/>
            <pc:sldMk cId="2372255120" sldId="266"/>
            <ac:spMk id="2" creationId="{0679481B-EF31-4DED-BF76-7EFFC8194B13}"/>
          </ac:spMkLst>
        </pc:spChg>
        <pc:spChg chg="mod">
          <ac:chgData name="Katie Rich" userId="5e9684b8-063c-4aeb-98ff-468c96de35a9" providerId="ADAL" clId="{C7DEFABD-E24D-4A4D-8EC1-7CFC4C4E200F}" dt="2020-02-03T20:49:30.361" v="454" actId="20577"/>
          <ac:spMkLst>
            <pc:docMk/>
            <pc:sldMk cId="2372255120" sldId="266"/>
            <ac:spMk id="3" creationId="{9CAAB0AF-EE35-4FBA-A19D-D220C0C864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5, 2020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9481B-EF31-4DED-BF76-7EFFC819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AB0AF-EE35-4FBA-A19D-D220C0C8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Katie Rich, GSEC</a:t>
            </a:r>
          </a:p>
          <a:p>
            <a:r>
              <a:rPr lang="en-US" dirty="0"/>
              <a:t>Vice Chair, Sandy Morris, Direct Energy</a:t>
            </a:r>
          </a:p>
        </p:txBody>
      </p:sp>
    </p:spTree>
    <p:extLst>
      <p:ext uri="{BB962C8B-B14F-4D97-AF65-F5344CB8AC3E}">
        <p14:creationId xmlns:p14="http://schemas.microsoft.com/office/powerpoint/2010/main" val="237225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6671-658A-4858-BCD4-10EE45E3B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2% Rule Discussion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3FFC0-4A44-4E58-B238-E2B37AD4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779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CMWG continued its discussions of the 2% rule at its January and February meetings</a:t>
            </a:r>
          </a:p>
          <a:p>
            <a:pPr lvl="1"/>
            <a:r>
              <a:rPr lang="en-US" dirty="0"/>
              <a:t>ERCOT presented an analysis of why certain constraints were not activated and the congestion rent that would have been associated with activating them</a:t>
            </a:r>
          </a:p>
          <a:p>
            <a:pPr lvl="1"/>
            <a:r>
              <a:rPr lang="en-US" dirty="0"/>
              <a:t>A market participant proposal would remove the 2% rule from the Transmission and Security Desk Operating procedures</a:t>
            </a:r>
          </a:p>
          <a:p>
            <a:pPr lvl="1"/>
            <a:r>
              <a:rPr lang="en-US" dirty="0"/>
              <a:t>There was also a concern expressed about DC ties and the need to pass constraints impacting DC ties on to SCED</a:t>
            </a:r>
          </a:p>
          <a:p>
            <a:pPr lvl="2"/>
            <a:r>
              <a:rPr lang="en-US" dirty="0"/>
              <a:t>To address this issue, an SCR will be filed</a:t>
            </a:r>
          </a:p>
          <a:p>
            <a:pPr lvl="1"/>
            <a:r>
              <a:rPr lang="en-US" dirty="0"/>
              <a:t>Additional analysis from ERCOT will be discussed at the April meeting </a:t>
            </a:r>
          </a:p>
          <a:p>
            <a:pPr lvl="1"/>
            <a:r>
              <a:rPr lang="en-US" dirty="0"/>
              <a:t>CMWG will likely be coming to the May or June WMS with more specific feedback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6002-AA17-41FC-B9ED-59280831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Pick-up Shift Factor Calculation with Generation Ramping-Back 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7A4D1-881D-4629-83FA-AAB9D7B8A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proposed a change to remove the resource with the ramping back action from the pick-up shift factor calculation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 will only impact the calculation on the contingency-disconnected resources when generation ramping back action is triggered in the EMS post-contingency analysis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pick-up shift factors are also used to calculate real-time (RT) settlement point prices (SPPs) of the physical resource nodes when both resources nodes and resources are disconnected by the contingency and/or Remedial Action Scheme (RAS) action.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This change would be included in the next EMS software release in April</a:t>
            </a:r>
          </a:p>
        </p:txBody>
      </p:sp>
    </p:spTree>
    <p:extLst>
      <p:ext uri="{BB962C8B-B14F-4D97-AF65-F5344CB8AC3E}">
        <p14:creationId xmlns:p14="http://schemas.microsoft.com/office/powerpoint/2010/main" val="194426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91A97-91B3-43B3-AAFF-6DD06F84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Open Action Items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F96A7-DD3B-4922-BA95-E304DCCEA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Southern Cross Directive #7 was discussed by TAC at the January meeting so this assignment is complete at CMWG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 With the draft of the Load Distribution Factors (LDF) NPRR, the related items are also complete</a:t>
            </a:r>
          </a:p>
          <a:p>
            <a:pPr marL="525780" lvl="2" indent="-342900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800" dirty="0"/>
              <a:t>CMWG would, however, like </a:t>
            </a:r>
            <a:r>
              <a:rPr lang="en-US" sz="1800"/>
              <a:t>to revise </a:t>
            </a:r>
            <a:r>
              <a:rPr lang="en-US" sz="1800" dirty="0"/>
              <a:t>the open action item to include a review of the outcome of the LDFs in the 2021 timeframe</a:t>
            </a:r>
          </a:p>
        </p:txBody>
      </p:sp>
    </p:spTree>
    <p:extLst>
      <p:ext uri="{BB962C8B-B14F-4D97-AF65-F5344CB8AC3E}">
        <p14:creationId xmlns:p14="http://schemas.microsoft.com/office/powerpoint/2010/main" val="38496149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3469</TotalTime>
  <Words>323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2020 Leadership</vt:lpstr>
      <vt:lpstr>2% Rule Discussion Continued</vt:lpstr>
      <vt:lpstr>Pick-up Shift Factor Calculation with Generation Ramping-Back RAS</vt:lpstr>
      <vt:lpstr>Open Action Items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19</cp:revision>
  <dcterms:created xsi:type="dcterms:W3CDTF">2019-09-10T19:44:15Z</dcterms:created>
  <dcterms:modified xsi:type="dcterms:W3CDTF">2020-02-03T20:49:45Z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