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0" r:id="rId4"/>
  </p:sldMasterIdLst>
  <p:sldIdLst>
    <p:sldId id="256" r:id="rId5"/>
    <p:sldId id="266" r:id="rId6"/>
    <p:sldId id="257" r:id="rId7"/>
    <p:sldId id="265" r:id="rId8"/>
    <p:sldId id="264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7DEFABD-E24D-4A4D-8EC1-7CFC4C4E200F}" v="2" dt="2020-02-03T20:48:18.41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tie Rich" userId="5e9684b8-063c-4aeb-98ff-468c96de35a9" providerId="ADAL" clId="{C7DEFABD-E24D-4A4D-8EC1-7CFC4C4E200F}"/>
    <pc:docChg chg="addSld modSld">
      <pc:chgData name="Katie Rich" userId="5e9684b8-063c-4aeb-98ff-468c96de35a9" providerId="ADAL" clId="{C7DEFABD-E24D-4A4D-8EC1-7CFC4C4E200F}" dt="2020-02-03T20:49:30.361" v="454" actId="20577"/>
      <pc:docMkLst>
        <pc:docMk/>
      </pc:docMkLst>
      <pc:sldChg chg="modSp">
        <pc:chgData name="Katie Rich" userId="5e9684b8-063c-4aeb-98ff-468c96de35a9" providerId="ADAL" clId="{C7DEFABD-E24D-4A4D-8EC1-7CFC4C4E200F}" dt="2020-02-03T20:47:04.869" v="363" actId="20577"/>
        <pc:sldMkLst>
          <pc:docMk/>
          <pc:sldMk cId="1936214618" sldId="257"/>
        </pc:sldMkLst>
        <pc:spChg chg="mod">
          <ac:chgData name="Katie Rich" userId="5e9684b8-063c-4aeb-98ff-468c96de35a9" providerId="ADAL" clId="{C7DEFABD-E24D-4A4D-8EC1-7CFC4C4E200F}" dt="2020-02-03T20:47:04.869" v="363" actId="20577"/>
          <ac:spMkLst>
            <pc:docMk/>
            <pc:sldMk cId="1936214618" sldId="257"/>
            <ac:spMk id="3" creationId="{21D3FFC0-4A44-4E58-B238-E2B37AD4BE1F}"/>
          </ac:spMkLst>
        </pc:spChg>
      </pc:sldChg>
      <pc:sldChg chg="modSp">
        <pc:chgData name="Katie Rich" userId="5e9684b8-063c-4aeb-98ff-468c96de35a9" providerId="ADAL" clId="{C7DEFABD-E24D-4A4D-8EC1-7CFC4C4E200F}" dt="2020-01-28T21:19:10.859" v="54" actId="20577"/>
        <pc:sldMkLst>
          <pc:docMk/>
          <pc:sldMk cId="3849614983" sldId="264"/>
        </pc:sldMkLst>
        <pc:spChg chg="mod">
          <ac:chgData name="Katie Rich" userId="5e9684b8-063c-4aeb-98ff-468c96de35a9" providerId="ADAL" clId="{C7DEFABD-E24D-4A4D-8EC1-7CFC4C4E200F}" dt="2020-01-28T21:19:10.859" v="54" actId="20577"/>
          <ac:spMkLst>
            <pc:docMk/>
            <pc:sldMk cId="3849614983" sldId="264"/>
            <ac:spMk id="3" creationId="{561F96A7-DD3B-4922-BA95-E304DCCEA9E8}"/>
          </ac:spMkLst>
        </pc:spChg>
      </pc:sldChg>
      <pc:sldChg chg="modSp">
        <pc:chgData name="Katie Rich" userId="5e9684b8-063c-4aeb-98ff-468c96de35a9" providerId="ADAL" clId="{C7DEFABD-E24D-4A4D-8EC1-7CFC4C4E200F}" dt="2020-02-03T20:46:07.390" v="362" actId="20577"/>
        <pc:sldMkLst>
          <pc:docMk/>
          <pc:sldMk cId="1944269338" sldId="265"/>
        </pc:sldMkLst>
        <pc:spChg chg="mod">
          <ac:chgData name="Katie Rich" userId="5e9684b8-063c-4aeb-98ff-468c96de35a9" providerId="ADAL" clId="{C7DEFABD-E24D-4A4D-8EC1-7CFC4C4E200F}" dt="2020-02-03T20:46:07.390" v="362" actId="20577"/>
          <ac:spMkLst>
            <pc:docMk/>
            <pc:sldMk cId="1944269338" sldId="265"/>
            <ac:spMk id="3" creationId="{04B7A4D1-881D-4629-83FA-AAB9D7B8A913}"/>
          </ac:spMkLst>
        </pc:spChg>
      </pc:sldChg>
      <pc:sldChg chg="modSp add">
        <pc:chgData name="Katie Rich" userId="5e9684b8-063c-4aeb-98ff-468c96de35a9" providerId="ADAL" clId="{C7DEFABD-E24D-4A4D-8EC1-7CFC4C4E200F}" dt="2020-02-03T20:49:30.361" v="454" actId="20577"/>
        <pc:sldMkLst>
          <pc:docMk/>
          <pc:sldMk cId="2372255120" sldId="266"/>
        </pc:sldMkLst>
        <pc:spChg chg="mod">
          <ac:chgData name="Katie Rich" userId="5e9684b8-063c-4aeb-98ff-468c96de35a9" providerId="ADAL" clId="{C7DEFABD-E24D-4A4D-8EC1-7CFC4C4E200F}" dt="2020-02-03T20:48:24.893" v="379" actId="20577"/>
          <ac:spMkLst>
            <pc:docMk/>
            <pc:sldMk cId="2372255120" sldId="266"/>
            <ac:spMk id="2" creationId="{0679481B-EF31-4DED-BF76-7EFFC8194B13}"/>
          </ac:spMkLst>
        </pc:spChg>
        <pc:spChg chg="mod">
          <ac:chgData name="Katie Rich" userId="5e9684b8-063c-4aeb-98ff-468c96de35a9" providerId="ADAL" clId="{C7DEFABD-E24D-4A4D-8EC1-7CFC4C4E200F}" dt="2020-02-03T20:49:30.361" v="454" actId="20577"/>
          <ac:spMkLst>
            <pc:docMk/>
            <pc:sldMk cId="2372255120" sldId="266"/>
            <ac:spMk id="3" creationId="{9CAAB0AF-EE35-4FBA-A19D-D220C0C8645A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3E7EB-62E5-4854-A58A-BCE516D80C67}" type="datetimeFigureOut">
              <a:rPr lang="en-US" smtClean="0"/>
              <a:t>2/3/2020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CDF4C-EFB4-45D2-9370-B6E859D55DCA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087864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3E7EB-62E5-4854-A58A-BCE516D80C67}" type="datetimeFigureOut">
              <a:rPr lang="en-US" smtClean="0"/>
              <a:t>2/3/2020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CDF4C-EFB4-45D2-9370-B6E859D55D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16644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3E7EB-62E5-4854-A58A-BCE516D80C67}" type="datetimeFigureOut">
              <a:rPr lang="en-US" smtClean="0"/>
              <a:t>2/3/2020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CDF4C-EFB4-45D2-9370-B6E859D55D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670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3E7EB-62E5-4854-A58A-BCE516D80C67}" type="datetimeFigureOut">
              <a:rPr lang="en-US" smtClean="0"/>
              <a:t>2/3/2020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CDF4C-EFB4-45D2-9370-B6E859D55D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44770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3E7EB-62E5-4854-A58A-BCE516D80C67}" type="datetimeFigureOut">
              <a:rPr lang="en-US" smtClean="0"/>
              <a:t>2/3/2020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CDF4C-EFB4-45D2-9370-B6E859D55DCA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242937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3E7EB-62E5-4854-A58A-BCE516D80C67}" type="datetimeFigureOut">
              <a:rPr lang="en-US" smtClean="0"/>
              <a:t>2/3/2020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CDF4C-EFB4-45D2-9370-B6E859D55D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8550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3E7EB-62E5-4854-A58A-BCE516D80C67}" type="datetimeFigureOut">
              <a:rPr lang="en-US" smtClean="0"/>
              <a:t>2/3/2020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CDF4C-EFB4-45D2-9370-B6E859D55D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74633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3E7EB-62E5-4854-A58A-BCE516D80C67}" type="datetimeFigureOut">
              <a:rPr lang="en-US" smtClean="0"/>
              <a:t>2/3/2020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CDF4C-EFB4-45D2-9370-B6E859D55D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08680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3E7EB-62E5-4854-A58A-BCE516D80C67}" type="datetimeFigureOut">
              <a:rPr lang="en-US" smtClean="0"/>
              <a:t>2/3/2020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CDF4C-EFB4-45D2-9370-B6E859D55D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80558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9063E7EB-62E5-4854-A58A-BCE516D80C67}" type="datetimeFigureOut">
              <a:rPr lang="en-US" smtClean="0"/>
              <a:t>2/3/2020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1BCDF4C-EFB4-45D2-9370-B6E859D55D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20441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3E7EB-62E5-4854-A58A-BCE516D80C67}" type="datetimeFigureOut">
              <a:rPr lang="en-US" smtClean="0"/>
              <a:t>2/3/2020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CDF4C-EFB4-45D2-9370-B6E859D55D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72767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063E7EB-62E5-4854-A58A-BCE516D80C67}" type="datetimeFigureOut">
              <a:rPr lang="en-US" smtClean="0"/>
              <a:t>2/3/2020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A1BCDF4C-EFB4-45D2-9370-B6E859D55DCA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525995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1" r:id="rId1"/>
    <p:sldLayoutId id="2147483732" r:id="rId2"/>
    <p:sldLayoutId id="2147483733" r:id="rId3"/>
    <p:sldLayoutId id="2147483734" r:id="rId4"/>
    <p:sldLayoutId id="2147483735" r:id="rId5"/>
    <p:sldLayoutId id="2147483736" r:id="rId6"/>
    <p:sldLayoutId id="2147483737" r:id="rId7"/>
    <p:sldLayoutId id="2147483738" r:id="rId8"/>
    <p:sldLayoutId id="2147483739" r:id="rId9"/>
    <p:sldLayoutId id="2147483740" r:id="rId10"/>
    <p:sldLayoutId id="214748374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780425-BFA3-4F76-A3D7-DC99BE53D0E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Congestion Management Working Group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4E42BE5-C11C-48C6-B3FE-69A55D3E592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February 5, 2020</a:t>
            </a:r>
          </a:p>
        </p:txBody>
      </p:sp>
    </p:spTree>
    <p:extLst>
      <p:ext uri="{BB962C8B-B14F-4D97-AF65-F5344CB8AC3E}">
        <p14:creationId xmlns:p14="http://schemas.microsoft.com/office/powerpoint/2010/main" val="1614413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79481B-EF31-4DED-BF76-7EFFC8194B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2020 Leadership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AAB0AF-EE35-4FBA-A19D-D220C0C864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Chair: Katie Rich, GSEC</a:t>
            </a:r>
          </a:p>
          <a:p>
            <a:r>
              <a:rPr lang="en-US" dirty="0"/>
              <a:t>Vice Chair, Sandy Morris, Direct Energy</a:t>
            </a:r>
          </a:p>
        </p:txBody>
      </p:sp>
    </p:spTree>
    <p:extLst>
      <p:ext uri="{BB962C8B-B14F-4D97-AF65-F5344CB8AC3E}">
        <p14:creationId xmlns:p14="http://schemas.microsoft.com/office/powerpoint/2010/main" val="23722551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F76671-658A-4858-BCD4-10EE45E3B3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2% Rule Discussion Continued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D3FFC0-4A44-4E58-B238-E2B37AD4BE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3"/>
            <a:ext cx="10058400" cy="4329779"/>
          </a:xfrm>
        </p:spPr>
        <p:txBody>
          <a:bodyPr>
            <a:normAutofit/>
          </a:bodyPr>
          <a:lstStyle/>
          <a:p>
            <a:pPr lvl="1"/>
            <a:r>
              <a:rPr lang="en-US" dirty="0"/>
              <a:t>CMWG continued its discussions of the 2% rule at its January and February meetings</a:t>
            </a:r>
          </a:p>
          <a:p>
            <a:pPr lvl="1"/>
            <a:r>
              <a:rPr lang="en-US" dirty="0"/>
              <a:t>ERCOT presented an analysis of why certain constraints were not activated and the congestion rent that would have been associated with activating them</a:t>
            </a:r>
          </a:p>
          <a:p>
            <a:pPr lvl="1"/>
            <a:r>
              <a:rPr lang="en-US" dirty="0"/>
              <a:t>A market participant proposal would remove the 2% rule from the Transmission and Security Desk Operating procedures</a:t>
            </a:r>
          </a:p>
          <a:p>
            <a:pPr lvl="1"/>
            <a:r>
              <a:rPr lang="en-US" dirty="0"/>
              <a:t>There was also a concern expressed about DC ties and the need to pass constraints impacting DC ties on to SCED</a:t>
            </a:r>
          </a:p>
          <a:p>
            <a:pPr lvl="2"/>
            <a:r>
              <a:rPr lang="en-US" dirty="0"/>
              <a:t>To address this issue, an SCR will be filed</a:t>
            </a:r>
          </a:p>
          <a:p>
            <a:pPr lvl="1"/>
            <a:r>
              <a:rPr lang="en-US" dirty="0"/>
              <a:t>Additional analysis from ERCOT will be discussed at the April meeting </a:t>
            </a:r>
          </a:p>
          <a:p>
            <a:pPr lvl="1"/>
            <a:r>
              <a:rPr lang="en-US" dirty="0"/>
              <a:t>CMWG will likely be coming to the May or June WMS with more specific feedback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62146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D16002-AA17-41FC-B9ED-592808314F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Pick-up Shift Factor Calculation with Generation Ramping-Back RAS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B7A4D1-881D-4629-83FA-AAB9D7B8A9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Courier New" panose="02070309020205020404" pitchFamily="49" charset="0"/>
              <a:buChar char="o"/>
            </a:pPr>
            <a:r>
              <a:rPr lang="en-US" dirty="0"/>
              <a:t> ERCOT proposed a change to remove the resource with the ramping back action from the pick-up shift factor calculation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/>
              <a:t> It will only impact the calculation on the contingency-disconnected resources when generation ramping back action is triggered in the EMS post-contingency analysis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/>
              <a:t> The pick-up shift factors are also used to calculate real-time (RT) settlement point prices (SPPs) of the physical resource nodes when both resources nodes and resources are disconnected by the contingency and/or Remedial Action Scheme (RAS) action.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/>
              <a:t>This change would be included in the next EMS software release in April</a:t>
            </a:r>
          </a:p>
        </p:txBody>
      </p:sp>
    </p:spTree>
    <p:extLst>
      <p:ext uri="{BB962C8B-B14F-4D97-AF65-F5344CB8AC3E}">
        <p14:creationId xmlns:p14="http://schemas.microsoft.com/office/powerpoint/2010/main" val="19442693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C91A97-91B3-43B3-AAFF-6DD06F8417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Open Action Items Review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1F96A7-DD3B-4922-BA95-E304DCCEA9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00000"/>
              </a:lnSpc>
              <a:buFont typeface="Courier New" panose="02070309020205020404" pitchFamily="49" charset="0"/>
              <a:buChar char="o"/>
            </a:pPr>
            <a:r>
              <a:rPr lang="en-US" dirty="0"/>
              <a:t>Southern Cross Directive #7 was discussed by TAC at the January meeting so this assignment is complete at CMWG</a:t>
            </a:r>
          </a:p>
          <a:p>
            <a:pPr>
              <a:lnSpc>
                <a:spcPct val="100000"/>
              </a:lnSpc>
              <a:buFont typeface="Courier New" panose="02070309020205020404" pitchFamily="49" charset="0"/>
              <a:buChar char="o"/>
            </a:pPr>
            <a:r>
              <a:rPr lang="en-US" dirty="0"/>
              <a:t> With the draft of the Load Distribution Factors (LDF) NPRR, the related items are also complete</a:t>
            </a:r>
          </a:p>
          <a:p>
            <a:pPr marL="525780" lvl="2" indent="-342900">
              <a:lnSpc>
                <a:spcPct val="100000"/>
              </a:lnSpc>
              <a:spcBef>
                <a:spcPts val="1200"/>
              </a:spcBef>
              <a:spcAft>
                <a:spcPts val="200"/>
              </a:spcAft>
              <a:buSzPct val="100000"/>
              <a:buFont typeface="Arial" panose="020B0604020202020204" pitchFamily="34" charset="0"/>
              <a:buChar char="•"/>
            </a:pPr>
            <a:r>
              <a:rPr lang="en-US" sz="1800" dirty="0"/>
              <a:t>CMWG would, however, like </a:t>
            </a:r>
            <a:r>
              <a:rPr lang="en-US" sz="1800"/>
              <a:t>to revise </a:t>
            </a:r>
            <a:r>
              <a:rPr lang="en-US" sz="1800" dirty="0"/>
              <a:t>the open action item to include a review of the outcome of the LDFs in the 2021 timeframe</a:t>
            </a:r>
          </a:p>
        </p:txBody>
      </p:sp>
    </p:spTree>
    <p:extLst>
      <p:ext uri="{BB962C8B-B14F-4D97-AF65-F5344CB8AC3E}">
        <p14:creationId xmlns:p14="http://schemas.microsoft.com/office/powerpoint/2010/main" val="3849614983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16BF004497F87479DAD31F00AF725C6" ma:contentTypeVersion="11" ma:contentTypeDescription="Create a new document." ma:contentTypeScope="" ma:versionID="3ab0190e023d7e5aafc33e46ba37906b">
  <xsd:schema xmlns:xsd="http://www.w3.org/2001/XMLSchema" xmlns:xs="http://www.w3.org/2001/XMLSchema" xmlns:p="http://schemas.microsoft.com/office/2006/metadata/properties" xmlns:ns3="4345d1df-5d12-4f7e-b776-008b25f27986" xmlns:ns4="74773060-95be-4758-a20e-6e2cb91bc751" targetNamespace="http://schemas.microsoft.com/office/2006/metadata/properties" ma:root="true" ma:fieldsID="666fe65660b28134fc1fceb1ad30ea0e" ns3:_="" ns4:_="">
    <xsd:import namespace="4345d1df-5d12-4f7e-b776-008b25f27986"/>
    <xsd:import namespace="74773060-95be-4758-a20e-6e2cb91bc751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345d1df-5d12-4f7e-b776-008b25f2798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4773060-95be-4758-a20e-6e2cb91bc751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4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B4B11B8E-E5F0-4984-885F-01D3E6F11BE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345d1df-5d12-4f7e-b776-008b25f27986"/>
    <ds:schemaRef ds:uri="74773060-95be-4758-a20e-6e2cb91bc75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38DB13F-86D2-4716-9AB2-253CE0661DC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938B4D0-C359-4FA3-8BF1-2E9184C77F70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3469</TotalTime>
  <Words>323</Words>
  <Application>Microsoft Office PowerPoint</Application>
  <PresentationFormat>Widescreen</PresentationFormat>
  <Paragraphs>22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Courier New</vt:lpstr>
      <vt:lpstr>Retrospect</vt:lpstr>
      <vt:lpstr>Congestion Management Working Group</vt:lpstr>
      <vt:lpstr>2020 Leadership</vt:lpstr>
      <vt:lpstr>2% Rule Discussion Continued</vt:lpstr>
      <vt:lpstr>Pick-up Shift Factor Calculation with Generation Ramping-Back RAS</vt:lpstr>
      <vt:lpstr>Open Action Items Review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Congestion Management Working Group</dc:title>
  <dc:creator>Morris, Sandra</dc:creator>
  <cp:lastModifiedBy>Katie Rich</cp:lastModifiedBy>
  <cp:revision>19</cp:revision>
  <dcterms:created xsi:type="dcterms:W3CDTF">2019-09-10T19:44:15Z</dcterms:created>
  <dcterms:modified xsi:type="dcterms:W3CDTF">2020-02-03T20:49:45Z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0x010100816BF004497F87479DAD31F00AF725C6</vt:lpwstr>
  </property>
</Properties>
</file>