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3"/>
  </p:notesMasterIdLst>
  <p:sldIdLst>
    <p:sldId id="256" r:id="rId2"/>
    <p:sldId id="266" r:id="rId3"/>
    <p:sldId id="270" r:id="rId4"/>
    <p:sldId id="271" r:id="rId5"/>
    <p:sldId id="274" r:id="rId6"/>
    <p:sldId id="275" r:id="rId7"/>
    <p:sldId id="276" r:id="rId8"/>
    <p:sldId id="277" r:id="rId9"/>
    <p:sldId id="278" r:id="rId10"/>
    <p:sldId id="27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/>
              <a:t>February 5, </a:t>
            </a:r>
            <a:r>
              <a:rPr lang="en-US" dirty="0"/>
              <a:t>2020</a:t>
            </a:r>
          </a:p>
          <a:p>
            <a:r>
              <a:rPr lang="en-US" dirty="0"/>
              <a:t>From January 27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4AC16-BBEA-4A1D-B13C-A171E49F2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ERS Deployment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7BF69-DBCD-4163-868F-5760FA676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investigating changes needed to notice the market that ERS has been deployed</a:t>
            </a:r>
          </a:p>
          <a:p>
            <a:r>
              <a:rPr lang="en-US" dirty="0"/>
              <a:t>It may require an SCR</a:t>
            </a:r>
          </a:p>
          <a:p>
            <a:r>
              <a:rPr lang="en-US" dirty="0"/>
              <a:t>WMWG and DSWG will review further as needed</a:t>
            </a:r>
          </a:p>
        </p:txBody>
      </p:sp>
    </p:spTree>
    <p:extLst>
      <p:ext uri="{BB962C8B-B14F-4D97-AF65-F5344CB8AC3E}">
        <p14:creationId xmlns:p14="http://schemas.microsoft.com/office/powerpoint/2010/main" val="91189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meets February 17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NPRR975 Load Forecast Model Transparency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discussed comments that they are preparing to issue on top of the TCPA comments</a:t>
            </a:r>
          </a:p>
          <a:p>
            <a:r>
              <a:rPr lang="en-US" dirty="0"/>
              <a:t>Explanations of outlier forecasts will utilize the forecast at the time of the DRUC</a:t>
            </a:r>
          </a:p>
          <a:p>
            <a:r>
              <a:rPr lang="en-US" dirty="0"/>
              <a:t>Details of how this will get posted to MIS will need to be worked out as part of the project for implementation</a:t>
            </a:r>
          </a:p>
          <a:p>
            <a:r>
              <a:rPr lang="en-US" dirty="0"/>
              <a:t>WMWG was satisfied with this outcome</a:t>
            </a:r>
          </a:p>
        </p:txBody>
      </p:sp>
    </p:spTree>
    <p:extLst>
      <p:ext uri="{BB962C8B-B14F-4D97-AF65-F5344CB8AC3E}">
        <p14:creationId xmlns:p14="http://schemas.microsoft.com/office/powerpoint/2010/main" val="190409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Credit/Collateral for QSE representing Resource only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and WMWG review the mechanics and timeline of switching a resource to another QSE</a:t>
            </a:r>
          </a:p>
          <a:p>
            <a:r>
              <a:rPr lang="en-US" dirty="0"/>
              <a:t>ERCOT continues to review the gaps in the protocols concerning this and will present at a future meeting</a:t>
            </a:r>
          </a:p>
          <a:p>
            <a:r>
              <a:rPr lang="en-US" dirty="0"/>
              <a:t>This remains a WMWG action item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0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ORDC and RTRDPA outcomes during EEA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ERCOT reviewed the components of RTOLCAP for ORDC Adder and the Real-Time Deployment Price Adder (RTORDPA)</a:t>
            </a:r>
          </a:p>
          <a:p>
            <a:r>
              <a:rPr lang="en-US" dirty="0"/>
              <a:t>Notable is that the contracted amounts of ERS is used in RTORDPA</a:t>
            </a:r>
          </a:p>
          <a:p>
            <a:r>
              <a:rPr lang="en-US" dirty="0"/>
              <a:t>Details of the August 13</a:t>
            </a:r>
            <a:r>
              <a:rPr lang="en-US" baseline="30000" dirty="0"/>
              <a:t>th</a:t>
            </a:r>
            <a:r>
              <a:rPr lang="en-US" dirty="0"/>
              <a:t> and August 15</a:t>
            </a:r>
            <a:r>
              <a:rPr lang="en-US" baseline="30000" dirty="0"/>
              <a:t>th</a:t>
            </a:r>
            <a:r>
              <a:rPr lang="en-US" dirty="0"/>
              <a:t> EEA events were presented</a:t>
            </a:r>
          </a:p>
          <a:p>
            <a:r>
              <a:rPr lang="en-US" dirty="0"/>
              <a:t>This information informed the ERS discussion</a:t>
            </a:r>
          </a:p>
        </p:txBody>
      </p:sp>
    </p:spTree>
    <p:extLst>
      <p:ext uri="{BB962C8B-B14F-4D97-AF65-F5344CB8AC3E}">
        <p14:creationId xmlns:p14="http://schemas.microsoft.com/office/powerpoint/2010/main" val="263709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Switchable Generation Resources (SWGRs)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19468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From ERCOT: Conference calls were held with the SWGR owners</a:t>
            </a:r>
          </a:p>
          <a:p>
            <a:r>
              <a:rPr lang="en-US" dirty="0"/>
              <a:t>WMWG reviewed a draft NPRR that will automate the EOC floor entries and clarify the compensation</a:t>
            </a:r>
          </a:p>
          <a:p>
            <a:r>
              <a:rPr lang="en-US" dirty="0"/>
              <a:t>SWGR owners will bring comments to this draft back to WMWG for further discussion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7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Emergency Response Service (ERS)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19468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Review of the Summer Action item by WMWG &amp; DSWG</a:t>
            </a:r>
          </a:p>
          <a:p>
            <a:pPr lvl="1"/>
            <a:r>
              <a:rPr lang="en-US" dirty="0"/>
              <a:t>Reliability deployment price adder ramp. </a:t>
            </a:r>
          </a:p>
          <a:p>
            <a:pPr lvl="1"/>
            <a:r>
              <a:rPr lang="en-US" dirty="0"/>
              <a:t>Crossover between procurement time periods and calculation of the adder.</a:t>
            </a:r>
          </a:p>
          <a:p>
            <a:pPr lvl="1"/>
            <a:r>
              <a:rPr lang="en-US" dirty="0"/>
              <a:t>Self-deployment of ERS.</a:t>
            </a:r>
          </a:p>
          <a:p>
            <a:pPr lvl="1"/>
            <a:r>
              <a:rPr lang="en-US" dirty="0"/>
              <a:t>Communicating ERS Deployment</a:t>
            </a:r>
          </a:p>
          <a:p>
            <a:r>
              <a:rPr lang="en-US" dirty="0"/>
              <a:t>ERCOT posted a summary of the discussion to the DSWG meeting page for review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9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A7A36-DC69-46B3-9B78-07AF3577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deployment price adder ramp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2E0E1-879F-4B06-B201-2DAE85F20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10 hour ramp is set by Protocol section 6.5.7.3.1</a:t>
            </a:r>
          </a:p>
          <a:p>
            <a:r>
              <a:rPr lang="en-US" dirty="0"/>
              <a:t>ERCOT review of the deployments indicates nearly all ERS has returned to service by 3 hours</a:t>
            </a:r>
          </a:p>
          <a:p>
            <a:r>
              <a:rPr lang="en-US" dirty="0"/>
              <a:t>The ramp can be changed by NPRR to 3 or 4 hours</a:t>
            </a:r>
          </a:p>
          <a:p>
            <a:pPr lvl="1"/>
            <a:r>
              <a:rPr lang="en-US" dirty="0"/>
              <a:t>The extra ramp time results in excess costs in the market</a:t>
            </a:r>
          </a:p>
          <a:p>
            <a:pPr lvl="1"/>
            <a:r>
              <a:rPr lang="en-US" dirty="0"/>
              <a:t>Small dataset used in the analysis</a:t>
            </a:r>
          </a:p>
          <a:p>
            <a:pPr lvl="1"/>
            <a:r>
              <a:rPr lang="en-US" dirty="0"/>
              <a:t>Concerns expressed about making a change this quickly</a:t>
            </a:r>
          </a:p>
          <a:p>
            <a:r>
              <a:rPr lang="en-US" dirty="0"/>
              <a:t>WMWG &amp; DSWG request WMS input on whether an NPRR should be submitted to get this changed by summer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1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16F8-5498-4FED-832F-B3030DD44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Crossover between procurement time periods and calculation of the adder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B5849-B615-4FD8-9249-8C22C55B1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RTRDPA uses the contracted capacity in effect at the time of calculation – each SCED interval</a:t>
            </a:r>
          </a:p>
          <a:p>
            <a:pPr lvl="1"/>
            <a:r>
              <a:rPr lang="en-US" dirty="0"/>
              <a:t>It can change during the deployment</a:t>
            </a:r>
          </a:p>
          <a:p>
            <a:pPr lvl="1"/>
            <a:r>
              <a:rPr lang="en-US" dirty="0"/>
              <a:t>The Ramp starts with the contracted amount in effect when the ERS is recalled</a:t>
            </a:r>
          </a:p>
          <a:p>
            <a:r>
              <a:rPr lang="en-US" dirty="0"/>
              <a:t>No changes discussed or recommended</a:t>
            </a:r>
          </a:p>
        </p:txBody>
      </p:sp>
    </p:spTree>
    <p:extLst>
      <p:ext uri="{BB962C8B-B14F-4D97-AF65-F5344CB8AC3E}">
        <p14:creationId xmlns:p14="http://schemas.microsoft.com/office/powerpoint/2010/main" val="4269110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B0BCB-CCA1-4464-9FA7-6DD034FE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Self-deployment of 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20F75-0C11-49F5-908B-C196F23BE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It was noted that the commission discussed self deployment</a:t>
            </a:r>
          </a:p>
          <a:p>
            <a:r>
              <a:rPr lang="en-US" dirty="0"/>
              <a:t>A contract for ERS obligates the load</a:t>
            </a:r>
          </a:p>
          <a:p>
            <a:pPr lvl="1"/>
            <a:r>
              <a:rPr lang="en-US" dirty="0"/>
              <a:t>Does not mean the load has to remain until deployed</a:t>
            </a:r>
          </a:p>
          <a:p>
            <a:pPr lvl="1"/>
            <a:r>
              <a:rPr lang="en-US" dirty="0"/>
              <a:t>Once deployed the load must drop and stay off until recalled</a:t>
            </a:r>
          </a:p>
          <a:p>
            <a:r>
              <a:rPr lang="en-US" dirty="0"/>
              <a:t>The IMM presented that the RTRDPA calculation should be adjusted for self deployment MW instead of using the full contracted amount</a:t>
            </a:r>
          </a:p>
          <a:p>
            <a:r>
              <a:rPr lang="en-US" dirty="0"/>
              <a:t>It is not practical to require telemetry so ERCOT would know the MW of self deployment</a:t>
            </a:r>
          </a:p>
          <a:p>
            <a:r>
              <a:rPr lang="en-US" dirty="0"/>
              <a:t>WMWG and DSWG made no recommendation on this issue</a:t>
            </a:r>
          </a:p>
        </p:txBody>
      </p:sp>
    </p:spTree>
    <p:extLst>
      <p:ext uri="{BB962C8B-B14F-4D97-AF65-F5344CB8AC3E}">
        <p14:creationId xmlns:p14="http://schemas.microsoft.com/office/powerpoint/2010/main" val="509283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1747</TotalTime>
  <Words>547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Parallax</vt:lpstr>
      <vt:lpstr>Wholesale Market Working Group Report to WMS</vt:lpstr>
      <vt:lpstr>NPRR975 Load Forecast Model Transparency</vt:lpstr>
      <vt:lpstr>Credit/Collateral for QSE representing Resource only </vt:lpstr>
      <vt:lpstr>ORDC and RTRDPA outcomes during EEA</vt:lpstr>
      <vt:lpstr>Switchable Generation Resources (SWGRs)</vt:lpstr>
      <vt:lpstr>Emergency Response Service (ERS)</vt:lpstr>
      <vt:lpstr>Reliability deployment price adder ramp</vt:lpstr>
      <vt:lpstr>Crossover between procurement time periods and calculation of the adder</vt:lpstr>
      <vt:lpstr>Self-deployment of ERS</vt:lpstr>
      <vt:lpstr>Communicating ERS Deployment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156</cp:revision>
  <dcterms:created xsi:type="dcterms:W3CDTF">2019-02-22T15:15:24Z</dcterms:created>
  <dcterms:modified xsi:type="dcterms:W3CDTF">2020-02-03T17:38:19Z</dcterms:modified>
</cp:coreProperties>
</file>