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  <p:sldMasterId id="2147483672" r:id="rId3"/>
  </p:sldMasterIdLst>
  <p:notesMasterIdLst>
    <p:notesMasterId r:id="rId9"/>
  </p:notesMasterIdLst>
  <p:handoutMasterIdLst>
    <p:handoutMasterId r:id="rId10"/>
  </p:handoutMasterIdLst>
  <p:sldIdLst>
    <p:sldId id="269" r:id="rId4"/>
    <p:sldId id="257" r:id="rId5"/>
    <p:sldId id="264" r:id="rId6"/>
    <p:sldId id="265" r:id="rId7"/>
    <p:sldId id="268" r:id="rId8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4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38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2F003F3-4D86-40DA-950D-86E338A53F1F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CB1B601-DE4E-4DE3-B877-605170D7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28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24FC7BD-1654-4F95-8EE7-84489AF3A01D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5FD3669-11F1-4797-9D16-F8573A80F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5262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D706-8B16-4239-BC24-F432A0A69D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7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D191DD-6BF1-4515-9A01-94C5C695ED89}" type="slidenum">
              <a:rPr lang="en-US"/>
              <a:pPr/>
              <a:t>2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9138" y="1163638"/>
            <a:ext cx="5584825" cy="3141662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896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3669-11F1-4797-9D16-F8573A80FD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2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3669-11F1-4797-9D16-F8573A80FD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24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358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E36-50C0-44EA-8E74-128D2ED7A00F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D181-A53B-4453-A30E-228018738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9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E36-50C0-44EA-8E74-128D2ED7A00F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D181-A53B-4453-A30E-228018738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6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E36-50C0-44EA-8E74-128D2ED7A00F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D181-A53B-4453-A30E-228018738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71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31"/>
          <p:cNvSpPr>
            <a:spLocks noChangeArrowheads="1"/>
          </p:cNvSpPr>
          <p:nvPr/>
        </p:nvSpPr>
        <p:spPr bwMode="ltGray">
          <a:xfrm>
            <a:off x="3710517" y="2054228"/>
            <a:ext cx="8481483" cy="2741613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5388D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36" tIns="45368" rIns="90736" bIns="45368" anchor="ctr"/>
          <a:lstStyle>
            <a:lvl1pPr defTabSz="90805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endParaRPr lang="en-US" altLang="en-US" sz="200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4" name="Rectangle 232"/>
          <p:cNvSpPr>
            <a:spLocks noChangeArrowheads="1"/>
          </p:cNvSpPr>
          <p:nvPr/>
        </p:nvSpPr>
        <p:spPr bwMode="ltGray">
          <a:xfrm>
            <a:off x="2" y="2054228"/>
            <a:ext cx="3655484" cy="2741613"/>
          </a:xfrm>
          <a:prstGeom prst="rect">
            <a:avLst/>
          </a:prstGeom>
          <a:solidFill>
            <a:srgbClr val="F70D1E"/>
          </a:solidFill>
          <a:ln>
            <a:noFill/>
          </a:ln>
          <a:effectLst/>
        </p:spPr>
        <p:txBody>
          <a:bodyPr wrap="none" lIns="90736" tIns="45368" rIns="90736" bIns="45368" anchor="ctr"/>
          <a:lstStyle>
            <a:lvl1pPr defTabSz="90805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endParaRPr lang="en-US" altLang="en-US" sz="2000" smtClean="0">
              <a:solidFill>
                <a:srgbClr val="000000"/>
              </a:solidFill>
              <a:cs typeface="+mn-cs"/>
            </a:endParaRPr>
          </a:p>
        </p:txBody>
      </p:sp>
      <p:pic>
        <p:nvPicPr>
          <p:cNvPr id="5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400050"/>
            <a:ext cx="4267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23" name="PresentationTitle"/>
          <p:cNvSpPr>
            <a:spLocks noGrp="1" noChangeArrowheads="1"/>
          </p:cNvSpPr>
          <p:nvPr>
            <p:ph type="ctrTitle" sz="quarter"/>
          </p:nvPr>
        </p:nvSpPr>
        <p:spPr>
          <a:xfrm>
            <a:off x="4184651" y="2862266"/>
            <a:ext cx="7226300" cy="839787"/>
          </a:xfrm>
          <a:prstGeom prst="rect">
            <a:avLst/>
          </a:prstGeom>
          <a:solidFill>
            <a:schemeClr val="tx2">
              <a:alpha val="0"/>
            </a:schemeClr>
          </a:solidFill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7520230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4F5B0D-12F6-4815-83BC-768998C62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CE1453-7E3E-457D-A6FC-FED1272FC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EB88150-7365-4029-9321-49A97C326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5/13/2019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C79585-ABE5-4E5B-BDAB-A0EDF275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C61C25-9462-484B-A8FF-53C3EA758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9CA2-E377-49D9-ACD1-4AD0B8A811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592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C5B7D5-4A4E-4D36-B53A-08C209A8C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D8D39A-2050-4F03-94D9-021A4FA41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B5347D-3239-4C3B-983D-3C1C5957D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5/13/2019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33330B-8EAF-41C3-9EE9-AB9336C79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209B5C-DADC-463E-A673-15C87F80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9CA2-E377-49D9-ACD1-4AD0B8A811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000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C020BE-4D9A-4B39-82BE-9FB024E3A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7D48864-AD05-438B-8104-821EFAB75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C06A06-6456-45F6-B5CC-B40DDBCF5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5/13/2019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92584F-7AB9-4ACC-9DDB-D24D1FDB4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3840DE-5F2C-49EC-B130-EF47A8181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9CA2-E377-49D9-ACD1-4AD0B8A811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463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7C8F2B-5CE5-4B73-9DAD-3B45715A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7EADAD-5266-4863-AD4D-2FB109743C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C262B22-4804-47D9-9049-6F8B647EE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453789-DD5B-4488-8899-000D27B21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5/13/2019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1BF6A99-3608-4E7A-B5CA-C0550077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C7D7262-57AA-4A82-9B46-A7243006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9CA2-E377-49D9-ACD1-4AD0B8A811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245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135B1D-0AA8-494F-BFFD-086E5B175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57BA813-20AF-432A-8898-79CED3960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20E3E8A-FF53-4A23-B7E9-28FEC31AD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150BC72-C827-4B4B-B377-92785C95B5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7536946-FAEF-49FB-A06E-BF5750E2A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54488E6-23D0-479D-821B-1D11FC190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5/13/2019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F4AB56D-60AC-407B-B861-E4533246B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41896E1-DDE0-4412-9645-F04953E8E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9CA2-E377-49D9-ACD1-4AD0B8A811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415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68E420-B9B2-4759-BF25-531BCE660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EEA76D8-E342-4BEF-8FE1-F13AD5C9B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5/13/2019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0E8F90C-3DA4-4EAC-A59B-AEB831436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BE7EDCD-45F6-469B-B856-49AF29686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9CA2-E377-49D9-ACD1-4AD0B8A811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847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744D04A-29C8-442C-8CE5-9354619F3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5/13/2019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F2597F3-D380-4F3E-B2E5-3E4B81699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A338925-05AB-43CD-8555-7B753A9CA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9CA2-E377-49D9-ACD1-4AD0B8A811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36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E36-50C0-44EA-8E74-128D2ED7A00F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D181-A53B-4453-A30E-228018738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3904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870F43-46D0-4F0F-82F6-FF4B7D7C1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E0DC0A-139A-41B5-9CEE-6C0CE37B7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4BF8104-BF9D-4467-9576-A678360FBC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3966218-91D7-464C-8166-BB896497D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5/13/2019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42B5645-499D-4111-BB65-C5F18E7B4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5EECA0B-BB23-4BDA-B150-BA768952E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9CA2-E377-49D9-ACD1-4AD0B8A811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080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DC67CE-CB9A-4D71-9360-59C8CEC66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92072CC-8A7A-4EB0-927E-746597524D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F41930B-0B6B-44FA-9E5D-D358810A4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1AF860F-0E89-4A48-BAA1-2F4E42B99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5/13/2019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7EAF934-EF59-4E91-83CE-417089C0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66DA395-594B-4BCB-8868-F77DE4DED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9CA2-E377-49D9-ACD1-4AD0B8A811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72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B7B374-DFD0-45CE-B4D3-0324C9019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38E0C71-D43B-4E4E-9646-96E7F4C1D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FF00AD-41FF-4C33-81AC-40CBDF57C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5/13/2019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436310-B2E4-443B-9896-B8B016F7D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8DF282-41A0-4488-878D-BE5CC3857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9CA2-E377-49D9-ACD1-4AD0B8A811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5265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50883FC-FE30-456A-A26A-FEC669AFFF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42670B7-18E1-4C0F-8189-30173D222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FA5DFD-ACD1-41AC-9DDD-930116C1B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5/13/2019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F2EB74-F987-49BF-AED6-47C61654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C0CE1B-E3C1-43BD-996F-8DBD9A3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9CA2-E377-49D9-ACD1-4AD0B8A811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0520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5083823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E36-50C0-44EA-8E74-128D2ED7A00F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D181-A53B-4453-A30E-228018738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9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E36-50C0-44EA-8E74-128D2ED7A00F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D181-A53B-4453-A30E-228018738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82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E36-50C0-44EA-8E74-128D2ED7A00F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D181-A53B-4453-A30E-228018738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8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E36-50C0-44EA-8E74-128D2ED7A00F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D181-A53B-4453-A30E-228018738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6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E36-50C0-44EA-8E74-128D2ED7A00F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D181-A53B-4453-A30E-228018738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6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E36-50C0-44EA-8E74-128D2ED7A00F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D181-A53B-4453-A30E-228018738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3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E36-50C0-44EA-8E74-128D2ED7A00F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D181-A53B-4453-A30E-228018738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1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46E36-50C0-44EA-8E74-128D2ED7A00F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BD181-A53B-4453-A30E-228018738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5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ABC7C42-F0D0-4A8B-9A9A-BDBD91BF1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9B5F95-D618-45AE-B9B9-1F469839D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BAC532-91E4-4710-87F1-1116E904EC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5/13/2019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158FB4-2F0D-49C7-92E9-22F65692DB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A06B7B-3C4A-4BD9-9653-0787A3AE02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29CA2-E377-49D9-ACD1-4AD0B8A811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68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4184651" y="2862266"/>
            <a:ext cx="7226300" cy="124422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Electric Transmission Texas</a:t>
            </a:r>
            <a:br>
              <a:rPr lang="en-US" dirty="0" smtClean="0"/>
            </a:br>
            <a:r>
              <a:rPr lang="en-US" dirty="0" smtClean="0"/>
              <a:t>Update</a:t>
            </a:r>
            <a:br>
              <a:rPr lang="en-US" dirty="0" smtClean="0"/>
            </a:br>
            <a:r>
              <a:rPr lang="en-US" dirty="0" smtClean="0"/>
              <a:t>February 3, 2020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Kip Fox</a:t>
            </a:r>
            <a:br>
              <a:rPr lang="en-US" dirty="0" smtClean="0"/>
            </a:br>
            <a:r>
              <a:rPr lang="en-US" dirty="0" smtClean="0"/>
              <a:t>President, ETT</a:t>
            </a:r>
            <a:br>
              <a:rPr lang="en-US" dirty="0" smtClean="0"/>
            </a:br>
            <a:r>
              <a:rPr lang="en-US" dirty="0" smtClean="0"/>
              <a:t>Managing Director, Transmission Ventures – West, AEP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3849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8F351-A3C2-4594-84B1-B2A20ED3E8A3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4152900" y="4914900"/>
            <a:ext cx="609600" cy="7620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4419600" y="5486400"/>
            <a:ext cx="228600" cy="7620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057400" y="3200400"/>
            <a:ext cx="533400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"/>
            <a:ext cx="90106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4"/>
          <p:cNvSpPr/>
          <p:nvPr/>
        </p:nvSpPr>
        <p:spPr>
          <a:xfrm>
            <a:off x="1524000" y="5943600"/>
            <a:ext cx="1371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4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ETT Return to Service Times for West Texas Arms Project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812" y="1516878"/>
            <a:ext cx="1188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11/21/2017: Riley (R)-Edith Clarke (EC) – Thanksgiving and forecast wind out (return to service for 6 days).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12/1/2017 – 11 A.M.: Handed back R-EC for mobilization to EC-Cottonwood (CW) (energized 3 days early).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12/21/2017: Placed EC-CW line in service for Christmas and bad weather forecast. (14 days)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1/4/2018 – 1 P.M.: Took R-EC line out of service (delayed one day). We were originally scheduled to receive the outage on 1/3/2018 but weather projections delayed taking the outage on time.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3/21/2018 – 11 A.M.: Returned R-EC to service upon request from ETT. Another line had an emergency outage so ETT requested return to service for R-EC for 6 days.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3/27/2018: R-EC out of service (return to outage scheduler plan).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4/19/2018: Returned R-EC back into service 1 day early. (6 days)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4/24/2018 – 1:45 P.M.: Took Clear Crossing (CC)-Dermott (D) line out of service. Originally scheduled to begin the outage on 4/23/2018; delay based on wind out projection.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7/3/2018: Returned to service CC-D for the 4th of July (one day early due to wind out projection). 5 days in-service.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11/20/2018: Returned to service CC-D until 11/26/2018. (6 days)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12/19/2018: Returned to service CC-D. (15 days)</a:t>
            </a:r>
          </a:p>
        </p:txBody>
      </p:sp>
    </p:spTree>
    <p:extLst>
      <p:ext uri="{BB962C8B-B14F-4D97-AF65-F5344CB8AC3E}">
        <p14:creationId xmlns:p14="http://schemas.microsoft.com/office/powerpoint/2010/main" val="365650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ETT Return to Service Times for West Texas Arms Project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880" y="1516877"/>
            <a:ext cx="1178872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4/18/2019: Returned to service CC-West Shackelford (WS) until 4/23/2019. (5 days)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7/16/2019: Returned to service Tesla – Jim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Treece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until 7/31/2019. (Arm replenishment and weather reliability due to peak load.) (16 days)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8/10/2019: Returned to service Tesla – Jim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Treece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until 8/22/2019. (Return to service ahead of schedule.) (12 days)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10/10/2019: Tesla – Jim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Treece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completed early and returned to service. (18 days)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10/28/2019: Tesla – Edith Clarke taken out of service for scheduled work.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11/22/2019: Returned to service for Thanksgiving holiday (11 days)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12/3/2019: Tesla – Edith Clarke taken out of service to continue work.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12/20/2019: Returned to service for Christmas holiday. (14 days)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1/3/2020: Tesla – Edith Clarke taken out of service to continue work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1/27/2020: Tesla – Edith Clarke return to service 22 days early.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days return to service during West Texas Arms Project: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outage days for West Texas Arms Project as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1/27/2020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871 days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32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44D8A4C-175F-43A0-9285-CCDA148E7BBE}"/>
              </a:ext>
            </a:extLst>
          </p:cNvPr>
          <p:cNvSpPr txBox="1"/>
          <p:nvPr/>
        </p:nvSpPr>
        <p:spPr>
          <a:xfrm>
            <a:off x="10571276" y="6611745"/>
            <a:ext cx="1306300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t>Date: 01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/20/2020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AF83D17-7DD7-486F-855F-D28120B9520C}"/>
              </a:ext>
            </a:extLst>
          </p:cNvPr>
          <p:cNvSpPr/>
          <p:nvPr/>
        </p:nvSpPr>
        <p:spPr>
          <a:xfrm>
            <a:off x="37683" y="864012"/>
            <a:ext cx="11376171" cy="580815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0" marR="0" lvl="1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000" b="0"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Adjustment to planned outage to accommodate requirements for outages on CC-D and EC-CC:</a:t>
            </a:r>
          </a:p>
          <a:p>
            <a:pPr marL="0" marR="0" lvl="1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000" b="0"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  <a:p>
            <a:pPr marL="0" marR="0" lvl="1" indent="0" algn="l" defTabSz="9144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000" b="0"/>
            </a:pPr>
            <a:r>
              <a:rPr kumimoji="0" lang="en-US" sz="12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Feb 19  - Mar 31, 2020: CC-D line (6 weeks)</a:t>
            </a:r>
          </a:p>
          <a:p>
            <a:pPr marL="457200" marR="0" lvl="1" indent="-457200" algn="l" defTabSz="9144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000" b="0"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Change </a:t>
            </a: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arms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  <a:p>
            <a:pPr marL="457200" marR="0" lvl="1" indent="-457200" algn="l" defTabSz="9144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000" b="0"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Perform QA check on selected weld repairs on elevated flanges to assess performance 12+ months after repair completed</a:t>
            </a:r>
          </a:p>
          <a:p>
            <a:pPr marL="457200" marR="0" lvl="1" indent="-457200" algn="l" defTabSz="9144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000" b="0"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Perform base flange weld repairs on EC – CW (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107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repairs outstanding)</a:t>
            </a:r>
          </a:p>
          <a:p>
            <a:pPr marL="0" marR="0" lvl="1" indent="0" algn="l" defTabSz="9144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000" b="0"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  <a:p>
            <a:pPr marL="0" marR="0" lvl="1" indent="0" algn="l" defTabSz="9144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000" b="0"/>
            </a:pPr>
            <a:r>
              <a:rPr kumimoji="0" lang="en-US" sz="1200" b="0" i="0" u="sng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Apr 1 – May 15, 2020: Edith Clark – Coulomb (~ 6 weeks duration): Str # 1 - Str # 131 (ABB Str #1 - 106)</a:t>
            </a:r>
          </a:p>
          <a:p>
            <a:pPr marL="457200" marR="0" lvl="1" indent="-457200" algn="l" defTabSz="9144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000" b="0"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Inspect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structures with pole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flanges (est. 149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repairs)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  <a:p>
            <a:pPr marL="457200" marR="0" lvl="1" indent="-457200" algn="l" defTabSz="9144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000" b="0"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Change arms </a:t>
            </a:r>
          </a:p>
          <a:p>
            <a:pPr marL="457200" marR="0" lvl="1" indent="-457200" algn="l" defTabSz="9144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000" b="0"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  <a:p>
            <a:pPr marL="0" marR="0" lvl="2" indent="0" algn="l" defTabSz="9144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000" b="0"/>
            </a:pPr>
            <a:r>
              <a:rPr kumimoji="0" lang="en-US" sz="1200" b="0" i="0" u="sng" strike="noStrike" kern="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May 15 – Aug 14, 2020: Coulomb – Smoky Hill (~ 12 weeks duration): Str # 133 - Str # 336 (ABB Str #134 – 329)</a:t>
            </a:r>
          </a:p>
          <a:p>
            <a:pPr marL="457200" marR="0" lvl="1" indent="-457200" algn="l" defTabSz="9144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000" b="0"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Inspect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structures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with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pole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flanges (est. 212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repairs)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  <a:p>
            <a:pPr marL="457200" marR="0" lvl="1" indent="-457200" algn="l" defTabSz="9144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000" b="0"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Change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arms</a:t>
            </a:r>
          </a:p>
          <a:p>
            <a:pPr marL="457200" marR="0" lvl="1" indent="-457200" algn="l" defTabSz="9144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000" b="0"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  <a:p>
            <a:pPr marL="0" marR="0" lvl="2" indent="0" algn="l" defTabSz="9144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000" b="0"/>
            </a:pPr>
            <a:r>
              <a:rPr kumimoji="0" lang="en-US" sz="1200" b="0" i="0" u="sng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Aug 14 – Sept 30, 2020: Smoky Hill – Clear Crossing (~ 6 weeks duration): Str # 337 – Str # 504 (ABB Str #341 – 504) </a:t>
            </a:r>
          </a:p>
          <a:p>
            <a:pPr marL="457200" marR="0" lvl="1" indent="-457200" algn="l" defTabSz="9144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000" b="0"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Inspect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structures with pole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flanges (est. 176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repairs)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  <a:p>
            <a:pPr lvl="1" indent="-457200" defTabSz="914400" hangingPunct="0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2000" b="0"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Change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arms</a:t>
            </a:r>
            <a:endParaRPr kumimoji="0" lang="en-US" sz="2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798121EF-5056-4D9E-8FF5-24EFB1D21A77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6496050" y="1907088"/>
            <a:ext cx="2912465" cy="60717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71C9E4A8-EE83-4725-8343-84E863407962}"/>
              </a:ext>
            </a:extLst>
          </p:cNvPr>
          <p:cNvCxnSpPr>
            <a:cxnSpLocks/>
            <a:endCxn id="28" idx="1"/>
          </p:cNvCxnSpPr>
          <p:nvPr/>
        </p:nvCxnSpPr>
        <p:spPr>
          <a:xfrm>
            <a:off x="7086600" y="3429000"/>
            <a:ext cx="2536226" cy="814183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3DD955CC-CBA1-4F9B-A75E-C744F7B948EF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7324725" y="4243183"/>
            <a:ext cx="2056784" cy="55640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xmlns="" id="{398E18B8-82B7-4C82-91DB-DA15E4A01AFF}"/>
              </a:ext>
            </a:extLst>
          </p:cNvPr>
          <p:cNvSpPr txBox="1">
            <a:spLocks/>
          </p:cNvSpPr>
          <p:nvPr/>
        </p:nvSpPr>
        <p:spPr>
          <a:xfrm>
            <a:off x="263607" y="-4261"/>
            <a:ext cx="8663251" cy="10143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u="sng" kern="1200">
                <a:solidFill>
                  <a:srgbClr val="002897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89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Production Outlook – look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89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ahead for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289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 illustration purposes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89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</p:txBody>
      </p:sp>
      <p:pic>
        <p:nvPicPr>
          <p:cNvPr id="16" name="Picture 2" descr="image001">
            <a:extLst>
              <a:ext uri="{FF2B5EF4-FFF2-40B4-BE49-F238E27FC236}">
                <a16:creationId xmlns:a16="http://schemas.microsoft.com/office/drawing/2014/main" xmlns="" id="{693F65FE-2EC5-4ADE-BA45-80943C39B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392436" y="2857321"/>
            <a:ext cx="6271739" cy="1373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Left Brace 19">
            <a:extLst>
              <a:ext uri="{FF2B5EF4-FFF2-40B4-BE49-F238E27FC236}">
                <a16:creationId xmlns:a16="http://schemas.microsoft.com/office/drawing/2014/main" xmlns="" id="{FF6A4969-8160-40C1-B448-AA1CB056A17E}"/>
              </a:ext>
            </a:extLst>
          </p:cNvPr>
          <p:cNvSpPr/>
          <p:nvPr/>
        </p:nvSpPr>
        <p:spPr>
          <a:xfrm>
            <a:off x="9408515" y="1656807"/>
            <a:ext cx="207889" cy="500562"/>
          </a:xfrm>
          <a:prstGeom prst="lef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xmlns="" id="{A468B97A-49F7-4758-8E08-316EF85DF282}"/>
              </a:ext>
            </a:extLst>
          </p:cNvPr>
          <p:cNvSpPr/>
          <p:nvPr/>
        </p:nvSpPr>
        <p:spPr>
          <a:xfrm rot="10800000">
            <a:off x="11563929" y="1656807"/>
            <a:ext cx="259409" cy="3146002"/>
          </a:xfrm>
          <a:prstGeom prst="lef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9EE54F93-AC62-4F33-AC4E-D2CA61E3F772}"/>
              </a:ext>
            </a:extLst>
          </p:cNvPr>
          <p:cNvSpPr txBox="1"/>
          <p:nvPr/>
        </p:nvSpPr>
        <p:spPr>
          <a:xfrm>
            <a:off x="9652580" y="733130"/>
            <a:ext cx="49255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Ckt2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E6A1AA93-0AA7-4BDA-8BA3-2796D1DA92A5}"/>
              </a:ext>
            </a:extLst>
          </p:cNvPr>
          <p:cNvSpPr txBox="1"/>
          <p:nvPr/>
        </p:nvSpPr>
        <p:spPr>
          <a:xfrm>
            <a:off x="10870859" y="733130"/>
            <a:ext cx="49255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Ckt1</a:t>
            </a:r>
          </a:p>
        </p:txBody>
      </p:sp>
      <p:sp>
        <p:nvSpPr>
          <p:cNvPr id="28" name="Left Brace 27">
            <a:extLst>
              <a:ext uri="{FF2B5EF4-FFF2-40B4-BE49-F238E27FC236}">
                <a16:creationId xmlns:a16="http://schemas.microsoft.com/office/drawing/2014/main" xmlns="" id="{F4DB6ED8-EA6B-426C-95B5-5E19DEDE5E47}"/>
              </a:ext>
            </a:extLst>
          </p:cNvPr>
          <p:cNvSpPr/>
          <p:nvPr/>
        </p:nvSpPr>
        <p:spPr>
          <a:xfrm>
            <a:off x="9622826" y="2581789"/>
            <a:ext cx="239112" cy="3322788"/>
          </a:xfrm>
          <a:prstGeom prst="leftBrac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xmlns="" id="{703715C8-9731-447F-8E41-4FDA5289E391}"/>
              </a:ext>
            </a:extLst>
          </p:cNvPr>
          <p:cNvSpPr/>
          <p:nvPr/>
        </p:nvSpPr>
        <p:spPr>
          <a:xfrm rot="10800000">
            <a:off x="11833694" y="1656807"/>
            <a:ext cx="259408" cy="3151342"/>
          </a:xfrm>
          <a:prstGeom prst="leftBrac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xmlns="" id="{475AB471-1D1D-4825-A5BB-B712BEC58C19}"/>
              </a:ext>
            </a:extLst>
          </p:cNvPr>
          <p:cNvSpPr/>
          <p:nvPr/>
        </p:nvSpPr>
        <p:spPr>
          <a:xfrm rot="10800000">
            <a:off x="11737266" y="5306941"/>
            <a:ext cx="259408" cy="589701"/>
          </a:xfrm>
          <a:prstGeom prst="lef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</p:txBody>
      </p:sp>
      <p:sp>
        <p:nvSpPr>
          <p:cNvPr id="35" name="Left Brace 34">
            <a:extLst>
              <a:ext uri="{FF2B5EF4-FFF2-40B4-BE49-F238E27FC236}">
                <a16:creationId xmlns:a16="http://schemas.microsoft.com/office/drawing/2014/main" xmlns="" id="{2D0891CF-A7E5-4DFB-B0B3-F8A4B3833872}"/>
              </a:ext>
            </a:extLst>
          </p:cNvPr>
          <p:cNvSpPr/>
          <p:nvPr/>
        </p:nvSpPr>
        <p:spPr>
          <a:xfrm>
            <a:off x="9381509" y="2573856"/>
            <a:ext cx="230961" cy="3322788"/>
          </a:xfrm>
          <a:prstGeom prst="leftBrace">
            <a:avLst>
              <a:gd name="adj1" fmla="val 8333"/>
              <a:gd name="adj2" fmla="val 66984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384B83D-D3F9-4E13-90AC-18EEE20855C7}"/>
              </a:ext>
            </a:extLst>
          </p:cNvPr>
          <p:cNvSpPr txBox="1"/>
          <p:nvPr/>
        </p:nvSpPr>
        <p:spPr>
          <a:xfrm>
            <a:off x="10750163" y="1656807"/>
            <a:ext cx="59072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Str #1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E0F7DE9-E125-434E-AD83-4AB5564ED05E}"/>
              </a:ext>
            </a:extLst>
          </p:cNvPr>
          <p:cNvSpPr txBox="1"/>
          <p:nvPr/>
        </p:nvSpPr>
        <p:spPr>
          <a:xfrm>
            <a:off x="10751490" y="1960282"/>
            <a:ext cx="722820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Str #131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40B12D93-D7C9-40C1-A855-E5592C35933E}"/>
              </a:ext>
            </a:extLst>
          </p:cNvPr>
          <p:cNvSpPr txBox="1"/>
          <p:nvPr/>
        </p:nvSpPr>
        <p:spPr>
          <a:xfrm>
            <a:off x="10760768" y="2573855"/>
            <a:ext cx="722820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Str #133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598DEA6-155A-4BA4-818F-67E6239AEE9B}"/>
              </a:ext>
            </a:extLst>
          </p:cNvPr>
          <p:cNvSpPr txBox="1"/>
          <p:nvPr/>
        </p:nvSpPr>
        <p:spPr>
          <a:xfrm>
            <a:off x="10760768" y="3037438"/>
            <a:ext cx="722820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Str #263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A36E1F42-5FF3-48B0-AC1F-AA5B0CF41DB8}"/>
              </a:ext>
            </a:extLst>
          </p:cNvPr>
          <p:cNvSpPr txBox="1"/>
          <p:nvPr/>
        </p:nvSpPr>
        <p:spPr>
          <a:xfrm>
            <a:off x="10760768" y="4203741"/>
            <a:ext cx="722820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Str #264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8161A926-90E6-479C-9320-936D6A06C99D}"/>
              </a:ext>
            </a:extLst>
          </p:cNvPr>
          <p:cNvSpPr txBox="1"/>
          <p:nvPr/>
        </p:nvSpPr>
        <p:spPr>
          <a:xfrm>
            <a:off x="10761846" y="4525810"/>
            <a:ext cx="722820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Str #336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5ED9004C-C003-4938-9A63-6083A47C6B1A}"/>
              </a:ext>
            </a:extLst>
          </p:cNvPr>
          <p:cNvSpPr txBox="1"/>
          <p:nvPr/>
        </p:nvSpPr>
        <p:spPr>
          <a:xfrm>
            <a:off x="10755728" y="5306942"/>
            <a:ext cx="722820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Str #337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9CE02A5C-AD88-4C63-BFA3-B7E7BEA90BDC}"/>
              </a:ext>
            </a:extLst>
          </p:cNvPr>
          <p:cNvSpPr txBox="1"/>
          <p:nvPr/>
        </p:nvSpPr>
        <p:spPr>
          <a:xfrm>
            <a:off x="10760768" y="5619644"/>
            <a:ext cx="722820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Str #504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213DC044-9D53-4011-8028-A9F935E6A841}"/>
              </a:ext>
            </a:extLst>
          </p:cNvPr>
          <p:cNvSpPr txBox="1"/>
          <p:nvPr/>
        </p:nvSpPr>
        <p:spPr>
          <a:xfrm>
            <a:off x="10758020" y="2270380"/>
            <a:ext cx="722820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Str #132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0D808279-2F73-416E-B5C8-5439ED19832E}"/>
              </a:ext>
            </a:extLst>
          </p:cNvPr>
          <p:cNvSpPr txBox="1"/>
          <p:nvPr/>
        </p:nvSpPr>
        <p:spPr>
          <a:xfrm rot="16200000">
            <a:off x="9675949" y="1657459"/>
            <a:ext cx="72282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[New]</a:t>
            </a:r>
          </a:p>
        </p:txBody>
      </p:sp>
      <p:sp>
        <p:nvSpPr>
          <p:cNvPr id="37" name="Slide Number Placeholder 1">
            <a:extLst>
              <a:ext uri="{FF2B5EF4-FFF2-40B4-BE49-F238E27FC236}">
                <a16:creationId xmlns:a16="http://schemas.microsoft.com/office/drawing/2014/main" xmlns="" id="{80C7BD71-2F8D-4295-A2C4-2FE3203C001D}"/>
              </a:ext>
            </a:extLst>
          </p:cNvPr>
          <p:cNvSpPr txBox="1">
            <a:spLocks/>
          </p:cNvSpPr>
          <p:nvPr/>
        </p:nvSpPr>
        <p:spPr>
          <a:xfrm flipH="1">
            <a:off x="11737383" y="6370922"/>
            <a:ext cx="560033" cy="299366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91DEE54A-93B6-432C-A945-1C74496556FF}"/>
              </a:ext>
            </a:extLst>
          </p:cNvPr>
          <p:cNvGrpSpPr/>
          <p:nvPr/>
        </p:nvGrpSpPr>
        <p:grpSpPr>
          <a:xfrm>
            <a:off x="10299203" y="227666"/>
            <a:ext cx="460263" cy="457200"/>
            <a:chOff x="6070953" y="61871"/>
            <a:chExt cx="460263" cy="457200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xmlns="" id="{450E290B-22D0-495B-AF67-7B56F04876FE}"/>
                </a:ext>
              </a:extLst>
            </p:cNvPr>
            <p:cNvSpPr/>
            <p:nvPr/>
          </p:nvSpPr>
          <p:spPr>
            <a:xfrm>
              <a:off x="6070953" y="61871"/>
              <a:ext cx="460263" cy="44757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0600C11F-8E46-4E32-9678-28FD75F52E23}"/>
                </a:ext>
              </a:extLst>
            </p:cNvPr>
            <p:cNvSpPr txBox="1"/>
            <p:nvPr/>
          </p:nvSpPr>
          <p:spPr>
            <a:xfrm>
              <a:off x="6141711" y="237021"/>
              <a:ext cx="238390" cy="2820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1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/>
                </a:rPr>
                <a:t>N</a:t>
              </a:r>
            </a:p>
          </p:txBody>
        </p:sp>
        <p:sp>
          <p:nvSpPr>
            <p:cNvPr id="45" name="Arrow: Up 44">
              <a:extLst>
                <a:ext uri="{FF2B5EF4-FFF2-40B4-BE49-F238E27FC236}">
                  <a16:creationId xmlns:a16="http://schemas.microsoft.com/office/drawing/2014/main" xmlns="" id="{B429D148-88EB-42CF-BF82-7F38DC3CA11F}"/>
                </a:ext>
              </a:extLst>
            </p:cNvPr>
            <p:cNvSpPr/>
            <p:nvPr/>
          </p:nvSpPr>
          <p:spPr>
            <a:xfrm>
              <a:off x="6193856" y="112927"/>
              <a:ext cx="238390" cy="185571"/>
            </a:xfrm>
            <a:prstGeom prst="up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endParaRP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0DE64881-1F69-444C-BB22-D90B8D147482}"/>
              </a:ext>
            </a:extLst>
          </p:cNvPr>
          <p:cNvSpPr txBox="1"/>
          <p:nvPr/>
        </p:nvSpPr>
        <p:spPr>
          <a:xfrm>
            <a:off x="7551033" y="2335316"/>
            <a:ext cx="1851891" cy="2462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138 kV under build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Str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 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114-147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C94E7C93-2A50-40D3-9BAA-54F7A5B89555}"/>
              </a:ext>
            </a:extLst>
          </p:cNvPr>
          <p:cNvSpPr txBox="1"/>
          <p:nvPr/>
        </p:nvSpPr>
        <p:spPr>
          <a:xfrm>
            <a:off x="7581930" y="3143806"/>
            <a:ext cx="1848177" cy="24622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138 kV under build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Str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 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114-147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D58AC5B4-A0C0-4131-9FB4-62AC2E2E637D}"/>
              </a:ext>
            </a:extLst>
          </p:cNvPr>
          <p:cNvSpPr txBox="1"/>
          <p:nvPr/>
        </p:nvSpPr>
        <p:spPr>
          <a:xfrm>
            <a:off x="7551032" y="4859185"/>
            <a:ext cx="1851891" cy="2462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138 kV under build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Str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 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387-392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Calibri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991A5AD4-D466-4463-9891-4AE8C42207B1}"/>
              </a:ext>
            </a:extLst>
          </p:cNvPr>
          <p:cNvSpPr txBox="1"/>
          <p:nvPr/>
        </p:nvSpPr>
        <p:spPr>
          <a:xfrm>
            <a:off x="10308728" y="3524489"/>
            <a:ext cx="49255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Cap</a:t>
            </a: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/>
              </a:rPr>
              <a:t>Bank</a:t>
            </a:r>
          </a:p>
        </p:txBody>
      </p:sp>
    </p:spTree>
    <p:extLst>
      <p:ext uri="{BB962C8B-B14F-4D97-AF65-F5344CB8AC3E}">
        <p14:creationId xmlns:p14="http://schemas.microsoft.com/office/powerpoint/2010/main" val="156168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userSelected">
  <element uid="c5f8eb12-5b27-439d-aaa6-3402af626fa3" value=""/>
</sisl>
</file>

<file path=customXml/itemProps1.xml><?xml version="1.0" encoding="utf-8"?>
<ds:datastoreItem xmlns:ds="http://schemas.openxmlformats.org/officeDocument/2006/customXml" ds:itemID="{0A4A56E7-B670-4BEA-A9EC-932B5B0F902A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503</TotalTime>
  <Words>702</Words>
  <Application>Microsoft Office PowerPoint</Application>
  <PresentationFormat>Widescreen</PresentationFormat>
  <Paragraphs>90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Office Theme</vt:lpstr>
      <vt:lpstr>3_Office Theme</vt:lpstr>
      <vt:lpstr>Electric Transmission Texas Update February 3, 2020  Kip Fox President, ETT Managing Director, Transmission Ventures – West, AEP</vt:lpstr>
      <vt:lpstr>PowerPoint Presentation</vt:lpstr>
      <vt:lpstr>ETT Return to Service Times for West Texas Arms Project</vt:lpstr>
      <vt:lpstr>ETT Return to Service Times for West Texas Arms Project</vt:lpstr>
      <vt:lpstr>PowerPoint Presentation</vt:lpstr>
    </vt:vector>
  </TitlesOfParts>
  <Company>American Electric Power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d826190</dc:creator>
  <cp:keywords/>
  <cp:lastModifiedBy>Gonzales, David</cp:lastModifiedBy>
  <cp:revision>18</cp:revision>
  <cp:lastPrinted>2020-01-22T18:55:08Z</cp:lastPrinted>
  <dcterms:created xsi:type="dcterms:W3CDTF">2020-01-22T14:02:29Z</dcterms:created>
  <dcterms:modified xsi:type="dcterms:W3CDTF">2020-01-31T15:03:09Z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c4cf0c55-f684-4dbd-ada5-81834b30608f</vt:lpwstr>
  </property>
  <property fmtid="{D5CDD505-2E9C-101B-9397-08002B2CF9AE}" pid="3" name="bjSaver">
    <vt:lpwstr>QZvXEaqx6TFnDk4na5rCw7wVRYvq3dz8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policy="e9c0b8d7-bdb4-4fd3-b62a-f50327aaefce" origin="userSelected" xmlns="http://www.boldonj</vt:lpwstr>
  </property>
  <property fmtid="{D5CDD505-2E9C-101B-9397-08002B2CF9AE}" pid="5" name="bjDocumentLabelXML-0">
    <vt:lpwstr>ames.com/2008/01/sie/internal/label"&gt;&lt;element uid="c5f8eb12-5b27-439d-aaa6-3402af626fa3" value="" /&gt;&lt;/sisl&gt;</vt:lpwstr>
  </property>
  <property fmtid="{D5CDD505-2E9C-101B-9397-08002B2CF9AE}" pid="6" name="bjDocumentSecurityLabel">
    <vt:lpwstr>AEP Public</vt:lpwstr>
  </property>
</Properties>
</file>