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88" r:id="rId6"/>
    <p:sldId id="291" r:id="rId7"/>
    <p:sldId id="293" r:id="rId8"/>
    <p:sldId id="29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2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02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2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410200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66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2286000"/>
            <a:ext cx="5105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Impact of Removing Curtailed Panhandle Wind Capacity from RTOLCAP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Congestion Management Working Group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3,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Impact </a:t>
            </a:r>
            <a:r>
              <a:rPr lang="en-US" sz="2800" dirty="0" smtClean="0"/>
              <a:t>of Panhandle Curtailment on RTORPA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For </a:t>
            </a:r>
            <a:r>
              <a:rPr lang="en-US" sz="1800" dirty="0"/>
              <a:t>each SCED interval in 2019 where the Panhandle GTC was binding:</a:t>
            </a:r>
          </a:p>
          <a:p>
            <a:pPr lvl="1"/>
            <a:r>
              <a:rPr lang="en-US" sz="1400" dirty="0"/>
              <a:t>Filtered for wind units that have a &gt;.99 shift factor on the Panhandle GTC </a:t>
            </a:r>
          </a:p>
          <a:p>
            <a:pPr lvl="1"/>
            <a:r>
              <a:rPr lang="en-US" sz="1400" dirty="0" smtClean="0"/>
              <a:t>Calculated </a:t>
            </a:r>
            <a:r>
              <a:rPr lang="en-US" sz="1400" dirty="0"/>
              <a:t>curtailed Panhandle wind capacity by subtracting Panhandle wind BP from HSL</a:t>
            </a:r>
          </a:p>
          <a:p>
            <a:pPr lvl="1"/>
            <a:r>
              <a:rPr lang="en-US" sz="1400" dirty="0" smtClean="0"/>
              <a:t>Reduced </a:t>
            </a:r>
            <a:r>
              <a:rPr lang="en-US" sz="1400" dirty="0"/>
              <a:t>RTOLCAP by curtailed Panhandle wind capacity</a:t>
            </a:r>
          </a:p>
          <a:p>
            <a:pPr lvl="1"/>
            <a:r>
              <a:rPr lang="en-US" sz="1400" dirty="0" smtClean="0"/>
              <a:t>Recalculated </a:t>
            </a:r>
            <a:r>
              <a:rPr lang="en-US" sz="1400" dirty="0"/>
              <a:t>LOLP and RTORPA using reduced RTOLCAP</a:t>
            </a:r>
          </a:p>
          <a:p>
            <a:endParaRPr lang="en-US" sz="1800" dirty="0"/>
          </a:p>
          <a:p>
            <a:r>
              <a:rPr lang="en-US" sz="1600" dirty="0"/>
              <a:t>Results:</a:t>
            </a:r>
          </a:p>
          <a:p>
            <a:pPr lvl="1"/>
            <a:r>
              <a:rPr lang="en-US" sz="1400" dirty="0" smtClean="0"/>
              <a:t>Panhandle </a:t>
            </a:r>
            <a:r>
              <a:rPr lang="en-US" sz="1400" dirty="0"/>
              <a:t>constraint was binding in </a:t>
            </a:r>
            <a:r>
              <a:rPr lang="en-US" sz="1400" dirty="0" smtClean="0"/>
              <a:t>15,352 </a:t>
            </a:r>
            <a:r>
              <a:rPr lang="en-US" sz="1400" dirty="0"/>
              <a:t>of </a:t>
            </a:r>
            <a:r>
              <a:rPr lang="en-US" sz="1400" dirty="0" smtClean="0"/>
              <a:t>105,753 </a:t>
            </a:r>
            <a:r>
              <a:rPr lang="en-US" sz="1400" dirty="0"/>
              <a:t>SCED intervals in </a:t>
            </a:r>
            <a:r>
              <a:rPr lang="en-US" sz="1400" dirty="0" smtClean="0"/>
              <a:t>2019 (15%)</a:t>
            </a:r>
            <a:endParaRPr lang="en-US" sz="1400" dirty="0"/>
          </a:p>
          <a:p>
            <a:pPr lvl="1"/>
            <a:r>
              <a:rPr lang="en-US" sz="1400" dirty="0" smtClean="0"/>
              <a:t>Maximum </a:t>
            </a:r>
            <a:r>
              <a:rPr lang="en-US" sz="1400" dirty="0"/>
              <a:t>decrease in RTOLCAP was </a:t>
            </a:r>
            <a:r>
              <a:rPr lang="en-US" sz="1400" dirty="0" smtClean="0"/>
              <a:t>1,602 </a:t>
            </a:r>
            <a:r>
              <a:rPr lang="en-US" sz="1400" dirty="0"/>
              <a:t>MW</a:t>
            </a:r>
          </a:p>
          <a:p>
            <a:pPr lvl="1"/>
            <a:r>
              <a:rPr lang="en-US" sz="1400" dirty="0" smtClean="0"/>
              <a:t>Maximum </a:t>
            </a:r>
            <a:r>
              <a:rPr lang="en-US" sz="1400" dirty="0"/>
              <a:t>increase in RTORPA was </a:t>
            </a:r>
            <a:r>
              <a:rPr lang="en-US" sz="1400" dirty="0" smtClean="0"/>
              <a:t>$55.03/MWh</a:t>
            </a:r>
          </a:p>
          <a:p>
            <a:pPr lvl="1"/>
            <a:r>
              <a:rPr lang="en-US" sz="1400" dirty="0"/>
              <a:t>Simple average RTORPA in </a:t>
            </a:r>
            <a:r>
              <a:rPr lang="en-US" sz="1400" dirty="0" smtClean="0"/>
              <a:t>the binding intervals was $0.09/MWh</a:t>
            </a:r>
            <a:endParaRPr lang="en-US" sz="1400" dirty="0"/>
          </a:p>
          <a:p>
            <a:pPr lvl="1"/>
            <a:r>
              <a:rPr lang="en-US" sz="1400" dirty="0"/>
              <a:t>Simple average RTORPA in the binding intervals </a:t>
            </a:r>
            <a:r>
              <a:rPr lang="en-US" sz="1400" dirty="0" smtClean="0"/>
              <a:t>after </a:t>
            </a:r>
            <a:r>
              <a:rPr lang="en-US" sz="1400" dirty="0"/>
              <a:t>removing curtailed Panhandle wind capacity was </a:t>
            </a:r>
            <a:r>
              <a:rPr lang="en-US" sz="1400" dirty="0" smtClean="0"/>
              <a:t>$0.16/MWh</a:t>
            </a:r>
            <a:endParaRPr lang="en-US" sz="1400" dirty="0"/>
          </a:p>
          <a:p>
            <a:pPr lvl="1"/>
            <a:r>
              <a:rPr lang="en-US" sz="1400" dirty="0" smtClean="0"/>
              <a:t>Simple average </a:t>
            </a:r>
            <a:r>
              <a:rPr lang="en-US" sz="1400" dirty="0"/>
              <a:t>RTORPA </a:t>
            </a:r>
            <a:r>
              <a:rPr lang="en-US" sz="1400" dirty="0" smtClean="0"/>
              <a:t>in all of 2019 </a:t>
            </a:r>
            <a:r>
              <a:rPr lang="en-US" sz="1400" dirty="0"/>
              <a:t>was </a:t>
            </a:r>
            <a:r>
              <a:rPr lang="en-US" sz="1400" dirty="0" smtClean="0"/>
              <a:t>$6.44/MWh</a:t>
            </a:r>
            <a:endParaRPr lang="en-US" sz="1400" dirty="0"/>
          </a:p>
          <a:p>
            <a:pPr lvl="1"/>
            <a:r>
              <a:rPr lang="en-US" sz="1400" dirty="0" smtClean="0"/>
              <a:t>Simple average </a:t>
            </a:r>
            <a:r>
              <a:rPr lang="en-US" sz="1400" dirty="0"/>
              <a:t>RTORPA in </a:t>
            </a:r>
            <a:r>
              <a:rPr lang="en-US" sz="1400" dirty="0" smtClean="0"/>
              <a:t>all of 2019 </a:t>
            </a:r>
            <a:r>
              <a:rPr lang="en-US" sz="1400" dirty="0"/>
              <a:t>after removing curtailed Panhandle wind capacity was </a:t>
            </a:r>
            <a:r>
              <a:rPr lang="en-US" sz="1400" dirty="0" smtClean="0"/>
              <a:t>$6.45/MWh</a:t>
            </a:r>
            <a:endParaRPr lang="en-US" sz="1400" dirty="0"/>
          </a:p>
          <a:p>
            <a:pPr lvl="2"/>
            <a:r>
              <a:rPr lang="en-US" sz="1200" dirty="0" smtClean="0"/>
              <a:t>Increase of $0.01/MWh (0.2%)</a:t>
            </a:r>
            <a:endParaRPr lang="en-US" sz="12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800" dirty="0"/>
              <a:t>Impact of Panhandle Curtailment on RTORPA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3708"/>
            <a:ext cx="9144000" cy="492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Deliverability under Real-Time Co-optimization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Under the Key Principles</a:t>
            </a:r>
            <a:r>
              <a:rPr lang="en-US" sz="1800" smtClean="0"/>
              <a:t>, Real-Time </a:t>
            </a:r>
            <a:r>
              <a:rPr lang="en-US" sz="1800" dirty="0"/>
              <a:t>Co-optimization </a:t>
            </a:r>
            <a:r>
              <a:rPr lang="en-US" sz="1800" dirty="0" smtClean="0"/>
              <a:t>(RTC) will </a:t>
            </a:r>
            <a:r>
              <a:rPr lang="en-US" sz="1800" dirty="0"/>
              <a:t>not consider deliverability of reserves in awarding AS, except by manual action of the ERCOT </a:t>
            </a:r>
            <a:r>
              <a:rPr lang="en-US" sz="1800" dirty="0" smtClean="0"/>
              <a:t>operator for a subset of AS types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A change to exclude capacity curtailed for </a:t>
            </a:r>
            <a:r>
              <a:rPr lang="en-US" sz="1800" dirty="0" smtClean="0"/>
              <a:t>base </a:t>
            </a:r>
            <a:r>
              <a:rPr lang="en-US" sz="1800" dirty="0"/>
              <a:t>case violations from RTOLCAP would be therefore would be a throw-away once RTC is implemented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814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B84C45B-49BB-4301-A8BA-9E3BCAACBB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3124</TotalTime>
  <Words>241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Impact of Panhandle Curtailment on RTORPA</vt:lpstr>
      <vt:lpstr>Impact of Panhandle Curtailment on RTORPA</vt:lpstr>
      <vt:lpstr>Deliverability under Real-Time Co-optimization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116</cp:revision>
  <cp:lastPrinted>2016-01-21T20:53:15Z</cp:lastPrinted>
  <dcterms:created xsi:type="dcterms:W3CDTF">2016-01-21T15:20:31Z</dcterms:created>
  <dcterms:modified xsi:type="dcterms:W3CDTF">2020-01-31T19:13:18Z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