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9"/>
  </p:notesMasterIdLst>
  <p:handoutMasterIdLst>
    <p:handoutMasterId r:id="rId20"/>
  </p:handoutMasterIdLst>
  <p:sldIdLst>
    <p:sldId id="288" r:id="rId6"/>
    <p:sldId id="323" r:id="rId7"/>
    <p:sldId id="291" r:id="rId8"/>
    <p:sldId id="302" r:id="rId9"/>
    <p:sldId id="316" r:id="rId10"/>
    <p:sldId id="322" r:id="rId11"/>
    <p:sldId id="300" r:id="rId12"/>
    <p:sldId id="308" r:id="rId13"/>
    <p:sldId id="314" r:id="rId14"/>
    <p:sldId id="315" r:id="rId15"/>
    <p:sldId id="317" r:id="rId16"/>
    <p:sldId id="321" r:id="rId17"/>
    <p:sldId id="296"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CEDD"/>
    <a:srgbClr val="66CE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900" autoAdjust="0"/>
  </p:normalViewPr>
  <p:slideViewPr>
    <p:cSldViewPr showGuides="1">
      <p:cViewPr varScale="1">
        <p:scale>
          <a:sx n="120" d="100"/>
          <a:sy n="120" d="100"/>
        </p:scale>
        <p:origin x="1344" y="108"/>
      </p:cViewPr>
      <p:guideLst>
        <p:guide orient="horz" pos="2160"/>
        <p:guide pos="2880"/>
      </p:guideLst>
    </p:cSldViewPr>
  </p:slideViewPr>
  <p:notesTextViewPr>
    <p:cViewPr>
      <p:scale>
        <a:sx n="3" d="2"/>
        <a:sy n="3" d="2"/>
      </p:scale>
      <p:origin x="0" y="0"/>
    </p:cViewPr>
  </p:notesTextViewPr>
  <p:notesViewPr>
    <p:cSldViewPr showGuides="1">
      <p:cViewPr varScale="1">
        <p:scale>
          <a:sx n="97" d="100"/>
          <a:sy n="97" d="100"/>
        </p:scale>
        <p:origin x="26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1/31/2020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1/31/2020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76200" y="838200"/>
            <a:ext cx="8991600" cy="5410200"/>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76200" y="838200"/>
            <a:ext cx="4438650" cy="54102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838200"/>
            <a:ext cx="4438650" cy="5410200"/>
          </a:xfrm>
          <a:prstGeom prst="rect">
            <a:avLst/>
          </a:prstGeom>
        </p:spPr>
        <p:txBody>
          <a:bodyPr/>
          <a:lstStyle>
            <a:lvl1pPr>
              <a:defRPr sz="2400">
                <a:solidFill>
                  <a:schemeClr val="tx2"/>
                </a:solidFill>
              </a:defRPr>
            </a:lvl1pPr>
          </a:lstStyle>
          <a:p>
            <a:endParaRPr lang="en-US" dirty="0"/>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142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838200"/>
            <a:ext cx="8534400" cy="5410200"/>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0826642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2.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0" y="6553200"/>
            <a:ext cx="935925" cy="246221"/>
          </a:xfrm>
          <a:prstGeom prst="rect">
            <a:avLst/>
          </a:prstGeom>
          <a:noFill/>
        </p:spPr>
        <p:txBody>
          <a:bodyPr wrap="square" rtlCol="0">
            <a:spAutoFit/>
          </a:bodyPr>
          <a:lstStyle/>
          <a:p>
            <a:pPr algn="l"/>
            <a:r>
              <a:rPr lang="en-US" sz="1000" b="1" baseline="0" dirty="0" smtClean="0">
                <a:solidFill>
                  <a:schemeClr val="tx2"/>
                </a:solidFill>
              </a:rPr>
              <a:t>INTERNAL</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3" r:id="rId3"/>
    <p:sldLayoutId id="2147483662" r:id="rId4"/>
    <p:sldLayoutId id="2147483661"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hyperlink" Target="http://www.ercot.com/content/wcm/key_documents_lists/192897/Constraints_Not_Activated_in_SCED_CMWG_011320.pptx"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657600" y="2286000"/>
            <a:ext cx="5105400" cy="2369880"/>
          </a:xfrm>
          <a:prstGeom prst="rect">
            <a:avLst/>
          </a:prstGeom>
          <a:noFill/>
        </p:spPr>
        <p:txBody>
          <a:bodyPr wrap="square" rtlCol="0">
            <a:spAutoFit/>
          </a:bodyPr>
          <a:lstStyle/>
          <a:p>
            <a:r>
              <a:rPr lang="en-US" sz="2000" b="1" dirty="0" smtClean="0">
                <a:solidFill>
                  <a:schemeClr val="tx2"/>
                </a:solidFill>
              </a:rPr>
              <a:t>Analyzing Non-Activated Constraints and Their Potential Impact</a:t>
            </a:r>
            <a:endParaRPr lang="en-US" sz="2000" b="1" dirty="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endParaRPr lang="en-US" dirty="0">
              <a:solidFill>
                <a:schemeClr val="tx2"/>
              </a:solidFill>
            </a:endParaRPr>
          </a:p>
          <a:p>
            <a:endParaRPr lang="en-US" dirty="0" smtClean="0">
              <a:solidFill>
                <a:schemeClr val="tx2"/>
              </a:solidFill>
            </a:endParaRPr>
          </a:p>
          <a:p>
            <a:r>
              <a:rPr lang="en-US" dirty="0" smtClean="0">
                <a:solidFill>
                  <a:schemeClr val="tx2"/>
                </a:solidFill>
              </a:rPr>
              <a:t>Congestion Management Working Group</a:t>
            </a:r>
            <a:endParaRPr lang="en-US" dirty="0">
              <a:solidFill>
                <a:schemeClr val="tx2"/>
              </a:solidFill>
            </a:endParaRPr>
          </a:p>
          <a:p>
            <a:r>
              <a:rPr lang="en-US" dirty="0" smtClean="0">
                <a:solidFill>
                  <a:schemeClr val="tx2"/>
                </a:solidFill>
              </a:rPr>
              <a:t>February 3</a:t>
            </a:r>
            <a:r>
              <a:rPr lang="en-US" baseline="30000" dirty="0" smtClean="0">
                <a:solidFill>
                  <a:schemeClr val="tx2"/>
                </a:solidFill>
              </a:rPr>
              <a:t>rd</a:t>
            </a:r>
            <a:r>
              <a:rPr lang="en-US" dirty="0" smtClean="0">
                <a:solidFill>
                  <a:schemeClr val="tx2"/>
                </a:solidFill>
              </a:rPr>
              <a:t>, 2019</a:t>
            </a:r>
            <a:endParaRPr lang="en-US" dirty="0">
              <a:solidFill>
                <a:schemeClr val="tx2"/>
              </a:solidFill>
            </a:endParaRPr>
          </a:p>
        </p:txBody>
      </p:sp>
    </p:spTree>
    <p:extLst>
      <p:ext uri="{BB962C8B-B14F-4D97-AF65-F5344CB8AC3E}">
        <p14:creationId xmlns:p14="http://schemas.microsoft.com/office/powerpoint/2010/main" val="21045741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1"/>
          </p:nvPr>
        </p:nvSpPr>
        <p:spPr/>
        <p:txBody>
          <a:bodyPr/>
          <a:lstStyle/>
          <a:p>
            <a:fld id="{1D93BD3E-1E9A-4970-A6F7-E7AC52762E0C}" type="slidenum">
              <a:rPr lang="en-US" smtClean="0"/>
              <a:pPr/>
              <a:t>10</a:t>
            </a:fld>
            <a:endParaRPr lang="en-US"/>
          </a:p>
        </p:txBody>
      </p:sp>
      <p:sp>
        <p:nvSpPr>
          <p:cNvPr id="3" name="Content Placeholder 2"/>
          <p:cNvSpPr>
            <a:spLocks noGrp="1"/>
          </p:cNvSpPr>
          <p:nvPr>
            <p:ph sz="half" idx="1"/>
          </p:nvPr>
        </p:nvSpPr>
        <p:spPr>
          <a:xfrm>
            <a:off x="76200" y="990600"/>
            <a:ext cx="4438650" cy="5257800"/>
          </a:xfrm>
        </p:spPr>
        <p:txBody>
          <a:bodyPr/>
          <a:lstStyle/>
          <a:p>
            <a:r>
              <a:rPr lang="en-US" sz="1600" b="1" dirty="0"/>
              <a:t>PHR_SOU_1</a:t>
            </a:r>
            <a:r>
              <a:rPr lang="en-US" sz="1600" dirty="0"/>
              <a:t> remains as the most potentially additive Overloaded </a:t>
            </a:r>
            <a:r>
              <a:rPr lang="en-US" sz="1600" dirty="0" smtClean="0"/>
              <a:t>Element</a:t>
            </a:r>
          </a:p>
          <a:p>
            <a:endParaRPr lang="en-US" sz="1600" dirty="0" smtClean="0"/>
          </a:p>
          <a:p>
            <a:r>
              <a:rPr lang="en-US" sz="1600" dirty="0" smtClean="0"/>
              <a:t>Total approximated additional congestion rent from Top-20 elements reduced from $2.16 billion to $812 million (62% reduction)</a:t>
            </a:r>
            <a:endParaRPr lang="en-US" sz="1600" b="1" dirty="0" smtClean="0"/>
          </a:p>
          <a:p>
            <a:endParaRPr lang="en-US" sz="1600" b="1" dirty="0">
              <a:solidFill>
                <a:schemeClr val="tx2"/>
              </a:solidFill>
            </a:endParaRPr>
          </a:p>
        </p:txBody>
      </p:sp>
      <p:sp>
        <p:nvSpPr>
          <p:cNvPr id="5" name="Title 4"/>
          <p:cNvSpPr>
            <a:spLocks noGrp="1"/>
          </p:cNvSpPr>
          <p:nvPr>
            <p:ph type="title"/>
          </p:nvPr>
        </p:nvSpPr>
        <p:spPr/>
        <p:txBody>
          <a:bodyPr/>
          <a:lstStyle/>
          <a:p>
            <a:r>
              <a:rPr lang="en-US" dirty="0" smtClean="0"/>
              <a:t>Impact to Top-20</a:t>
            </a:r>
            <a:endParaRPr lang="en-US" dirty="0"/>
          </a:p>
        </p:txBody>
      </p:sp>
      <p:pic>
        <p:nvPicPr>
          <p:cNvPr id="7" name="Content Placeholder 6"/>
          <p:cNvPicPr>
            <a:picLocks noGrp="1" noChangeAspect="1"/>
          </p:cNvPicPr>
          <p:nvPr>
            <p:ph sz="half" idx="2"/>
          </p:nvPr>
        </p:nvPicPr>
        <p:blipFill>
          <a:blip r:embed="rId2"/>
          <a:stretch>
            <a:fillRect/>
          </a:stretch>
        </p:blipFill>
        <p:spPr>
          <a:xfrm>
            <a:off x="4267200" y="307790"/>
            <a:ext cx="4800600" cy="3035969"/>
          </a:xfrm>
          <a:prstGeom prst="rect">
            <a:avLst/>
          </a:prstGeom>
        </p:spPr>
      </p:pic>
      <p:graphicFrame>
        <p:nvGraphicFramePr>
          <p:cNvPr id="11" name="Content Placeholder 8"/>
          <p:cNvGraphicFramePr>
            <a:graphicFrameLocks/>
          </p:cNvGraphicFramePr>
          <p:nvPr>
            <p:extLst>
              <p:ext uri="{D42A27DB-BD31-4B8C-83A1-F6EECF244321}">
                <p14:modId xmlns:p14="http://schemas.microsoft.com/office/powerpoint/2010/main" val="3936356436"/>
              </p:ext>
            </p:extLst>
          </p:nvPr>
        </p:nvGraphicFramePr>
        <p:xfrm>
          <a:off x="1047934" y="3343759"/>
          <a:ext cx="7048133" cy="2895600"/>
        </p:xfrm>
        <a:graphic>
          <a:graphicData uri="http://schemas.openxmlformats.org/drawingml/2006/table">
            <a:tbl>
              <a:tblPr firstRow="1" bandRow="1">
                <a:tableStyleId>{3B4B98B0-60AC-42C2-AFA5-B58CD77FA1E5}</a:tableStyleId>
              </a:tblPr>
              <a:tblGrid>
                <a:gridCol w="1009650"/>
                <a:gridCol w="898952"/>
                <a:gridCol w="457200"/>
                <a:gridCol w="457200"/>
                <a:gridCol w="457200"/>
                <a:gridCol w="457200"/>
                <a:gridCol w="457200"/>
                <a:gridCol w="929489"/>
                <a:gridCol w="937933"/>
                <a:gridCol w="986109"/>
              </a:tblGrid>
              <a:tr h="542925">
                <a:tc>
                  <a:txBody>
                    <a:bodyPr/>
                    <a:lstStyle/>
                    <a:p>
                      <a:pPr algn="ctr" fontAlgn="ctr"/>
                      <a:r>
                        <a:rPr lang="en-US" sz="800" u="none" strike="noStrike" dirty="0">
                          <a:effectLst/>
                        </a:rPr>
                        <a:t>Element</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a:effectLst/>
                        </a:rPr>
                        <a:t> Approximated Cngstn. Rent ($) </a:t>
                      </a:r>
                      <a:endParaRPr lang="en-US"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dirty="0">
                          <a:effectLst/>
                        </a:rPr>
                        <a:t> Total Hours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dirty="0">
                          <a:effectLst/>
                        </a:rPr>
                        <a:t> </a:t>
                      </a:r>
                      <a:r>
                        <a:rPr lang="en-US" sz="800" u="none" strike="noStrike" dirty="0" err="1">
                          <a:effectLst/>
                        </a:rPr>
                        <a:t>Hrs</a:t>
                      </a:r>
                      <a:r>
                        <a:rPr lang="en-US" sz="800" u="none" strike="noStrike" dirty="0">
                          <a:effectLst/>
                        </a:rPr>
                        <a:t> GT 100%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dirty="0">
                          <a:effectLst/>
                        </a:rPr>
                        <a:t> </a:t>
                      </a:r>
                      <a:r>
                        <a:rPr lang="en-US" sz="800" u="none" strike="noStrike" dirty="0" err="1">
                          <a:effectLst/>
                        </a:rPr>
                        <a:t>Hrs</a:t>
                      </a:r>
                      <a:r>
                        <a:rPr lang="en-US" sz="800" u="none" strike="noStrike" dirty="0">
                          <a:effectLst/>
                        </a:rPr>
                        <a:t> GT 110%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a:effectLst/>
                        </a:rPr>
                        <a:t> Hrs GT 125% </a:t>
                      </a:r>
                      <a:endParaRPr lang="en-US"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dirty="0">
                          <a:effectLst/>
                        </a:rPr>
                        <a:t>Unique Ctg.'s</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a:effectLst/>
                        </a:rPr>
                        <a:t> Max Shadow Price ($/MWh) </a:t>
                      </a:r>
                      <a:endParaRPr lang="en-US" sz="800" b="0" i="0" u="none" strike="noStrike">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dirty="0">
                          <a:effectLst/>
                        </a:rPr>
                        <a:t>% of </a:t>
                      </a:r>
                      <a:r>
                        <a:rPr lang="en-US" sz="800" u="none" strike="noStrike" dirty="0" err="1">
                          <a:effectLst/>
                        </a:rPr>
                        <a:t>Hrs</a:t>
                      </a:r>
                      <a:r>
                        <a:rPr lang="en-US" sz="800" u="none" strike="noStrike" dirty="0">
                          <a:effectLst/>
                        </a:rPr>
                        <a:t> SP Set to $2,000/MWh</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u="none" strike="noStrike">
                          <a:effectLst/>
                        </a:rPr>
                        <a:t>County</a:t>
                      </a:r>
                      <a:endParaRPr lang="en-US" sz="800" b="0" i="0" u="none" strike="noStrike">
                        <a:solidFill>
                          <a:srgbClr val="000000"/>
                        </a:solidFill>
                        <a:effectLst/>
                        <a:latin typeface="Arial" panose="020B0604020202020204" pitchFamily="34" charset="0"/>
                      </a:endParaRPr>
                    </a:p>
                  </a:txBody>
                  <a:tcPr marL="9525" marR="9525" marT="9525" marB="0" anchor="ctr"/>
                </a:tc>
              </a:tr>
              <a:tr h="180975">
                <a:tc>
                  <a:txBody>
                    <a:bodyPr/>
                    <a:lstStyle/>
                    <a:p>
                      <a:pPr algn="l" fontAlgn="b"/>
                      <a:r>
                        <a:rPr lang="en-US" sz="700" b="0" i="1" u="none" strike="noStrike" dirty="0">
                          <a:solidFill>
                            <a:srgbClr val="000000"/>
                          </a:solidFill>
                          <a:effectLst/>
                          <a:latin typeface="Arial" panose="020B0604020202020204" pitchFamily="34" charset="0"/>
                        </a:rPr>
                        <a:t>PHR_SOU_1</a:t>
                      </a:r>
                    </a:p>
                  </a:txBody>
                  <a:tcPr marL="9525" marR="9525" marT="9525" marB="0" anchor="b"/>
                </a:tc>
                <a:tc>
                  <a:txBody>
                    <a:bodyPr/>
                    <a:lstStyle/>
                    <a:p>
                      <a:pPr algn="ctr" fontAlgn="b"/>
                      <a:r>
                        <a:rPr lang="en-US" sz="800" b="0" i="0" u="none" strike="noStrike" dirty="0">
                          <a:solidFill>
                            <a:srgbClr val="000000"/>
                          </a:solidFill>
                          <a:effectLst/>
                          <a:latin typeface="Arial" panose="020B0604020202020204" pitchFamily="34" charset="0"/>
                        </a:rPr>
                        <a:t> $      214,420,092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65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40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5</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3,500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94%</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G138_10C_1</a:t>
                      </a:r>
                    </a:p>
                  </a:txBody>
                  <a:tcPr marL="9525" marR="9525" marT="9525" marB="0" anchor="b"/>
                </a:tc>
                <a:tc>
                  <a:txBody>
                    <a:bodyPr/>
                    <a:lstStyle/>
                    <a:p>
                      <a:pPr algn="ctr" fontAlgn="b"/>
                      <a:r>
                        <a:rPr lang="en-US" sz="800" b="0" i="0" u="none" strike="noStrike" dirty="0">
                          <a:solidFill>
                            <a:srgbClr val="000000"/>
                          </a:solidFill>
                          <a:effectLst/>
                          <a:latin typeface="Arial" panose="020B0604020202020204" pitchFamily="34" charset="0"/>
                        </a:rPr>
                        <a:t> $      160,503,000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35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27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8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14</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3,500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94%</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G138_8B_1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111,430,625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346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181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129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36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3,500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90%</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dirty="0">
                          <a:solidFill>
                            <a:srgbClr val="000000"/>
                          </a:solidFill>
                          <a:effectLst/>
                          <a:latin typeface="Arial" panose="020B0604020202020204" pitchFamily="34" charset="0"/>
                        </a:rPr>
                        <a:t>G69_FA_1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54,289,097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112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85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3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6</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74%</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G69_E1A_1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50,798,085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76%</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G69_F2_1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49,865,188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91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14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76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66%</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1370_H</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43,508,721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207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114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85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8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3,500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69%</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Angelina</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G69_E1B_1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40,627,585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165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84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79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4</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74%</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INDUST_NUECES1_1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32,123,983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165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81</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74</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10</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3</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89%</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Nueces</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G69_C_1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30,035,243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219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123</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82</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14</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78%</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Galveston</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6332_A</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17,619,329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46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13</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28</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5</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19</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3,500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22%</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Ward/Reeves</a:t>
                      </a:r>
                    </a:p>
                  </a:txBody>
                  <a:tcPr marL="9525" marR="9525" marT="9525" marB="0" anchor="ctr"/>
                </a:tc>
              </a:tr>
              <a:tr h="180975">
                <a:tc>
                  <a:txBody>
                    <a:bodyPr/>
                    <a:lstStyle/>
                    <a:p>
                      <a:pPr algn="l" fontAlgn="b"/>
                      <a:r>
                        <a:rPr lang="en-US" sz="700" b="0" i="1" u="none" strike="noStrike">
                          <a:solidFill>
                            <a:srgbClr val="000000"/>
                          </a:solidFill>
                          <a:effectLst/>
                          <a:latin typeface="Arial" panose="020B0604020202020204" pitchFamily="34" charset="0"/>
                        </a:rPr>
                        <a:t>HARLIN_HARLNS1_1</a:t>
                      </a:r>
                    </a:p>
                  </a:txBody>
                  <a:tcPr marL="9525" marR="9525" marT="9525" marB="0" anchor="b"/>
                </a:tc>
                <a:tc>
                  <a:txBody>
                    <a:bodyPr/>
                    <a:lstStyle/>
                    <a:p>
                      <a:pPr algn="ctr" fontAlgn="b"/>
                      <a:r>
                        <a:rPr lang="en-US" sz="800" b="0" i="0" u="none" strike="noStrike">
                          <a:solidFill>
                            <a:srgbClr val="000000"/>
                          </a:solidFill>
                          <a:effectLst/>
                          <a:latin typeface="Arial" panose="020B0604020202020204" pitchFamily="34" charset="0"/>
                        </a:rPr>
                        <a:t> $        10,186,600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149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126</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23</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2</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55%</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Cameron</a:t>
                      </a:r>
                    </a:p>
                  </a:txBody>
                  <a:tcPr marL="9525" marR="9525" marT="9525" marB="0" anchor="ctr"/>
                </a:tc>
              </a:tr>
              <a:tr h="180975">
                <a:tc>
                  <a:txBody>
                    <a:bodyPr/>
                    <a:lstStyle/>
                    <a:p>
                      <a:pPr algn="l" fontAlgn="b"/>
                      <a:r>
                        <a:rPr lang="en-US" sz="700" b="0" i="1" u="none" strike="noStrike" dirty="0">
                          <a:solidFill>
                            <a:srgbClr val="000000"/>
                          </a:solidFill>
                          <a:effectLst/>
                          <a:latin typeface="Arial" panose="020B0604020202020204" pitchFamily="34" charset="0"/>
                        </a:rPr>
                        <a:t>G69_BB_1</a:t>
                      </a:r>
                    </a:p>
                  </a:txBody>
                  <a:tcPr marL="9525" marR="9525" marT="9525" marB="0" anchor="b"/>
                </a:tc>
                <a:tc>
                  <a:txBody>
                    <a:bodyPr/>
                    <a:lstStyle/>
                    <a:p>
                      <a:pPr algn="ctr" fontAlgn="b"/>
                      <a:r>
                        <a:rPr lang="en-US" sz="800" b="0" i="0" u="none" strike="noStrike" dirty="0">
                          <a:solidFill>
                            <a:srgbClr val="000000"/>
                          </a:solidFill>
                          <a:effectLst/>
                          <a:latin typeface="Arial" panose="020B0604020202020204" pitchFamily="34" charset="0"/>
                        </a:rPr>
                        <a:t> $             330,633 </a:t>
                      </a:r>
                    </a:p>
                  </a:txBody>
                  <a:tcPr marL="9525" marR="9525" marT="9525" marB="0" anchor="ctr"/>
                </a:tc>
                <a:tc>
                  <a:txBody>
                    <a:bodyPr/>
                    <a:lstStyle/>
                    <a:p>
                      <a:pPr algn="ctr" fontAlgn="ctr"/>
                      <a:r>
                        <a:rPr lang="en-US" sz="800" b="0" i="0" u="none" strike="noStrike" dirty="0" smtClean="0">
                          <a:solidFill>
                            <a:srgbClr val="000000"/>
                          </a:solidFill>
                          <a:effectLst/>
                          <a:latin typeface="Arial" panose="020B0604020202020204" pitchFamily="34" charset="0"/>
                        </a:rPr>
                        <a:t>344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178</a:t>
                      </a:r>
                    </a:p>
                  </a:txBody>
                  <a:tcPr marL="9525" marR="9525" marT="9525" marB="0" anchor="ctr"/>
                </a:tc>
                <a:tc>
                  <a:txBody>
                    <a:bodyPr/>
                    <a:lstStyle/>
                    <a:p>
                      <a:pPr algn="ctr" fontAlgn="b"/>
                      <a:r>
                        <a:rPr lang="en-US" sz="800" b="0" i="0" u="none" strike="noStrike">
                          <a:solidFill>
                            <a:srgbClr val="000000"/>
                          </a:solidFill>
                          <a:effectLst/>
                          <a:latin typeface="Arial" panose="020B0604020202020204" pitchFamily="34" charset="0"/>
                        </a:rPr>
                        <a:t>135</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31</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b"/>
                      <a:r>
                        <a:rPr lang="en-US" sz="800" b="0" i="0" u="none" strike="noStrike" dirty="0" smtClean="0">
                          <a:solidFill>
                            <a:srgbClr val="000000"/>
                          </a:solidFill>
                          <a:effectLst/>
                          <a:latin typeface="Arial" panose="020B0604020202020204" pitchFamily="34" charset="0"/>
                        </a:rPr>
                        <a:t>2,800 </a:t>
                      </a:r>
                      <a:endParaRPr lang="en-US" sz="8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b"/>
                      <a:r>
                        <a:rPr lang="en-US" sz="800" b="0" i="0" u="none" strike="noStrike" dirty="0">
                          <a:solidFill>
                            <a:srgbClr val="000000"/>
                          </a:solidFill>
                          <a:effectLst/>
                          <a:latin typeface="Arial" panose="020B0604020202020204" pitchFamily="34" charset="0"/>
                        </a:rPr>
                        <a:t>Galveston</a:t>
                      </a:r>
                    </a:p>
                  </a:txBody>
                  <a:tcPr marL="9525" marR="9525" marT="9525" marB="0" anchor="ctr"/>
                </a:tc>
              </a:tr>
            </a:tbl>
          </a:graphicData>
        </a:graphic>
      </p:graphicFrame>
    </p:spTree>
    <p:extLst>
      <p:ext uri="{BB962C8B-B14F-4D97-AF65-F5344CB8AC3E}">
        <p14:creationId xmlns:p14="http://schemas.microsoft.com/office/powerpoint/2010/main" val="34154080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prstGeom prst="rect">
            <a:avLst/>
          </a:prstGeom>
        </p:spPr>
      </p:pic>
      <p:sp>
        <p:nvSpPr>
          <p:cNvPr id="2" name="Title 1"/>
          <p:cNvSpPr>
            <a:spLocks noGrp="1"/>
          </p:cNvSpPr>
          <p:nvPr>
            <p:ph type="title"/>
          </p:nvPr>
        </p:nvSpPr>
        <p:spPr/>
        <p:txBody>
          <a:bodyPr/>
          <a:lstStyle/>
          <a:p>
            <a:r>
              <a:rPr lang="en-US" sz="2000" dirty="0"/>
              <a:t>Approximated Congestion Rent from Potentially Activated Constraints Relative to Actual Congestion Rent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
        <p:nvSpPr>
          <p:cNvPr id="13" name="Down Arrow 12"/>
          <p:cNvSpPr/>
          <p:nvPr/>
        </p:nvSpPr>
        <p:spPr>
          <a:xfrm rot="2561216">
            <a:off x="4010529" y="3751043"/>
            <a:ext cx="304800" cy="649851"/>
          </a:xfrm>
          <a:prstGeom prst="downArrow">
            <a:avLst/>
          </a:prstGeom>
          <a:solidFill>
            <a:schemeClr val="accent6">
              <a:alpha val="30000"/>
            </a:schemeClr>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2" name="TextBox 11"/>
          <p:cNvSpPr txBox="1"/>
          <p:nvPr/>
        </p:nvSpPr>
        <p:spPr>
          <a:xfrm>
            <a:off x="4343400" y="2944007"/>
            <a:ext cx="3810000" cy="954107"/>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sz="1400" dirty="0" smtClean="0">
                <a:solidFill>
                  <a:schemeClr val="tx1"/>
                </a:solidFill>
              </a:rPr>
              <a:t>Potentially added Congestion Rent from Top-20 Overloaded Elements when considering redundant constraints and constraint irresolvability</a:t>
            </a:r>
            <a:endParaRPr lang="en-US" sz="1400" dirty="0">
              <a:solidFill>
                <a:schemeClr val="tx1"/>
              </a:solidFill>
            </a:endParaRPr>
          </a:p>
        </p:txBody>
      </p:sp>
      <p:sp>
        <p:nvSpPr>
          <p:cNvPr id="14" name="Rectangle 13"/>
          <p:cNvSpPr/>
          <p:nvPr/>
        </p:nvSpPr>
        <p:spPr>
          <a:xfrm>
            <a:off x="3047450" y="5943600"/>
            <a:ext cx="4496349" cy="381000"/>
          </a:xfrm>
          <a:prstGeom prst="rect">
            <a:avLst/>
          </a:prstGeom>
          <a:no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 dirty="0" smtClean="0">
                <a:solidFill>
                  <a:schemeClr val="tx1">
                    <a:lumMod val="65000"/>
                    <a:lumOff val="35000"/>
                  </a:schemeClr>
                </a:solidFill>
              </a:rPr>
              <a:t>Potentially Activated</a:t>
            </a:r>
            <a:endParaRPr lang="en-US" sz="900" dirty="0">
              <a:solidFill>
                <a:schemeClr val="tx1">
                  <a:lumMod val="65000"/>
                  <a:lumOff val="35000"/>
                </a:schemeClr>
              </a:solidFill>
            </a:endParaRPr>
          </a:p>
        </p:txBody>
      </p:sp>
    </p:spTree>
    <p:extLst>
      <p:ext uri="{BB962C8B-B14F-4D97-AF65-F5344CB8AC3E}">
        <p14:creationId xmlns:p14="http://schemas.microsoft.com/office/powerpoint/2010/main" val="32975823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3886200" y="5943600"/>
            <a:ext cx="1676400" cy="228600"/>
          </a:xfrm>
          <a:prstGeom prst="rect">
            <a:avLst/>
          </a:prstGeom>
          <a:solidFill>
            <a:srgbClr val="E8CEDD">
              <a:alpha val="8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638800" y="5943600"/>
            <a:ext cx="1066800" cy="228600"/>
          </a:xfrm>
          <a:prstGeom prst="rect">
            <a:avLst/>
          </a:prstGeom>
          <a:solidFill>
            <a:schemeClr val="bg1">
              <a:alpha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Content Placeholder 7"/>
          <p:cNvPicPr>
            <a:picLocks noGrp="1" noChangeAspect="1"/>
          </p:cNvPicPr>
          <p:nvPr>
            <p:ph idx="1"/>
          </p:nvPr>
        </p:nvPicPr>
        <p:blipFill>
          <a:blip r:embed="rId2"/>
          <a:stretch>
            <a:fillRect/>
          </a:stretch>
        </p:blipFill>
        <p:spPr>
          <a:prstGeom prst="rect">
            <a:avLst/>
          </a:prstGeom>
        </p:spPr>
      </p:pic>
      <p:sp>
        <p:nvSpPr>
          <p:cNvPr id="2" name="Title 1"/>
          <p:cNvSpPr>
            <a:spLocks noGrp="1"/>
          </p:cNvSpPr>
          <p:nvPr>
            <p:ph type="title"/>
          </p:nvPr>
        </p:nvSpPr>
        <p:spPr/>
        <p:txBody>
          <a:bodyPr/>
          <a:lstStyle/>
          <a:p>
            <a:r>
              <a:rPr lang="en-US" dirty="0" smtClean="0"/>
              <a:t>Potential Increase in Annual Congestion Rent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sp>
        <p:nvSpPr>
          <p:cNvPr id="5" name="TextBox 4"/>
          <p:cNvSpPr txBox="1"/>
          <p:nvPr/>
        </p:nvSpPr>
        <p:spPr>
          <a:xfrm>
            <a:off x="1600200" y="4114800"/>
            <a:ext cx="685800" cy="3077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125%</a:t>
            </a:r>
            <a:endParaRPr lang="en-US" sz="1400" dirty="0"/>
          </a:p>
        </p:txBody>
      </p:sp>
      <p:sp>
        <p:nvSpPr>
          <p:cNvPr id="10" name="TextBox 9"/>
          <p:cNvSpPr txBox="1"/>
          <p:nvPr/>
        </p:nvSpPr>
        <p:spPr>
          <a:xfrm>
            <a:off x="3581400" y="1447800"/>
            <a:ext cx="685800" cy="3077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209%</a:t>
            </a:r>
            <a:endParaRPr lang="en-US" sz="1400" dirty="0"/>
          </a:p>
        </p:txBody>
      </p:sp>
      <p:sp>
        <p:nvSpPr>
          <p:cNvPr id="11" name="TextBox 10"/>
          <p:cNvSpPr txBox="1"/>
          <p:nvPr/>
        </p:nvSpPr>
        <p:spPr>
          <a:xfrm>
            <a:off x="5562600" y="2438400"/>
            <a:ext cx="685800" cy="3077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118%</a:t>
            </a:r>
            <a:endParaRPr lang="en-US" sz="1400" dirty="0"/>
          </a:p>
        </p:txBody>
      </p:sp>
      <p:sp>
        <p:nvSpPr>
          <p:cNvPr id="12" name="TextBox 11"/>
          <p:cNvSpPr txBox="1"/>
          <p:nvPr/>
        </p:nvSpPr>
        <p:spPr>
          <a:xfrm>
            <a:off x="7620000" y="3048000"/>
            <a:ext cx="685800" cy="307777"/>
          </a:xfrm>
          <a:prstGeom prst="rect">
            <a:avLst/>
          </a:prstGeom>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102%</a:t>
            </a:r>
            <a:endParaRPr lang="en-US" sz="1400" dirty="0"/>
          </a:p>
        </p:txBody>
      </p:sp>
      <p:sp>
        <p:nvSpPr>
          <p:cNvPr id="13" name="TextBox 12"/>
          <p:cNvSpPr txBox="1"/>
          <p:nvPr/>
        </p:nvSpPr>
        <p:spPr>
          <a:xfrm>
            <a:off x="3571068" y="2438400"/>
            <a:ext cx="685800" cy="307777"/>
          </a:xfrm>
          <a:prstGeom prst="rect">
            <a:avLst/>
          </a:prstGeom>
          <a:solidFill>
            <a:srgbClr val="E8CEDD"/>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182%</a:t>
            </a:r>
            <a:endParaRPr lang="en-US" sz="1400" dirty="0"/>
          </a:p>
        </p:txBody>
      </p:sp>
      <p:sp>
        <p:nvSpPr>
          <p:cNvPr id="14" name="TextBox 13"/>
          <p:cNvSpPr txBox="1"/>
          <p:nvPr/>
        </p:nvSpPr>
        <p:spPr>
          <a:xfrm>
            <a:off x="5931331" y="3124200"/>
            <a:ext cx="685800" cy="307777"/>
          </a:xfrm>
          <a:prstGeom prst="rect">
            <a:avLst/>
          </a:prstGeom>
          <a:solidFill>
            <a:srgbClr val="E8CEDD"/>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102%</a:t>
            </a:r>
            <a:endParaRPr lang="en-US" sz="1400" dirty="0"/>
          </a:p>
        </p:txBody>
      </p:sp>
      <p:sp>
        <p:nvSpPr>
          <p:cNvPr id="15" name="TextBox 14"/>
          <p:cNvSpPr txBox="1"/>
          <p:nvPr/>
        </p:nvSpPr>
        <p:spPr>
          <a:xfrm>
            <a:off x="4947835" y="935504"/>
            <a:ext cx="4190999" cy="1015663"/>
          </a:xfrm>
          <a:prstGeom prst="rect">
            <a:avLst/>
          </a:prstGeom>
          <a:solidFill>
            <a:schemeClr val="bg1"/>
          </a:solidFill>
        </p:spPr>
        <p:txBody>
          <a:bodyPr wrap="square" rtlCol="0">
            <a:spAutoFit/>
          </a:bodyPr>
          <a:lstStyle/>
          <a:p>
            <a:r>
              <a:rPr lang="en-US" sz="1200" dirty="0" smtClean="0"/>
              <a:t>Considering only the Top-20 Overloaded Elements, which have been analyzed for redundancy and </a:t>
            </a:r>
            <a:r>
              <a:rPr lang="en-US" sz="1200" dirty="0" err="1" smtClean="0"/>
              <a:t>irresolvability</a:t>
            </a:r>
            <a:r>
              <a:rPr lang="en-US" sz="1200" dirty="0" smtClean="0"/>
              <a:t>, the additional constraints could have added potentially 82% more Congestion Rent for 2017</a:t>
            </a:r>
          </a:p>
          <a:p>
            <a:endParaRPr lang="en-US" sz="1200" dirty="0"/>
          </a:p>
        </p:txBody>
      </p:sp>
      <p:sp>
        <p:nvSpPr>
          <p:cNvPr id="16" name="TextBox 15"/>
          <p:cNvSpPr txBox="1"/>
          <p:nvPr/>
        </p:nvSpPr>
        <p:spPr>
          <a:xfrm>
            <a:off x="2133600" y="4648200"/>
            <a:ext cx="467532" cy="307777"/>
          </a:xfrm>
          <a:prstGeom prst="rect">
            <a:avLst/>
          </a:prstGeom>
          <a:solidFill>
            <a:srgbClr val="E8CEDD"/>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0%</a:t>
            </a:r>
            <a:endParaRPr lang="en-US" sz="1400" dirty="0"/>
          </a:p>
        </p:txBody>
      </p:sp>
      <p:sp>
        <p:nvSpPr>
          <p:cNvPr id="18" name="TextBox 17"/>
          <p:cNvSpPr txBox="1"/>
          <p:nvPr/>
        </p:nvSpPr>
        <p:spPr>
          <a:xfrm>
            <a:off x="8229600" y="3543300"/>
            <a:ext cx="467532" cy="307777"/>
          </a:xfrm>
          <a:prstGeom prst="rect">
            <a:avLst/>
          </a:prstGeom>
          <a:solidFill>
            <a:srgbClr val="E8CEDD"/>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1400" dirty="0" smtClean="0"/>
              <a:t>0%</a:t>
            </a:r>
            <a:endParaRPr lang="en-US" sz="1400" dirty="0"/>
          </a:p>
        </p:txBody>
      </p:sp>
      <p:sp>
        <p:nvSpPr>
          <p:cNvPr id="22" name="Down Arrow 21"/>
          <p:cNvSpPr/>
          <p:nvPr/>
        </p:nvSpPr>
        <p:spPr>
          <a:xfrm rot="2561216">
            <a:off x="4572001" y="1616953"/>
            <a:ext cx="304800" cy="841785"/>
          </a:xfrm>
          <a:prstGeom prst="downArrow">
            <a:avLst/>
          </a:prstGeom>
          <a:solidFill>
            <a:schemeClr val="accent6">
              <a:alpha val="30000"/>
            </a:schemeClr>
          </a:solidFill>
          <a:ln>
            <a:solidFill>
              <a:schemeClr val="accent1"/>
            </a:solidFill>
          </a:ln>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792314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r>
              <a:rPr lang="en-US" i="1" dirty="0" smtClean="0"/>
              <a:t>Thank you!!</a:t>
            </a:r>
            <a:endParaRPr lang="en-US" i="1" dirty="0"/>
          </a:p>
        </p:txBody>
      </p:sp>
    </p:spTree>
    <p:extLst>
      <p:ext uri="{BB962C8B-B14F-4D97-AF65-F5344CB8AC3E}">
        <p14:creationId xmlns:p14="http://schemas.microsoft.com/office/powerpoint/2010/main" val="937953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a:xfrm>
            <a:off x="304800" y="1371600"/>
            <a:ext cx="8534400" cy="4876800"/>
          </a:xfrm>
        </p:spPr>
        <p:txBody>
          <a:bodyPr/>
          <a:lstStyle/>
          <a:p>
            <a:pPr marL="514350" indent="-514350">
              <a:buFont typeface="+mj-lt"/>
              <a:buAutoNum type="arabicPeriod"/>
            </a:pPr>
            <a:r>
              <a:rPr lang="en-US" sz="2000" dirty="0" smtClean="0"/>
              <a:t>Review of material presented at the January 13</a:t>
            </a:r>
            <a:r>
              <a:rPr lang="en-US" sz="2000" baseline="30000" dirty="0" smtClean="0"/>
              <a:t>th</a:t>
            </a:r>
            <a:r>
              <a:rPr lang="en-US" sz="2000" dirty="0" smtClean="0"/>
              <a:t>, 2020 CMWG</a:t>
            </a:r>
          </a:p>
          <a:p>
            <a:pPr marL="514350" indent="-514350">
              <a:buFont typeface="+mj-lt"/>
              <a:buAutoNum type="arabicPeriod"/>
            </a:pPr>
            <a:endParaRPr lang="en-US" sz="2000" dirty="0" smtClean="0"/>
          </a:p>
          <a:p>
            <a:pPr marL="514350" indent="-514350">
              <a:buFont typeface="+mj-lt"/>
              <a:buAutoNum type="arabicPeriod"/>
            </a:pPr>
            <a:r>
              <a:rPr lang="en-US" sz="2000" dirty="0" smtClean="0"/>
              <a:t>Potentially added congestion rent from Top-20 Overloaded Elements relative to actual congestion rent</a:t>
            </a:r>
          </a:p>
          <a:p>
            <a:pPr marL="514350" indent="-514350">
              <a:buFont typeface="+mj-lt"/>
              <a:buAutoNum type="arabicPeriod"/>
            </a:pPr>
            <a:endParaRPr lang="en-US" sz="2000" dirty="0" smtClean="0"/>
          </a:p>
          <a:p>
            <a:pPr marL="514350" indent="-514350">
              <a:buFont typeface="+mj-lt"/>
              <a:buAutoNum type="arabicPeriod"/>
            </a:pPr>
            <a:r>
              <a:rPr lang="en-US" sz="2000" dirty="0" smtClean="0"/>
              <a:t>Overview of New Material and Further Considerations</a:t>
            </a:r>
          </a:p>
          <a:p>
            <a:pPr marL="514350" indent="-514350">
              <a:buFont typeface="+mj-lt"/>
              <a:buAutoNum type="arabicPeriod"/>
            </a:pPr>
            <a:endParaRPr lang="en-US" sz="2000" dirty="0"/>
          </a:p>
          <a:p>
            <a:pPr marL="514350" indent="-514350">
              <a:buFont typeface="+mj-lt"/>
              <a:buAutoNum type="arabicPeriod"/>
            </a:pPr>
            <a:r>
              <a:rPr lang="en-US" sz="2000" dirty="0"/>
              <a:t>Potential Increase in Annual Congestion Rent</a:t>
            </a:r>
          </a:p>
          <a:p>
            <a:pPr marL="514350" indent="-514350">
              <a:buFont typeface="+mj-lt"/>
              <a:buAutoNum type="arabicPeriod"/>
            </a:pP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491277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r>
              <a:rPr lang="en-US" sz="1600" dirty="0"/>
              <a:t>During Real-Time, Real-Time Contingency Analysis (RTCA) identifies base case and post-contingency overloaded elements and displays them in the Transmission Constraint Manager (TCM)</a:t>
            </a:r>
          </a:p>
          <a:p>
            <a:endParaRPr lang="en-US" sz="1600" dirty="0"/>
          </a:p>
          <a:p>
            <a:r>
              <a:rPr lang="en-US" sz="1600" dirty="0"/>
              <a:t>Base case constraints are </a:t>
            </a:r>
            <a:r>
              <a:rPr lang="en-US" sz="1600" dirty="0" smtClean="0"/>
              <a:t>activated </a:t>
            </a:r>
            <a:r>
              <a:rPr lang="en-US" sz="1600" dirty="0"/>
              <a:t>(sent to SCED</a:t>
            </a:r>
            <a:r>
              <a:rPr lang="en-US" sz="1600" dirty="0" smtClean="0"/>
              <a:t>) as appropriate</a:t>
            </a:r>
            <a:endParaRPr lang="en-US" sz="1600" dirty="0"/>
          </a:p>
          <a:p>
            <a:endParaRPr lang="en-US" sz="1600" dirty="0"/>
          </a:p>
          <a:p>
            <a:r>
              <a:rPr lang="en-US" sz="1600" dirty="0"/>
              <a:t>Contingency constraints are only activated if the following conditions are met:</a:t>
            </a:r>
          </a:p>
          <a:p>
            <a:pPr lvl="1"/>
            <a:r>
              <a:rPr lang="en-US" sz="1400" b="1" dirty="0"/>
              <a:t>Above Loading Threshold: </a:t>
            </a:r>
            <a:r>
              <a:rPr lang="en-US" sz="1400" dirty="0"/>
              <a:t>loaded at 98% of Emergency Limit</a:t>
            </a:r>
          </a:p>
          <a:p>
            <a:pPr lvl="1"/>
            <a:r>
              <a:rPr lang="en-US" sz="1400" b="1" dirty="0"/>
              <a:t>Shift Factors Available: </a:t>
            </a:r>
            <a:r>
              <a:rPr lang="en-US" sz="1400" dirty="0"/>
              <a:t>there exists a Resource Shift Factor ≥ 2% (absolute value)</a:t>
            </a:r>
          </a:p>
          <a:p>
            <a:pPr lvl="1"/>
            <a:r>
              <a:rPr lang="en-US" sz="1400" b="1" dirty="0"/>
              <a:t>Not Redundant: </a:t>
            </a:r>
            <a:r>
              <a:rPr lang="en-US" sz="1400" dirty="0"/>
              <a:t>a similar constraint is not already activated</a:t>
            </a:r>
          </a:p>
          <a:p>
            <a:endParaRPr lang="en-US" sz="1600" dirty="0" smtClean="0"/>
          </a:p>
          <a:p>
            <a:r>
              <a:rPr lang="en-US" sz="1600" dirty="0" smtClean="0"/>
              <a:t>Constraints </a:t>
            </a:r>
            <a:r>
              <a:rPr lang="en-US" sz="1600" dirty="0"/>
              <a:t>for which Constraint Management Plans (CMPs) have been created are activated (sent to SCED) as appropriate</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49228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a:t>
            </a:r>
            <a:r>
              <a:rPr lang="en-US" dirty="0" smtClean="0"/>
              <a:t>20 Overloaded Elements </a:t>
            </a:r>
            <a:r>
              <a:rPr lang="en-US" dirty="0">
                <a:solidFill>
                  <a:schemeClr val="accent6"/>
                </a:solidFill>
              </a:rPr>
              <a:t>(Original)</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7" name="TextBox 6"/>
          <p:cNvSpPr txBox="1"/>
          <p:nvPr/>
        </p:nvSpPr>
        <p:spPr>
          <a:xfrm>
            <a:off x="381000" y="761999"/>
            <a:ext cx="4190999" cy="461665"/>
          </a:xfrm>
          <a:prstGeom prst="rect">
            <a:avLst/>
          </a:prstGeom>
          <a:solidFill>
            <a:schemeClr val="bg1"/>
          </a:solidFill>
        </p:spPr>
        <p:txBody>
          <a:bodyPr wrap="square" rtlCol="0">
            <a:spAutoFit/>
          </a:bodyPr>
          <a:lstStyle/>
          <a:p>
            <a:r>
              <a:rPr lang="en-US" sz="1200" dirty="0" smtClean="0"/>
              <a:t>Elements </a:t>
            </a:r>
            <a:r>
              <a:rPr lang="en-US" sz="1200" dirty="0"/>
              <a:t>ranked by approximated congestion rent accumulated between January </a:t>
            </a:r>
            <a:r>
              <a:rPr lang="en-US" sz="1200" dirty="0" smtClean="0"/>
              <a:t>2016 </a:t>
            </a:r>
            <a:r>
              <a:rPr lang="en-US" sz="1200" dirty="0"/>
              <a:t>and November 2019</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935973542"/>
              </p:ext>
            </p:extLst>
          </p:nvPr>
        </p:nvGraphicFramePr>
        <p:xfrm>
          <a:off x="76197" y="1371600"/>
          <a:ext cx="8991603" cy="4404957"/>
        </p:xfrm>
        <a:graphic>
          <a:graphicData uri="http://schemas.openxmlformats.org/drawingml/2006/table">
            <a:tbl>
              <a:tblPr firstRow="1" firstCol="1" bandRow="1">
                <a:tableStyleId>{3B4B98B0-60AC-42C2-AFA5-B58CD77FA1E5}</a:tableStyleId>
              </a:tblPr>
              <a:tblGrid>
                <a:gridCol w="1008683"/>
                <a:gridCol w="676760"/>
                <a:gridCol w="676760"/>
                <a:gridCol w="381000"/>
                <a:gridCol w="440570"/>
                <a:gridCol w="854830"/>
                <a:gridCol w="379520"/>
                <a:gridCol w="476715"/>
                <a:gridCol w="476715"/>
                <a:gridCol w="476715"/>
                <a:gridCol w="638457"/>
                <a:gridCol w="340510"/>
                <a:gridCol w="640368"/>
                <a:gridCol w="627680"/>
                <a:gridCol w="896320"/>
              </a:tblGrid>
              <a:tr h="381597">
                <a:tc>
                  <a:txBody>
                    <a:bodyPr/>
                    <a:lstStyle/>
                    <a:p>
                      <a:pPr algn="ctr" fontAlgn="ctr"/>
                      <a:r>
                        <a:rPr lang="en-US" sz="800" u="none" strike="noStrike" dirty="0">
                          <a:effectLst/>
                        </a:rPr>
                        <a:t>Element</a:t>
                      </a:r>
                      <a:endParaRPr lang="en-US" sz="800" b="0" i="0" u="none" strike="noStrike" dirty="0">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dirty="0">
                          <a:effectLst/>
                        </a:rPr>
                        <a:t>Fr. Sub</a:t>
                      </a:r>
                      <a:endParaRPr lang="en-US" sz="800" b="0" i="0" u="none" strike="noStrike" dirty="0">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dirty="0">
                          <a:effectLst/>
                        </a:rPr>
                        <a:t>To Sub.</a:t>
                      </a:r>
                      <a:endParaRPr lang="en-US" sz="800" b="0" i="0" u="none" strike="noStrike" dirty="0">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Eqmt.</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Rtg. (MW)</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Approximated Cngstn. Rent ($)</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Total Hours</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Hrs GT 100%</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Hrs GT 110%</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Hrs GT 125%</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Unique Ctg.'s</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kV Level</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dirty="0">
                          <a:effectLst/>
                        </a:rPr>
                        <a:t>Max </a:t>
                      </a:r>
                      <a:r>
                        <a:rPr lang="en-US" sz="800" u="none" strike="noStrike" dirty="0" err="1" smtClean="0">
                          <a:effectLst/>
                        </a:rPr>
                        <a:t>Shdw</a:t>
                      </a:r>
                      <a:r>
                        <a:rPr lang="en-US" sz="800" u="none" strike="noStrike" dirty="0" smtClean="0">
                          <a:effectLst/>
                        </a:rPr>
                        <a:t> </a:t>
                      </a:r>
                      <a:r>
                        <a:rPr lang="en-US" sz="800" u="none" strike="noStrike" dirty="0">
                          <a:effectLst/>
                        </a:rPr>
                        <a:t>Price ($/MWh)</a:t>
                      </a:r>
                      <a:endParaRPr lang="en-US" sz="800" b="0" i="0" u="none" strike="noStrike" dirty="0">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Weather Zone</a:t>
                      </a:r>
                      <a:endParaRPr lang="en-US" sz="800" b="0" i="0" u="none" strike="noStrike">
                        <a:solidFill>
                          <a:srgbClr val="000000"/>
                        </a:solidFill>
                        <a:effectLst/>
                        <a:latin typeface="Arial" panose="020B0604020202020204" pitchFamily="34" charset="0"/>
                      </a:endParaRPr>
                    </a:p>
                  </a:txBody>
                  <a:tcPr marL="6386" marR="6386" marT="6386" marB="0" anchor="ctr"/>
                </a:tc>
                <a:tc>
                  <a:txBody>
                    <a:bodyPr/>
                    <a:lstStyle/>
                    <a:p>
                      <a:pPr algn="ctr" fontAlgn="ctr"/>
                      <a:r>
                        <a:rPr lang="en-US" sz="800" u="none" strike="noStrike">
                          <a:effectLst/>
                        </a:rPr>
                        <a:t>County</a:t>
                      </a:r>
                      <a:endParaRPr lang="en-US" sz="800" b="0" i="0" u="none" strike="noStrike">
                        <a:solidFill>
                          <a:srgbClr val="000000"/>
                        </a:solidFill>
                        <a:effectLst/>
                        <a:latin typeface="Arial" panose="020B0604020202020204" pitchFamily="34" charset="0"/>
                      </a:endParaRPr>
                    </a:p>
                  </a:txBody>
                  <a:tcPr marL="6386" marR="6386" marT="6386" marB="0" anchor="ctr"/>
                </a:tc>
              </a:tr>
              <a:tr h="201168">
                <a:tc>
                  <a:txBody>
                    <a:bodyPr/>
                    <a:lstStyle/>
                    <a:p>
                      <a:pPr algn="l" fontAlgn="b"/>
                      <a:r>
                        <a:rPr lang="en-US" sz="700" b="0" i="1" u="none" strike="noStrike" kern="1200" dirty="0">
                          <a:solidFill>
                            <a:schemeClr val="tx1"/>
                          </a:solidFill>
                          <a:effectLst/>
                          <a:latin typeface="+mn-lt"/>
                          <a:ea typeface="+mn-ea"/>
                          <a:cs typeface="+mn-cs"/>
                        </a:rPr>
                        <a:t>1370_D</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LFSTW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LFPTP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232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75,165,533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90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69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21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East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Angelina</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1370_E</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LFKTP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HUDSN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271</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76,631,333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79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65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East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Angelina</a:t>
                      </a:r>
                    </a:p>
                  </a:txBody>
                  <a:tcPr marL="9525" marR="9525" marT="9525" marB="0" anchor="ctr"/>
                </a:tc>
              </a:tr>
              <a:tr h="201168">
                <a:tc>
                  <a:txBody>
                    <a:bodyPr/>
                    <a:lstStyle/>
                    <a:p>
                      <a:pPr algn="l" fontAlgn="b"/>
                      <a:r>
                        <a:rPr lang="en-US" sz="700" b="0" i="1" u="none" strike="noStrike" kern="1200" dirty="0">
                          <a:solidFill>
                            <a:schemeClr val="tx1"/>
                          </a:solidFill>
                          <a:effectLst/>
                          <a:latin typeface="+mn-lt"/>
                          <a:ea typeface="+mn-ea"/>
                          <a:cs typeface="+mn-cs"/>
                        </a:rPr>
                        <a:t>1370_H</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LFKSW</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LFKTP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277</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129,238,142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131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82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49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East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Angelina</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1370_J</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LFPTP</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LFSTH</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232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57,600,317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69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54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15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East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Angelina</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HARLIN_HARLNS1_1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HARLIN_1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HARLNSW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106</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28,522,480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88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55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9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Southern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Cameron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HARLNSW_69AH</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HARLNSW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HARLNSW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XF</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143</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43,389,179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81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37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38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6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Southern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Cameron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G138_10B_1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MAGNO_TN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SEMINOLE</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210</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119,382,375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158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113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45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5</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G138_10C_1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SEMINOLE</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FRDSWOOD</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210</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291,886,875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375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204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135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36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7</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G138_8B_1</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SOUSHORE</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LEAGCITY</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256</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243,125,648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266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174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90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3 </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5</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dirty="0">
                          <a:solidFill>
                            <a:schemeClr val="tx1"/>
                          </a:solidFill>
                          <a:effectLst/>
                          <a:latin typeface="+mn-lt"/>
                          <a:ea typeface="+mn-ea"/>
                          <a:cs typeface="+mn-cs"/>
                        </a:rPr>
                        <a:t>G69_BB_1</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TERMINAL</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MARTHNOL</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109</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29,713,763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91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69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G69_BB2_1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MARTHNOL</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CHOCTAW</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109</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29,779,890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91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69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G69_C_1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AMOCOTN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TERMINAL</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143</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39,789,750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92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76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G69_E1A_1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HEIGHTTN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NTHSDTAP</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108</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88,764,748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188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85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8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G69_E1B_1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TXCITYMN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NTHSDTAP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108</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73,935,108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234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154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78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G69_F2_1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CHOCTAP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CHOCTAW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129</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86,762,095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229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146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74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9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dirty="0">
                          <a:solidFill>
                            <a:schemeClr val="tx1"/>
                          </a:solidFill>
                          <a:effectLst/>
                          <a:latin typeface="+mn-lt"/>
                          <a:ea typeface="+mn-ea"/>
                          <a:cs typeface="+mn-cs"/>
                        </a:rPr>
                        <a:t>G69_FA_1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HEIGHTTN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CHOCTAP</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108</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94,558,683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298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202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83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PHR_SOU_1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SOUSHORE</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PHR</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287</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528,572,085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284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186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31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Galveston</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G138_11A_1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FRDSWOOD</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HASTINGS</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336</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29,204,000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25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Coast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Galveston/Brazoria</a:t>
                      </a:r>
                    </a:p>
                  </a:txBody>
                  <a:tcPr marL="9525" marR="9525" marT="9525" marB="0" anchor="ctr"/>
                </a:tc>
              </a:tr>
              <a:tr h="201168">
                <a:tc>
                  <a:txBody>
                    <a:bodyPr/>
                    <a:lstStyle/>
                    <a:p>
                      <a:pPr algn="l" fontAlgn="b"/>
                      <a:r>
                        <a:rPr lang="en-US" sz="700" b="0" i="1" u="none" strike="noStrike" kern="1200">
                          <a:solidFill>
                            <a:schemeClr val="tx1"/>
                          </a:solidFill>
                          <a:effectLst/>
                          <a:latin typeface="+mn-lt"/>
                          <a:ea typeface="+mn-ea"/>
                          <a:cs typeface="+mn-cs"/>
                        </a:rPr>
                        <a:t>INDUST_NUECES1_1</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INDUSTRI</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NUECES_B</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103</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49,482,230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169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147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22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2</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69</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2,800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Southern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Nueces</a:t>
                      </a:r>
                    </a:p>
                  </a:txBody>
                  <a:tcPr marL="9525" marR="9525" marT="9525" marB="0" anchor="ctr"/>
                </a:tc>
              </a:tr>
              <a:tr h="201168">
                <a:tc>
                  <a:txBody>
                    <a:bodyPr/>
                    <a:lstStyle/>
                    <a:p>
                      <a:pPr algn="l" fontAlgn="b"/>
                      <a:r>
                        <a:rPr lang="en-US" sz="700" b="0" i="1" u="none" strike="noStrike" kern="1200" dirty="0">
                          <a:solidFill>
                            <a:schemeClr val="tx1"/>
                          </a:solidFill>
                          <a:effectLst/>
                          <a:latin typeface="+mn-lt"/>
                          <a:ea typeface="+mn-ea"/>
                          <a:cs typeface="+mn-cs"/>
                        </a:rPr>
                        <a:t>6332_A</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YUCSW</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GASPAD</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LN</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151</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 $      46,642,954 </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80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65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15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             -   </a:t>
                      </a: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12</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138</a:t>
                      </a:r>
                    </a:p>
                  </a:txBody>
                  <a:tcPr marL="9525" marR="9525" marT="9525" marB="0" anchor="ctr"/>
                </a:tc>
                <a:tc>
                  <a:txBody>
                    <a:bodyPr/>
                    <a:lstStyle/>
                    <a:p>
                      <a:pPr marL="0" algn="ctr" defTabSz="914400" rtl="0" eaLnBrk="1" fontAlgn="b" latinLnBrk="0" hangingPunct="1"/>
                      <a:r>
                        <a:rPr lang="en-US" sz="800" u="none" strike="noStrike" kern="1200" dirty="0" smtClean="0">
                          <a:solidFill>
                            <a:schemeClr val="tx1"/>
                          </a:solidFill>
                          <a:effectLst/>
                          <a:latin typeface="+mn-lt"/>
                          <a:ea typeface="+mn-ea"/>
                          <a:cs typeface="+mn-cs"/>
                        </a:rPr>
                        <a:t>3,500 </a:t>
                      </a:r>
                      <a:endParaRPr lang="en-US" sz="800" u="none" strike="noStrike" kern="1200" dirty="0">
                        <a:solidFill>
                          <a:schemeClr val="tx1"/>
                        </a:solidFill>
                        <a:effectLst/>
                        <a:latin typeface="+mn-lt"/>
                        <a:ea typeface="+mn-ea"/>
                        <a:cs typeface="+mn-cs"/>
                      </a:endParaRPr>
                    </a:p>
                  </a:txBody>
                  <a:tcPr marL="9525" marR="9525" marT="9525" marB="0" anchor="ctr"/>
                </a:tc>
                <a:tc>
                  <a:txBody>
                    <a:bodyPr/>
                    <a:lstStyle/>
                    <a:p>
                      <a:pPr marL="0" algn="ctr" defTabSz="914400" rtl="0" eaLnBrk="1" fontAlgn="b" latinLnBrk="0" hangingPunct="1"/>
                      <a:r>
                        <a:rPr lang="en-US" sz="800" u="none" strike="noStrike" kern="1200">
                          <a:solidFill>
                            <a:schemeClr val="tx1"/>
                          </a:solidFill>
                          <a:effectLst/>
                          <a:latin typeface="+mn-lt"/>
                          <a:ea typeface="+mn-ea"/>
                          <a:cs typeface="+mn-cs"/>
                        </a:rPr>
                        <a:t>Far West</a:t>
                      </a:r>
                    </a:p>
                  </a:txBody>
                  <a:tcPr marL="9525" marR="9525" marT="9525" marB="0" anchor="ctr"/>
                </a:tc>
                <a:tc>
                  <a:txBody>
                    <a:bodyPr/>
                    <a:lstStyle/>
                    <a:p>
                      <a:pPr marL="0" algn="ctr" defTabSz="914400" rtl="0" eaLnBrk="1" fontAlgn="b" latinLnBrk="0" hangingPunct="1"/>
                      <a:r>
                        <a:rPr lang="en-US" sz="800" u="none" strike="noStrike" kern="1200" dirty="0">
                          <a:solidFill>
                            <a:schemeClr val="tx1"/>
                          </a:solidFill>
                          <a:effectLst/>
                          <a:latin typeface="+mn-lt"/>
                          <a:ea typeface="+mn-ea"/>
                          <a:cs typeface="+mn-cs"/>
                        </a:rPr>
                        <a:t>Ward/Reeves</a:t>
                      </a:r>
                    </a:p>
                  </a:txBody>
                  <a:tcPr marL="9525" marR="9525" marT="9525" marB="0" anchor="ctr"/>
                </a:tc>
              </a:tr>
            </a:tbl>
          </a:graphicData>
        </a:graphic>
      </p:graphicFrame>
      <p:sp>
        <p:nvSpPr>
          <p:cNvPr id="6" name="TextBox 5"/>
          <p:cNvSpPr txBox="1"/>
          <p:nvPr/>
        </p:nvSpPr>
        <p:spPr>
          <a:xfrm>
            <a:off x="2819400" y="5924493"/>
            <a:ext cx="1659493" cy="369332"/>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wrap="none" rtlCol="0">
            <a:spAutoFit/>
          </a:bodyPr>
          <a:lstStyle/>
          <a:p>
            <a:r>
              <a:rPr lang="en-US" dirty="0" smtClean="0">
                <a:solidFill>
                  <a:schemeClr val="accent1"/>
                </a:solidFill>
              </a:rPr>
              <a:t>Total: $ 2.16 B</a:t>
            </a:r>
            <a:endParaRPr lang="en-US" dirty="0">
              <a:solidFill>
                <a:schemeClr val="accent1"/>
              </a:solidFill>
            </a:endParaRPr>
          </a:p>
        </p:txBody>
      </p:sp>
    </p:spTree>
    <p:extLst>
      <p:ext uri="{BB962C8B-B14F-4D97-AF65-F5344CB8AC3E}">
        <p14:creationId xmlns:p14="http://schemas.microsoft.com/office/powerpoint/2010/main" val="15075096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Content Placeholder 11"/>
          <p:cNvPicPr>
            <a:picLocks noGrp="1" noChangeAspect="1"/>
          </p:cNvPicPr>
          <p:nvPr>
            <p:ph idx="1"/>
          </p:nvPr>
        </p:nvPicPr>
        <p:blipFill>
          <a:blip r:embed="rId2"/>
          <a:stretch>
            <a:fillRect/>
          </a:stretch>
        </p:blipFill>
        <p:spPr>
          <a:prstGeom prst="rect">
            <a:avLst/>
          </a:prstGeom>
        </p:spPr>
      </p:pic>
      <p:sp>
        <p:nvSpPr>
          <p:cNvPr id="2" name="Title 1"/>
          <p:cNvSpPr>
            <a:spLocks noGrp="1"/>
          </p:cNvSpPr>
          <p:nvPr>
            <p:ph type="title"/>
          </p:nvPr>
        </p:nvSpPr>
        <p:spPr/>
        <p:txBody>
          <a:bodyPr/>
          <a:lstStyle/>
          <a:p>
            <a:r>
              <a:rPr lang="en-US" sz="2000" dirty="0"/>
              <a:t>Approximated Congestion Rent from Potentially Activated Constraints Relative to Actual Congestion Rent </a:t>
            </a:r>
            <a:r>
              <a:rPr lang="en-US" sz="2000" dirty="0" smtClean="0">
                <a:solidFill>
                  <a:schemeClr val="accent6"/>
                </a:solidFill>
              </a:rPr>
              <a:t>(Original)</a:t>
            </a:r>
            <a:endParaRPr lang="en-US" sz="2000" dirty="0">
              <a:solidFill>
                <a:schemeClr val="accent6"/>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6" name="TextBox 5"/>
          <p:cNvSpPr txBox="1"/>
          <p:nvPr/>
        </p:nvSpPr>
        <p:spPr>
          <a:xfrm>
            <a:off x="4800600" y="914400"/>
            <a:ext cx="4190999" cy="2492990"/>
          </a:xfrm>
          <a:prstGeom prst="rect">
            <a:avLst/>
          </a:prstGeom>
          <a:solidFill>
            <a:schemeClr val="bg1"/>
          </a:solidFill>
        </p:spPr>
        <p:txBody>
          <a:bodyPr wrap="square" rtlCol="0">
            <a:spAutoFit/>
          </a:bodyPr>
          <a:lstStyle/>
          <a:p>
            <a:pPr marL="171450" indent="-171450">
              <a:buFont typeface="Arial" panose="020B0604020202020204" pitchFamily="34" charset="0"/>
              <a:buChar char="•"/>
            </a:pPr>
            <a:r>
              <a:rPr lang="en-US" sz="1200" dirty="0" smtClean="0"/>
              <a:t>It was asked at the previous CMWG whether or not the approximated congestion rent from potentially activated constraints included constraints that might:</a:t>
            </a:r>
          </a:p>
          <a:p>
            <a:pPr marL="457200" indent="-287338">
              <a:buFont typeface="+mj-lt"/>
              <a:buAutoNum type="alphaLcParenR"/>
            </a:pPr>
            <a:r>
              <a:rPr lang="en-US" sz="1200" dirty="0" smtClean="0"/>
              <a:t>be considered </a:t>
            </a:r>
            <a:r>
              <a:rPr lang="en-US" sz="1200" b="1" dirty="0" smtClean="0"/>
              <a:t>redundant </a:t>
            </a:r>
            <a:r>
              <a:rPr lang="en-US" sz="1200" dirty="0" smtClean="0"/>
              <a:t>with other potentially activated constraints, or</a:t>
            </a:r>
          </a:p>
          <a:p>
            <a:pPr marL="457200" indent="-287338">
              <a:buFont typeface="+mj-lt"/>
              <a:buAutoNum type="alphaLcParenR"/>
            </a:pPr>
            <a:r>
              <a:rPr lang="en-US" sz="1200" dirty="0" smtClean="0"/>
              <a:t>be an </a:t>
            </a:r>
            <a:r>
              <a:rPr lang="en-US" sz="1200" b="1" dirty="0" smtClean="0"/>
              <a:t>irresolvable constraint </a:t>
            </a:r>
            <a:r>
              <a:rPr lang="en-US" sz="1200" dirty="0" smtClean="0"/>
              <a:t>that meets the threshold to have its maximum Shadow Price re-evaluated</a:t>
            </a:r>
            <a:endParaRPr lang="en-US" sz="1200" dirty="0"/>
          </a:p>
          <a:p>
            <a:pPr marL="457200" indent="-287338">
              <a:buFont typeface="+mj-lt"/>
              <a:buAutoNum type="alphaLcParenR"/>
            </a:pPr>
            <a:endParaRPr lang="en-US" sz="1200" dirty="0" smtClean="0"/>
          </a:p>
          <a:p>
            <a:pPr marL="169863" indent="-169863">
              <a:buFont typeface="Arial" panose="020B0604020202020204" pitchFamily="34" charset="0"/>
              <a:buChar char="•"/>
            </a:pPr>
            <a:r>
              <a:rPr lang="en-US" sz="1200" dirty="0" smtClean="0"/>
              <a:t>For the purpose of this study, only the constraint-pairs including the Top-20 potentially activated Overloaded Elements were considered since they accounted for 77% of the potentially added Congestion Rent</a:t>
            </a:r>
          </a:p>
        </p:txBody>
      </p:sp>
      <p:sp>
        <p:nvSpPr>
          <p:cNvPr id="9" name="Oval 8"/>
          <p:cNvSpPr/>
          <p:nvPr/>
        </p:nvSpPr>
        <p:spPr>
          <a:xfrm>
            <a:off x="2362200" y="2743200"/>
            <a:ext cx="2819400" cy="25908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810000" y="5943600"/>
            <a:ext cx="2895600" cy="381000"/>
          </a:xfrm>
          <a:prstGeom prst="rect">
            <a:avLst/>
          </a:prstGeom>
          <a:noFill/>
          <a:ln w="1270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US" sz="900" dirty="0" smtClean="0">
                <a:solidFill>
                  <a:schemeClr val="tx1">
                    <a:lumMod val="65000"/>
                    <a:lumOff val="35000"/>
                  </a:schemeClr>
                </a:solidFill>
              </a:rPr>
              <a:t>Original Potentially Activated</a:t>
            </a:r>
            <a:endParaRPr lang="en-US" sz="900" dirty="0">
              <a:solidFill>
                <a:schemeClr val="tx1">
                  <a:lumMod val="65000"/>
                  <a:lumOff val="35000"/>
                </a:schemeClr>
              </a:solidFill>
            </a:endParaRPr>
          </a:p>
        </p:txBody>
      </p:sp>
      <p:sp>
        <p:nvSpPr>
          <p:cNvPr id="8" name="TextBox 7"/>
          <p:cNvSpPr txBox="1"/>
          <p:nvPr/>
        </p:nvSpPr>
        <p:spPr>
          <a:xfrm>
            <a:off x="1281684" y="1185400"/>
            <a:ext cx="2565439" cy="646331"/>
          </a:xfrm>
          <a:prstGeom prst="rect">
            <a:avLst/>
          </a:prstGeom>
          <a:solidFill>
            <a:schemeClr val="bg1"/>
          </a:solidFill>
          <a:ln>
            <a:solidFill>
              <a:schemeClr val="accent1"/>
            </a:solidFill>
          </a:ln>
        </p:spPr>
        <p:style>
          <a:lnRef idx="3">
            <a:schemeClr val="lt1"/>
          </a:lnRef>
          <a:fillRef idx="1">
            <a:schemeClr val="accent1"/>
          </a:fillRef>
          <a:effectRef idx="1">
            <a:schemeClr val="accent1"/>
          </a:effectRef>
          <a:fontRef idx="minor">
            <a:schemeClr val="lt1"/>
          </a:fontRef>
        </p:style>
        <p:txBody>
          <a:bodyPr wrap="square" rtlCol="0">
            <a:spAutoFit/>
          </a:bodyPr>
          <a:lstStyle/>
          <a:p>
            <a:r>
              <a:rPr lang="en-US" dirty="0" smtClean="0">
                <a:solidFill>
                  <a:schemeClr val="accent1"/>
                </a:solidFill>
              </a:rPr>
              <a:t>Total: $ 2.16 B (top 20)</a:t>
            </a:r>
          </a:p>
          <a:p>
            <a:r>
              <a:rPr lang="en-US" dirty="0" smtClean="0">
                <a:solidFill>
                  <a:schemeClr val="accent1"/>
                </a:solidFill>
              </a:rPr>
              <a:t>          $ 2.79 B (all)</a:t>
            </a:r>
            <a:endParaRPr lang="en-US" dirty="0">
              <a:solidFill>
                <a:schemeClr val="accent1"/>
              </a:solidFill>
            </a:endParaRPr>
          </a:p>
        </p:txBody>
      </p:sp>
    </p:spTree>
    <p:extLst>
      <p:ext uri="{BB962C8B-B14F-4D97-AF65-F5344CB8AC3E}">
        <p14:creationId xmlns:p14="http://schemas.microsoft.com/office/powerpoint/2010/main" val="1286861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 of New Material</a:t>
            </a:r>
            <a:endParaRPr lang="en-US" dirty="0"/>
          </a:p>
        </p:txBody>
      </p:sp>
      <p:sp>
        <p:nvSpPr>
          <p:cNvPr id="3" name="Content Placeholder 2"/>
          <p:cNvSpPr>
            <a:spLocks noGrp="1"/>
          </p:cNvSpPr>
          <p:nvPr>
            <p:ph idx="1"/>
          </p:nvPr>
        </p:nvSpPr>
        <p:spPr>
          <a:xfrm>
            <a:off x="304800" y="1371600"/>
            <a:ext cx="8534400" cy="4876800"/>
          </a:xfrm>
        </p:spPr>
        <p:txBody>
          <a:bodyPr/>
          <a:lstStyle/>
          <a:p>
            <a:r>
              <a:rPr lang="en-US" sz="1800" dirty="0" smtClean="0"/>
              <a:t>The following material is a follow-up to some of the concerns that were addressed at CMWG on January 13</a:t>
            </a:r>
            <a:r>
              <a:rPr lang="en-US" sz="1800" baseline="30000" dirty="0" smtClean="0"/>
              <a:t>th</a:t>
            </a:r>
            <a:r>
              <a:rPr lang="en-US" sz="1800" dirty="0" smtClean="0"/>
              <a:t>, including whether </a:t>
            </a:r>
            <a:r>
              <a:rPr lang="en-US" sz="1800" dirty="0"/>
              <a:t>or not the approximated congestion rent from potentially activated constraints included constraints that might:</a:t>
            </a:r>
          </a:p>
          <a:p>
            <a:pPr marL="688975" indent="-347663">
              <a:buFont typeface="+mj-lt"/>
              <a:buAutoNum type="alphaLcParenR"/>
            </a:pPr>
            <a:r>
              <a:rPr lang="en-US" sz="1800" dirty="0"/>
              <a:t>be considered redundant with other potentially activated constraints, or</a:t>
            </a:r>
          </a:p>
          <a:p>
            <a:pPr marL="688975" indent="-347663">
              <a:buFont typeface="+mj-lt"/>
              <a:buAutoNum type="alphaLcParenR"/>
            </a:pPr>
            <a:r>
              <a:rPr lang="en-US" sz="1800" dirty="0"/>
              <a:t>be an irresolvable constraint </a:t>
            </a:r>
            <a:r>
              <a:rPr lang="en-US" sz="1800" dirty="0" smtClean="0"/>
              <a:t>that </a:t>
            </a:r>
            <a:r>
              <a:rPr lang="en-US" sz="1800" dirty="0"/>
              <a:t>meets the threshold to have its maximum Shadow </a:t>
            </a:r>
            <a:r>
              <a:rPr lang="en-US" sz="1800" dirty="0" smtClean="0"/>
              <a:t>Price </a:t>
            </a:r>
            <a:r>
              <a:rPr lang="en-US" sz="1800" dirty="0"/>
              <a:t>re-evaluated</a:t>
            </a:r>
          </a:p>
          <a:p>
            <a:pPr marL="0" indent="0">
              <a:buNone/>
            </a:pPr>
            <a:endParaRPr lang="en-US" sz="1800" dirty="0" smtClean="0"/>
          </a:p>
          <a:p>
            <a:r>
              <a:rPr lang="en-US" sz="1800" dirty="0" smtClean="0"/>
              <a:t>New considerations were addressed using the process outlined in the </a:t>
            </a:r>
            <a:r>
              <a:rPr lang="en-US" sz="1800" i="1" dirty="0"/>
              <a:t>Constraints Not Activated in </a:t>
            </a:r>
            <a:r>
              <a:rPr lang="en-US" sz="1800" i="1" dirty="0" smtClean="0"/>
              <a:t>SCED </a:t>
            </a:r>
            <a:r>
              <a:rPr lang="en-US" sz="1800" dirty="0" smtClean="0"/>
              <a:t>presentation from the January 13</a:t>
            </a:r>
            <a:r>
              <a:rPr lang="en-US" sz="1800" baseline="30000" dirty="0" smtClean="0"/>
              <a:t>th</a:t>
            </a:r>
            <a:r>
              <a:rPr lang="en-US" sz="1800" dirty="0" smtClean="0"/>
              <a:t> CMWG (</a:t>
            </a:r>
            <a:r>
              <a:rPr lang="en-US" sz="1800" dirty="0" smtClean="0">
                <a:hlinkClick r:id="rId2"/>
              </a:rPr>
              <a:t>link</a:t>
            </a:r>
            <a:r>
              <a:rPr lang="en-US" sz="1800" dirty="0" smtClean="0"/>
              <a:t>), with some further considerations…</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18175590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Further Considerations &amp; Assumptions</a:t>
            </a:r>
            <a:endParaRPr lang="en-US" dirty="0"/>
          </a:p>
        </p:txBody>
      </p:sp>
      <p:sp>
        <p:nvSpPr>
          <p:cNvPr id="3" name="Content Placeholder 2"/>
          <p:cNvSpPr>
            <a:spLocks noGrp="1"/>
          </p:cNvSpPr>
          <p:nvPr>
            <p:ph idx="1"/>
          </p:nvPr>
        </p:nvSpPr>
        <p:spPr/>
        <p:txBody>
          <a:bodyPr/>
          <a:lstStyle/>
          <a:p>
            <a:pPr marL="0" indent="0">
              <a:buNone/>
            </a:pPr>
            <a:r>
              <a:rPr lang="en-US" sz="1600" dirty="0" smtClean="0"/>
              <a:t>Of the </a:t>
            </a:r>
            <a:r>
              <a:rPr lang="en-US" sz="1600" u="sng" dirty="0" smtClean="0"/>
              <a:t>Top-20 Overloaded Elements </a:t>
            </a:r>
            <a:r>
              <a:rPr lang="en-US" sz="1600" dirty="0" smtClean="0"/>
              <a:t>(86 individual contingency-constraint pairs)...</a:t>
            </a:r>
          </a:p>
          <a:p>
            <a:pPr marL="0" indent="0">
              <a:buNone/>
            </a:pPr>
            <a:endParaRPr lang="en-US" sz="1600" dirty="0" smtClean="0"/>
          </a:p>
          <a:p>
            <a:pPr marL="0" indent="0">
              <a:buNone/>
            </a:pPr>
            <a:r>
              <a:rPr lang="en-US" sz="1600" b="1" dirty="0" smtClean="0"/>
              <a:t>Redundant Constraints</a:t>
            </a:r>
          </a:p>
          <a:p>
            <a:r>
              <a:rPr lang="en-US" sz="1600" dirty="0" smtClean="0"/>
              <a:t>Each day and element was analyzed and constraints that would be considered “redundant” were excluded</a:t>
            </a:r>
          </a:p>
          <a:p>
            <a:pPr lvl="1"/>
            <a:r>
              <a:rPr lang="en-US" sz="1400" dirty="0" smtClean="0"/>
              <a:t>Those with the most accumulated Approximated Congestion Rent were kept</a:t>
            </a:r>
          </a:p>
          <a:p>
            <a:pPr lvl="1"/>
            <a:r>
              <a:rPr lang="en-US" sz="1400" dirty="0" smtClean="0"/>
              <a:t>Assumed that redundant constraints would be present in TCM at same</a:t>
            </a:r>
          </a:p>
          <a:p>
            <a:pPr lvl="1"/>
            <a:endParaRPr lang="en-US" sz="1600" dirty="0" smtClean="0"/>
          </a:p>
          <a:p>
            <a:pPr marL="0" indent="0">
              <a:buNone/>
            </a:pPr>
            <a:r>
              <a:rPr lang="en-US" sz="1600" b="1" dirty="0" smtClean="0"/>
              <a:t>Irresolvable Constraints</a:t>
            </a:r>
          </a:p>
          <a:p>
            <a:r>
              <a:rPr lang="en-US" sz="1600" dirty="0" smtClean="0"/>
              <a:t>For the remaining constraints, the hours and days they would have been activated, and irresolvable, are used to determine when they would be meet the trigger for modification of their Shadow Price Cap in </a:t>
            </a:r>
            <a:r>
              <a:rPr lang="en-US" sz="1600" dirty="0"/>
              <a:t>SCED per </a:t>
            </a:r>
            <a:r>
              <a:rPr lang="en-US" sz="1600" i="1" dirty="0"/>
              <a:t>Methodology for Setting </a:t>
            </a:r>
            <a:r>
              <a:rPr lang="en-US" sz="1600" i="1" dirty="0" smtClean="0"/>
              <a:t>… Power </a:t>
            </a:r>
            <a:r>
              <a:rPr lang="en-US" sz="1600" i="1" dirty="0"/>
              <a:t>Balance </a:t>
            </a:r>
            <a:r>
              <a:rPr lang="en-US" sz="1600" i="1" dirty="0" smtClean="0"/>
              <a:t>Constraints </a:t>
            </a:r>
            <a:r>
              <a:rPr lang="en-US" sz="1600" dirty="0" smtClean="0"/>
              <a:t>Section 3.6.1</a:t>
            </a:r>
          </a:p>
          <a:p>
            <a:pPr lvl="1"/>
            <a:r>
              <a:rPr lang="en-US" sz="1400" dirty="0"/>
              <a:t>A constraint violation is not resolved by the SCED dispatch or overridden for more than </a:t>
            </a:r>
            <a:r>
              <a:rPr lang="en-US" sz="1400" u="sng" dirty="0"/>
              <a:t>two consecutive hours on more than 4 consecutive Operating Days</a:t>
            </a:r>
            <a:r>
              <a:rPr lang="en-US" sz="1400" dirty="0"/>
              <a:t>; </a:t>
            </a:r>
            <a:r>
              <a:rPr lang="en-US" sz="1400" dirty="0" smtClean="0"/>
              <a:t>or a </a:t>
            </a:r>
            <a:r>
              <a:rPr lang="en-US" sz="1400" u="sng" dirty="0" smtClean="0"/>
              <a:t>total of 20 hours in a rolling thirty day period</a:t>
            </a:r>
            <a:r>
              <a:rPr lang="en-US" sz="1400" dirty="0" smtClean="0"/>
              <a:t>.</a:t>
            </a:r>
            <a:endParaRPr lang="en-US" sz="1400" dirty="0"/>
          </a:p>
          <a:p>
            <a:pPr lvl="1"/>
            <a:r>
              <a:rPr lang="en-US" sz="1400" dirty="0" smtClean="0"/>
              <a:t>Constraints Maximum Shadow Price was set to $2,000/MWh when these conditions were met, and reset at the first of each year</a:t>
            </a:r>
          </a:p>
          <a:p>
            <a:pPr lvl="1"/>
            <a:r>
              <a:rPr lang="en-US" sz="1400" dirty="0"/>
              <a:t>Assumed that </a:t>
            </a:r>
            <a:r>
              <a:rPr lang="en-US" sz="1400" dirty="0" smtClean="0"/>
              <a:t>constraints </a:t>
            </a:r>
            <a:r>
              <a:rPr lang="en-US" sz="1400" dirty="0"/>
              <a:t>would be </a:t>
            </a:r>
            <a:r>
              <a:rPr lang="en-US" sz="1400" dirty="0" smtClean="0"/>
              <a:t>activated for the same, continuous time block</a:t>
            </a:r>
            <a:endParaRPr lang="en-US" sz="1400" dirty="0"/>
          </a:p>
          <a:p>
            <a:pPr marL="457200" lvl="1" indent="0">
              <a:buNone/>
            </a:pPr>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5783514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 20 Overload Elements </a:t>
            </a:r>
            <a:r>
              <a:rPr lang="en-US" b="0" dirty="0"/>
              <a:t>(by Approx. Congestion Rent</a:t>
            </a:r>
            <a:r>
              <a:rPr lang="en-US" b="0" dirty="0" smtClean="0"/>
              <a:t>)</a:t>
            </a:r>
            <a:br>
              <a:rPr lang="en-US" b="0" dirty="0" smtClean="0"/>
            </a:br>
            <a:r>
              <a:rPr lang="en-US" sz="1800" b="0" i="1" dirty="0" smtClean="0">
                <a:solidFill>
                  <a:schemeClr val="tx2"/>
                </a:solidFill>
              </a:rPr>
              <a:t>Original</a:t>
            </a:r>
            <a:endParaRPr lang="en-US" sz="1800" i="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8" name="TextBox 7"/>
          <p:cNvSpPr txBox="1"/>
          <p:nvPr/>
        </p:nvSpPr>
        <p:spPr>
          <a:xfrm>
            <a:off x="4343401" y="1219200"/>
            <a:ext cx="4190999" cy="646331"/>
          </a:xfrm>
          <a:prstGeom prst="rect">
            <a:avLst/>
          </a:prstGeom>
          <a:solidFill>
            <a:schemeClr val="bg1"/>
          </a:solidFill>
        </p:spPr>
        <p:txBody>
          <a:bodyPr wrap="square" rtlCol="0">
            <a:spAutoFit/>
          </a:bodyPr>
          <a:lstStyle/>
          <a:p>
            <a:r>
              <a:rPr lang="en-US" sz="1200" dirty="0" smtClean="0"/>
              <a:t>Overloaded elements </a:t>
            </a:r>
            <a:r>
              <a:rPr lang="en-US" sz="1200" dirty="0"/>
              <a:t>ranked by approximated congestion rent accumulated between January </a:t>
            </a:r>
            <a:r>
              <a:rPr lang="en-US" sz="1200" dirty="0" smtClean="0"/>
              <a:t>2016 </a:t>
            </a:r>
            <a:r>
              <a:rPr lang="en-US" sz="1200" dirty="0"/>
              <a:t>and November 2019</a:t>
            </a:r>
          </a:p>
        </p:txBody>
      </p:sp>
      <p:pic>
        <p:nvPicPr>
          <p:cNvPr id="10" name="Content Placeholder 9"/>
          <p:cNvPicPr>
            <a:picLocks noGrp="1" noChangeAspect="1"/>
          </p:cNvPicPr>
          <p:nvPr>
            <p:ph idx="1"/>
          </p:nvPr>
        </p:nvPicPr>
        <p:blipFill>
          <a:blip r:embed="rId2"/>
          <a:stretch>
            <a:fillRect/>
          </a:stretch>
        </p:blipFill>
        <p:spPr>
          <a:prstGeom prst="rect">
            <a:avLst/>
          </a:prstGeom>
        </p:spPr>
      </p:pic>
      <p:pic>
        <p:nvPicPr>
          <p:cNvPr id="12" name="Picture 11"/>
          <p:cNvPicPr>
            <a:picLocks noChangeAspect="1"/>
          </p:cNvPicPr>
          <p:nvPr/>
        </p:nvPicPr>
        <p:blipFill>
          <a:blip r:embed="rId3"/>
          <a:stretch>
            <a:fillRect/>
          </a:stretch>
        </p:blipFill>
        <p:spPr>
          <a:xfrm>
            <a:off x="3124200" y="5940115"/>
            <a:ext cx="3048000" cy="341253"/>
          </a:xfrm>
          <a:prstGeom prst="rect">
            <a:avLst/>
          </a:prstGeom>
        </p:spPr>
      </p:pic>
      <p:sp>
        <p:nvSpPr>
          <p:cNvPr id="13" name="TextBox 12"/>
          <p:cNvSpPr txBox="1"/>
          <p:nvPr/>
        </p:nvSpPr>
        <p:spPr>
          <a:xfrm>
            <a:off x="2114550" y="5562601"/>
            <a:ext cx="1409701" cy="276999"/>
          </a:xfrm>
          <a:prstGeom prst="rect">
            <a:avLst/>
          </a:prstGeom>
          <a:solidFill>
            <a:schemeClr val="bg1"/>
          </a:solidFill>
        </p:spPr>
        <p:txBody>
          <a:bodyPr wrap="square" rtlCol="0">
            <a:spAutoFit/>
          </a:bodyPr>
          <a:lstStyle/>
          <a:p>
            <a:pPr algn="ctr"/>
            <a:r>
              <a:rPr lang="en-US" sz="1200" dirty="0" smtClean="0"/>
              <a:t>Galveston County</a:t>
            </a:r>
            <a:endParaRPr lang="en-US" sz="1200" dirty="0"/>
          </a:p>
        </p:txBody>
      </p:sp>
      <p:sp>
        <p:nvSpPr>
          <p:cNvPr id="14" name="Left Bracket 13"/>
          <p:cNvSpPr/>
          <p:nvPr/>
        </p:nvSpPr>
        <p:spPr>
          <a:xfrm rot="16200000">
            <a:off x="2781301" y="3238502"/>
            <a:ext cx="76200" cy="4571997"/>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6267446" y="3390900"/>
            <a:ext cx="1409701" cy="276999"/>
          </a:xfrm>
          <a:prstGeom prst="rect">
            <a:avLst/>
          </a:prstGeom>
          <a:solidFill>
            <a:schemeClr val="bg1"/>
          </a:solidFill>
        </p:spPr>
        <p:txBody>
          <a:bodyPr wrap="square" rtlCol="0">
            <a:spAutoFit/>
          </a:bodyPr>
          <a:lstStyle/>
          <a:p>
            <a:pPr algn="ctr"/>
            <a:r>
              <a:rPr lang="en-US" sz="1200" dirty="0" smtClean="0"/>
              <a:t>Rest of System</a:t>
            </a:r>
            <a:endParaRPr lang="en-US" sz="1200" dirty="0"/>
          </a:p>
        </p:txBody>
      </p:sp>
      <p:sp>
        <p:nvSpPr>
          <p:cNvPr id="16" name="Left Bracket 15"/>
          <p:cNvSpPr/>
          <p:nvPr/>
        </p:nvSpPr>
        <p:spPr>
          <a:xfrm rot="5400000">
            <a:off x="6939346" y="2291152"/>
            <a:ext cx="65903" cy="2819397"/>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292548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75810" y="841248"/>
            <a:ext cx="8992379" cy="5413717"/>
          </a:xfrm>
          <a:prstGeom prst="rect">
            <a:avLst/>
          </a:prstGeom>
        </p:spPr>
      </p:pic>
      <p:sp>
        <p:nvSpPr>
          <p:cNvPr id="2" name="Title 1"/>
          <p:cNvSpPr>
            <a:spLocks noGrp="1"/>
          </p:cNvSpPr>
          <p:nvPr>
            <p:ph type="title"/>
          </p:nvPr>
        </p:nvSpPr>
        <p:spPr/>
        <p:txBody>
          <a:bodyPr/>
          <a:lstStyle/>
          <a:p>
            <a:r>
              <a:rPr lang="en-US" dirty="0"/>
              <a:t>Top 20 Overload Elements </a:t>
            </a:r>
            <a:r>
              <a:rPr lang="en-US" b="0" dirty="0"/>
              <a:t>(by Approx. Congestion Rent)</a:t>
            </a:r>
            <a:br>
              <a:rPr lang="en-US" b="0" dirty="0"/>
            </a:br>
            <a:r>
              <a:rPr lang="en-US" sz="1800" b="0" i="1" dirty="0" smtClean="0">
                <a:solidFill>
                  <a:schemeClr val="tx2"/>
                </a:solidFill>
              </a:rPr>
              <a:t>Considering Redundant &amp; Irresolvable Constraints</a:t>
            </a:r>
            <a:endParaRPr lang="en-US" i="1"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13" name="TextBox 12"/>
          <p:cNvSpPr txBox="1"/>
          <p:nvPr/>
        </p:nvSpPr>
        <p:spPr>
          <a:xfrm>
            <a:off x="4343401" y="1219200"/>
            <a:ext cx="4190999" cy="646331"/>
          </a:xfrm>
          <a:prstGeom prst="rect">
            <a:avLst/>
          </a:prstGeom>
          <a:solidFill>
            <a:schemeClr val="bg1"/>
          </a:solidFill>
        </p:spPr>
        <p:txBody>
          <a:bodyPr wrap="square" rtlCol="0">
            <a:spAutoFit/>
          </a:bodyPr>
          <a:lstStyle/>
          <a:p>
            <a:r>
              <a:rPr lang="en-US" sz="1200" dirty="0" smtClean="0"/>
              <a:t>Overloaded elements </a:t>
            </a:r>
            <a:r>
              <a:rPr lang="en-US" sz="1200" dirty="0"/>
              <a:t>ranked by approximated congestion rent accumulated between January </a:t>
            </a:r>
            <a:r>
              <a:rPr lang="en-US" sz="1200" dirty="0" smtClean="0"/>
              <a:t>2016 </a:t>
            </a:r>
            <a:r>
              <a:rPr lang="en-US" sz="1200" dirty="0"/>
              <a:t>and November 2019</a:t>
            </a:r>
          </a:p>
        </p:txBody>
      </p:sp>
      <p:pic>
        <p:nvPicPr>
          <p:cNvPr id="15" name="Picture 14"/>
          <p:cNvPicPr>
            <a:picLocks noChangeAspect="1"/>
          </p:cNvPicPr>
          <p:nvPr/>
        </p:nvPicPr>
        <p:blipFill>
          <a:blip r:embed="rId3"/>
          <a:stretch>
            <a:fillRect/>
          </a:stretch>
        </p:blipFill>
        <p:spPr>
          <a:xfrm>
            <a:off x="3124200" y="5940115"/>
            <a:ext cx="3048000" cy="341253"/>
          </a:xfrm>
          <a:prstGeom prst="rect">
            <a:avLst/>
          </a:prstGeom>
        </p:spPr>
      </p:pic>
      <p:sp>
        <p:nvSpPr>
          <p:cNvPr id="16" name="TextBox 15"/>
          <p:cNvSpPr txBox="1"/>
          <p:nvPr/>
        </p:nvSpPr>
        <p:spPr>
          <a:xfrm>
            <a:off x="2114550" y="5562601"/>
            <a:ext cx="1409701" cy="276999"/>
          </a:xfrm>
          <a:prstGeom prst="rect">
            <a:avLst/>
          </a:prstGeom>
          <a:solidFill>
            <a:schemeClr val="bg1"/>
          </a:solidFill>
        </p:spPr>
        <p:txBody>
          <a:bodyPr wrap="square" rtlCol="0">
            <a:spAutoFit/>
          </a:bodyPr>
          <a:lstStyle/>
          <a:p>
            <a:pPr algn="ctr"/>
            <a:r>
              <a:rPr lang="en-US" sz="1200" dirty="0" smtClean="0"/>
              <a:t>Galveston County</a:t>
            </a:r>
            <a:endParaRPr lang="en-US" sz="1200" dirty="0"/>
          </a:p>
        </p:txBody>
      </p:sp>
      <p:sp>
        <p:nvSpPr>
          <p:cNvPr id="17" name="Left Bracket 16"/>
          <p:cNvSpPr/>
          <p:nvPr/>
        </p:nvSpPr>
        <p:spPr>
          <a:xfrm rot="16200000">
            <a:off x="2781301" y="3238502"/>
            <a:ext cx="76200" cy="4571997"/>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8" name="TextBox 17"/>
          <p:cNvSpPr txBox="1"/>
          <p:nvPr/>
        </p:nvSpPr>
        <p:spPr>
          <a:xfrm>
            <a:off x="6267446" y="3390900"/>
            <a:ext cx="1409701" cy="276999"/>
          </a:xfrm>
          <a:prstGeom prst="rect">
            <a:avLst/>
          </a:prstGeom>
          <a:solidFill>
            <a:schemeClr val="bg1"/>
          </a:solidFill>
        </p:spPr>
        <p:txBody>
          <a:bodyPr wrap="square" rtlCol="0">
            <a:spAutoFit/>
          </a:bodyPr>
          <a:lstStyle/>
          <a:p>
            <a:pPr algn="ctr"/>
            <a:r>
              <a:rPr lang="en-US" sz="1200" dirty="0" smtClean="0"/>
              <a:t>Rest of System</a:t>
            </a:r>
            <a:endParaRPr lang="en-US" sz="1200" dirty="0"/>
          </a:p>
        </p:txBody>
      </p:sp>
      <p:sp>
        <p:nvSpPr>
          <p:cNvPr id="19" name="Left Bracket 18"/>
          <p:cNvSpPr/>
          <p:nvPr/>
        </p:nvSpPr>
        <p:spPr>
          <a:xfrm rot="5400000">
            <a:off x="6939346" y="2291152"/>
            <a:ext cx="65903" cy="2819397"/>
          </a:xfrm>
          <a:prstGeom prst="leftBracket">
            <a:avLst/>
          </a:prstGeom>
          <a:ln w="1905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895690133"/>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BB84C45B-49BB-4301-A8BA-9E3BCAACBBA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microsoft.com/office/2006/metadata/properties"/>
    <ds:schemaRef ds:uri="http://schemas.openxmlformats.org/package/2006/metadata/core-properties"/>
    <ds:schemaRef ds:uri="http://www.w3.org/XML/1998/namespace"/>
    <ds:schemaRef ds:uri="http://purl.org/dc/dcmitype/"/>
    <ds:schemaRef ds:uri="http://schemas.microsoft.com/office/infopath/2007/PartnerControls"/>
    <ds:schemaRef ds:uri="c34af464-7aa1-4edd-9be4-83dffc1cb926"/>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5303</TotalTime>
  <Words>1432</Words>
  <Application>Microsoft Office PowerPoint</Application>
  <PresentationFormat>On-screen Show (4:3)</PresentationFormat>
  <Paragraphs>550</Paragraphs>
  <Slides>13</Slides>
  <Notes>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13</vt:i4>
      </vt:variant>
    </vt:vector>
  </HeadingPairs>
  <TitlesOfParts>
    <vt:vector size="17" baseType="lpstr">
      <vt:lpstr>Arial</vt:lpstr>
      <vt:lpstr>Calibri</vt:lpstr>
      <vt:lpstr>1_Custom Design</vt:lpstr>
      <vt:lpstr>Office Theme</vt:lpstr>
      <vt:lpstr>PowerPoint Presentation</vt:lpstr>
      <vt:lpstr>Agenda</vt:lpstr>
      <vt:lpstr>Introduction</vt:lpstr>
      <vt:lpstr>Top 20 Overloaded Elements (Original)</vt:lpstr>
      <vt:lpstr>Approximated Congestion Rent from Potentially Activated Constraints Relative to Actual Congestion Rent (Original)</vt:lpstr>
      <vt:lpstr>Overview of New Material</vt:lpstr>
      <vt:lpstr>Further Considerations &amp; Assumptions</vt:lpstr>
      <vt:lpstr>Top 20 Overload Elements (by Approx. Congestion Rent) Original</vt:lpstr>
      <vt:lpstr>Top 20 Overload Elements (by Approx. Congestion Rent) Considering Redundant &amp; Irresolvable Constraints</vt:lpstr>
      <vt:lpstr>Impact to Top-20</vt:lpstr>
      <vt:lpstr>Approximated Congestion Rent from Potentially Activated Constraints Relative to Actual Congestion Rent </vt:lpstr>
      <vt:lpstr>Potential Increase in Annual Congestion Rent</vt:lpstr>
      <vt:lpstr>Questions?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Gonzales, David</cp:lastModifiedBy>
  <cp:revision>139</cp:revision>
  <cp:lastPrinted>2016-01-21T20:53:15Z</cp:lastPrinted>
  <dcterms:created xsi:type="dcterms:W3CDTF">2016-01-21T15:20:31Z</dcterms:created>
  <dcterms:modified xsi:type="dcterms:W3CDTF">2020-01-31T23:07:55Z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