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9"/>
  </p:notesMasterIdLst>
  <p:handoutMasterIdLst>
    <p:handoutMasterId r:id="rId20"/>
  </p:handoutMasterIdLst>
  <p:sldIdLst>
    <p:sldId id="288" r:id="rId6"/>
    <p:sldId id="323" r:id="rId7"/>
    <p:sldId id="291" r:id="rId8"/>
    <p:sldId id="302" r:id="rId9"/>
    <p:sldId id="316" r:id="rId10"/>
    <p:sldId id="322" r:id="rId11"/>
    <p:sldId id="300" r:id="rId12"/>
    <p:sldId id="308" r:id="rId13"/>
    <p:sldId id="314" r:id="rId14"/>
    <p:sldId id="315" r:id="rId15"/>
    <p:sldId id="317" r:id="rId16"/>
    <p:sldId id="321" r:id="rId17"/>
    <p:sldId id="296"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CEDD"/>
    <a:srgbClr val="66CE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900" autoAdjust="0"/>
  </p:normalViewPr>
  <p:slideViewPr>
    <p:cSldViewPr showGuides="1">
      <p:cViewPr varScale="1">
        <p:scale>
          <a:sx n="120" d="100"/>
          <a:sy n="120" d="100"/>
        </p:scale>
        <p:origin x="1344" y="108"/>
      </p:cViewPr>
      <p:guideLst>
        <p:guide orient="horz" pos="2160"/>
        <p:guide pos="2880"/>
      </p:guideLst>
    </p:cSldViewPr>
  </p:slideViewPr>
  <p:notesTextViewPr>
    <p:cViewPr>
      <p:scale>
        <a:sx n="3" d="2"/>
        <a:sy n="3" d="2"/>
      </p:scale>
      <p:origin x="0" y="0"/>
    </p:cViewPr>
  </p:notesTextViewPr>
  <p:notesViewPr>
    <p:cSldViewPr showGuides="1">
      <p:cViewPr varScale="1">
        <p:scale>
          <a:sx n="97" d="100"/>
          <a:sy n="97" d="100"/>
        </p:scale>
        <p:origin x="263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1/31/2020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1/31/2020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76200" y="838200"/>
            <a:ext cx="8991600" cy="5410200"/>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76200" y="838200"/>
            <a:ext cx="4438650" cy="54102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838200"/>
            <a:ext cx="4438650" cy="5410200"/>
          </a:xfrm>
          <a:prstGeom prst="rect">
            <a:avLst/>
          </a:prstGeom>
        </p:spPr>
        <p:txBody>
          <a:bodyPr/>
          <a:lstStyle>
            <a:lvl1pPr>
              <a:defRPr sz="2400">
                <a:solidFill>
                  <a:schemeClr val="tx2"/>
                </a:solidFill>
              </a:defRPr>
            </a:lvl1pPr>
          </a:lstStyle>
          <a:p>
            <a:endParaRPr lang="en-US" dirty="0"/>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142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838200"/>
            <a:ext cx="8534400" cy="5410200"/>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80826642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2.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theme" Target="../theme/theme2.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0" y="6553200"/>
            <a:ext cx="935925" cy="246221"/>
          </a:xfrm>
          <a:prstGeom prst="rect">
            <a:avLst/>
          </a:prstGeom>
          <a:noFill/>
        </p:spPr>
        <p:txBody>
          <a:bodyPr wrap="square" rtlCol="0">
            <a:spAutoFit/>
          </a:bodyPr>
          <a:lstStyle/>
          <a:p>
            <a:pPr algn="l"/>
            <a:r>
              <a:rPr lang="en-US" sz="1000" b="1" baseline="0" dirty="0" smtClean="0">
                <a:solidFill>
                  <a:schemeClr val="tx2"/>
                </a:solidFill>
              </a:rPr>
              <a:t>INTERNAL</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3" r:id="rId3"/>
    <p:sldLayoutId id="2147483662" r:id="rId4"/>
    <p:sldLayoutId id="2147483661" r:id="rId5"/>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www.ercot.com/content/wcm/key_documents_lists/192897/Constraints_Not_Activated_in_SCED_CMWG_011320.pptx"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57600" y="2286000"/>
            <a:ext cx="5105400" cy="2369880"/>
          </a:xfrm>
          <a:prstGeom prst="rect">
            <a:avLst/>
          </a:prstGeom>
          <a:noFill/>
        </p:spPr>
        <p:txBody>
          <a:bodyPr wrap="square" rtlCol="0">
            <a:spAutoFit/>
          </a:bodyPr>
          <a:lstStyle/>
          <a:p>
            <a:r>
              <a:rPr lang="en-US" sz="2000" b="1" dirty="0" smtClean="0">
                <a:solidFill>
                  <a:schemeClr val="tx2"/>
                </a:solidFill>
              </a:rPr>
              <a:t>Analyzing Non-Activated Constraints and Their Potential Impact</a:t>
            </a:r>
            <a:endParaRPr lang="en-US" sz="2000" b="1" dirty="0">
              <a:solidFill>
                <a:schemeClr val="tx2"/>
              </a:solidFill>
            </a:endParaRPr>
          </a:p>
          <a:p>
            <a:endParaRPr lang="en-US" dirty="0" smtClean="0">
              <a:solidFill>
                <a:schemeClr val="tx2"/>
              </a:solidFill>
            </a:endParaRPr>
          </a:p>
          <a:p>
            <a:endParaRPr lang="en-US" dirty="0">
              <a:solidFill>
                <a:schemeClr val="tx2"/>
              </a:solidFill>
            </a:endParaRPr>
          </a:p>
          <a:p>
            <a:r>
              <a:rPr lang="en-US" dirty="0" smtClean="0">
                <a:solidFill>
                  <a:schemeClr val="tx2"/>
                </a:solidFill>
              </a:rPr>
              <a:t>ERCOT</a:t>
            </a:r>
            <a:endParaRPr lang="en-US" dirty="0">
              <a:solidFill>
                <a:schemeClr val="tx2"/>
              </a:solidFill>
            </a:endParaRPr>
          </a:p>
          <a:p>
            <a:endParaRPr lang="en-US" dirty="0" smtClean="0">
              <a:solidFill>
                <a:schemeClr val="tx2"/>
              </a:solidFill>
            </a:endParaRPr>
          </a:p>
          <a:p>
            <a:r>
              <a:rPr lang="en-US" dirty="0" smtClean="0">
                <a:solidFill>
                  <a:schemeClr val="tx2"/>
                </a:solidFill>
              </a:rPr>
              <a:t>Congestion Management Working Group</a:t>
            </a:r>
            <a:endParaRPr lang="en-US" dirty="0">
              <a:solidFill>
                <a:schemeClr val="tx2"/>
              </a:solidFill>
            </a:endParaRPr>
          </a:p>
          <a:p>
            <a:r>
              <a:rPr lang="en-US" dirty="0" smtClean="0">
                <a:solidFill>
                  <a:schemeClr val="tx2"/>
                </a:solidFill>
              </a:rPr>
              <a:t>February 3</a:t>
            </a:r>
            <a:r>
              <a:rPr lang="en-US" baseline="30000" dirty="0" smtClean="0">
                <a:solidFill>
                  <a:schemeClr val="tx2"/>
                </a:solidFill>
              </a:rPr>
              <a:t>rd</a:t>
            </a:r>
            <a:r>
              <a:rPr lang="en-US" dirty="0" smtClean="0">
                <a:solidFill>
                  <a:schemeClr val="tx2"/>
                </a:solidFill>
              </a:rPr>
              <a:t>, 2019</a:t>
            </a:r>
            <a:endParaRPr lang="en-US" dirty="0">
              <a:solidFill>
                <a:schemeClr val="tx2"/>
              </a:solidFill>
            </a:endParaRPr>
          </a:p>
        </p:txBody>
      </p:sp>
    </p:spTree>
    <p:extLst>
      <p:ext uri="{BB962C8B-B14F-4D97-AF65-F5344CB8AC3E}">
        <p14:creationId xmlns:p14="http://schemas.microsoft.com/office/powerpoint/2010/main" val="21045741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1D93BD3E-1E9A-4970-A6F7-E7AC52762E0C}" type="slidenum">
              <a:rPr lang="en-US" smtClean="0"/>
              <a:pPr/>
              <a:t>10</a:t>
            </a:fld>
            <a:endParaRPr lang="en-US"/>
          </a:p>
        </p:txBody>
      </p:sp>
      <p:sp>
        <p:nvSpPr>
          <p:cNvPr id="3" name="Content Placeholder 2"/>
          <p:cNvSpPr>
            <a:spLocks noGrp="1"/>
          </p:cNvSpPr>
          <p:nvPr>
            <p:ph sz="half" idx="1"/>
          </p:nvPr>
        </p:nvSpPr>
        <p:spPr>
          <a:xfrm>
            <a:off x="76200" y="990600"/>
            <a:ext cx="4438650" cy="5257800"/>
          </a:xfrm>
        </p:spPr>
        <p:txBody>
          <a:bodyPr/>
          <a:lstStyle/>
          <a:p>
            <a:r>
              <a:rPr lang="en-US" sz="1600" b="1" dirty="0"/>
              <a:t>PHR_SOU_1</a:t>
            </a:r>
            <a:r>
              <a:rPr lang="en-US" sz="1600" dirty="0"/>
              <a:t> remains as the most potentially additive Overloaded </a:t>
            </a:r>
            <a:r>
              <a:rPr lang="en-US" sz="1600" dirty="0" smtClean="0"/>
              <a:t>Element</a:t>
            </a:r>
          </a:p>
          <a:p>
            <a:endParaRPr lang="en-US" sz="1600" dirty="0" smtClean="0"/>
          </a:p>
          <a:p>
            <a:r>
              <a:rPr lang="en-US" sz="1600" dirty="0" smtClean="0"/>
              <a:t>Total approximated additional congestion rent from Top-20 elements reduced from $2.16 billion to $812 million (62% reduction)</a:t>
            </a:r>
            <a:endParaRPr lang="en-US" sz="1600" b="1" dirty="0" smtClean="0"/>
          </a:p>
          <a:p>
            <a:endParaRPr lang="en-US" sz="1600" b="1" dirty="0">
              <a:solidFill>
                <a:schemeClr val="tx2"/>
              </a:solidFill>
            </a:endParaRPr>
          </a:p>
        </p:txBody>
      </p:sp>
      <p:sp>
        <p:nvSpPr>
          <p:cNvPr id="5" name="Title 4"/>
          <p:cNvSpPr>
            <a:spLocks noGrp="1"/>
          </p:cNvSpPr>
          <p:nvPr>
            <p:ph type="title"/>
          </p:nvPr>
        </p:nvSpPr>
        <p:spPr/>
        <p:txBody>
          <a:bodyPr/>
          <a:lstStyle/>
          <a:p>
            <a:r>
              <a:rPr lang="en-US" dirty="0" smtClean="0"/>
              <a:t>Impact to Top-20</a:t>
            </a:r>
            <a:endParaRPr lang="en-US" dirty="0"/>
          </a:p>
        </p:txBody>
      </p:sp>
      <p:pic>
        <p:nvPicPr>
          <p:cNvPr id="7" name="Content Placeholder 6"/>
          <p:cNvPicPr>
            <a:picLocks noGrp="1" noChangeAspect="1"/>
          </p:cNvPicPr>
          <p:nvPr>
            <p:ph sz="half" idx="2"/>
          </p:nvPr>
        </p:nvPicPr>
        <p:blipFill>
          <a:blip r:embed="rId2"/>
          <a:stretch>
            <a:fillRect/>
          </a:stretch>
        </p:blipFill>
        <p:spPr>
          <a:xfrm>
            <a:off x="4267200" y="307790"/>
            <a:ext cx="4800600" cy="3035969"/>
          </a:xfrm>
          <a:prstGeom prst="rect">
            <a:avLst/>
          </a:prstGeom>
        </p:spPr>
      </p:pic>
      <p:graphicFrame>
        <p:nvGraphicFramePr>
          <p:cNvPr id="11" name="Content Placeholder 8"/>
          <p:cNvGraphicFramePr>
            <a:graphicFrameLocks/>
          </p:cNvGraphicFramePr>
          <p:nvPr>
            <p:extLst>
              <p:ext uri="{D42A27DB-BD31-4B8C-83A1-F6EECF244321}">
                <p14:modId xmlns:p14="http://schemas.microsoft.com/office/powerpoint/2010/main" val="3936356436"/>
              </p:ext>
            </p:extLst>
          </p:nvPr>
        </p:nvGraphicFramePr>
        <p:xfrm>
          <a:off x="1047934" y="3343759"/>
          <a:ext cx="7048133" cy="2895600"/>
        </p:xfrm>
        <a:graphic>
          <a:graphicData uri="http://schemas.openxmlformats.org/drawingml/2006/table">
            <a:tbl>
              <a:tblPr firstRow="1" bandRow="1">
                <a:tableStyleId>{3B4B98B0-60AC-42C2-AFA5-B58CD77FA1E5}</a:tableStyleId>
              </a:tblPr>
              <a:tblGrid>
                <a:gridCol w="1009650"/>
                <a:gridCol w="898952"/>
                <a:gridCol w="457200"/>
                <a:gridCol w="457200"/>
                <a:gridCol w="457200"/>
                <a:gridCol w="457200"/>
                <a:gridCol w="457200"/>
                <a:gridCol w="929489"/>
                <a:gridCol w="937933"/>
                <a:gridCol w="986109"/>
              </a:tblGrid>
              <a:tr h="542925">
                <a:tc>
                  <a:txBody>
                    <a:bodyPr/>
                    <a:lstStyle/>
                    <a:p>
                      <a:pPr algn="ctr" fontAlgn="ctr"/>
                      <a:r>
                        <a:rPr lang="en-US" sz="800" u="none" strike="noStrike" dirty="0">
                          <a:effectLst/>
                        </a:rPr>
                        <a:t>Element</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800" u="none" strike="noStrike">
                          <a:effectLst/>
                        </a:rPr>
                        <a:t> Approximated Cngstn. Rent ($) </a:t>
                      </a:r>
                      <a:endParaRPr lang="en-US" sz="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800" u="none" strike="noStrike" dirty="0">
                          <a:effectLst/>
                        </a:rPr>
                        <a:t> Total Hours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800" u="none" strike="noStrike" dirty="0">
                          <a:effectLst/>
                        </a:rPr>
                        <a:t> </a:t>
                      </a:r>
                      <a:r>
                        <a:rPr lang="en-US" sz="800" u="none" strike="noStrike" dirty="0" err="1">
                          <a:effectLst/>
                        </a:rPr>
                        <a:t>Hrs</a:t>
                      </a:r>
                      <a:r>
                        <a:rPr lang="en-US" sz="800" u="none" strike="noStrike" dirty="0">
                          <a:effectLst/>
                        </a:rPr>
                        <a:t> GT 100%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800" u="none" strike="noStrike" dirty="0">
                          <a:effectLst/>
                        </a:rPr>
                        <a:t> </a:t>
                      </a:r>
                      <a:r>
                        <a:rPr lang="en-US" sz="800" u="none" strike="noStrike" dirty="0" err="1">
                          <a:effectLst/>
                        </a:rPr>
                        <a:t>Hrs</a:t>
                      </a:r>
                      <a:r>
                        <a:rPr lang="en-US" sz="800" u="none" strike="noStrike" dirty="0">
                          <a:effectLst/>
                        </a:rPr>
                        <a:t> GT 110%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800" u="none" strike="noStrike">
                          <a:effectLst/>
                        </a:rPr>
                        <a:t> Hrs GT 125% </a:t>
                      </a:r>
                      <a:endParaRPr lang="en-US" sz="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800" u="none" strike="noStrike" dirty="0">
                          <a:effectLst/>
                        </a:rPr>
                        <a:t>Unique Ctg.'s</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800" u="none" strike="noStrike">
                          <a:effectLst/>
                        </a:rPr>
                        <a:t> Max Shadow Price ($/MWh) </a:t>
                      </a:r>
                      <a:endParaRPr lang="en-US" sz="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800" u="none" strike="noStrike" dirty="0">
                          <a:effectLst/>
                        </a:rPr>
                        <a:t>% of </a:t>
                      </a:r>
                      <a:r>
                        <a:rPr lang="en-US" sz="800" u="none" strike="noStrike" dirty="0" err="1">
                          <a:effectLst/>
                        </a:rPr>
                        <a:t>Hrs</a:t>
                      </a:r>
                      <a:r>
                        <a:rPr lang="en-US" sz="800" u="none" strike="noStrike" dirty="0">
                          <a:effectLst/>
                        </a:rPr>
                        <a:t> SP Set to $2,000/MWh</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800" u="none" strike="noStrike">
                          <a:effectLst/>
                        </a:rPr>
                        <a:t>County</a:t>
                      </a:r>
                      <a:endParaRPr lang="en-US" sz="800" b="0" i="0" u="none" strike="noStrike">
                        <a:solidFill>
                          <a:srgbClr val="000000"/>
                        </a:solidFill>
                        <a:effectLst/>
                        <a:latin typeface="Arial" panose="020B0604020202020204" pitchFamily="34" charset="0"/>
                      </a:endParaRPr>
                    </a:p>
                  </a:txBody>
                  <a:tcPr marL="9525" marR="9525" marT="9525" marB="0" anchor="ctr"/>
                </a:tc>
              </a:tr>
              <a:tr h="180975">
                <a:tc>
                  <a:txBody>
                    <a:bodyPr/>
                    <a:lstStyle/>
                    <a:p>
                      <a:pPr algn="l" fontAlgn="b"/>
                      <a:r>
                        <a:rPr lang="en-US" sz="700" b="0" i="1" u="none" strike="noStrike" dirty="0">
                          <a:solidFill>
                            <a:srgbClr val="000000"/>
                          </a:solidFill>
                          <a:effectLst/>
                          <a:latin typeface="Arial" panose="020B0604020202020204" pitchFamily="34" charset="0"/>
                        </a:rPr>
                        <a:t>PHR_SOU_1</a:t>
                      </a:r>
                    </a:p>
                  </a:txBody>
                  <a:tcPr marL="9525" marR="9525" marT="9525" marB="0" anchor="b"/>
                </a:tc>
                <a:tc>
                  <a:txBody>
                    <a:bodyPr/>
                    <a:lstStyle/>
                    <a:p>
                      <a:pPr algn="ctr" fontAlgn="b"/>
                      <a:r>
                        <a:rPr lang="en-US" sz="800" b="0" i="0" u="none" strike="noStrike" dirty="0">
                          <a:solidFill>
                            <a:srgbClr val="000000"/>
                          </a:solidFill>
                          <a:effectLst/>
                          <a:latin typeface="Arial" panose="020B0604020202020204" pitchFamily="34" charset="0"/>
                        </a:rPr>
                        <a:t> $      214,420,092 </a:t>
                      </a:r>
                    </a:p>
                  </a:txBody>
                  <a:tcPr marL="9525" marR="9525" marT="9525" marB="0" anchor="ctr"/>
                </a:tc>
                <a:tc>
                  <a:txBody>
                    <a:bodyPr/>
                    <a:lstStyle/>
                    <a:p>
                      <a:pPr algn="ctr" fontAlgn="ctr"/>
                      <a:r>
                        <a:rPr lang="en-US" sz="800" b="0" i="0" u="none" strike="noStrike" dirty="0" smtClean="0">
                          <a:solidFill>
                            <a:srgbClr val="000000"/>
                          </a:solidFill>
                          <a:effectLst/>
                          <a:latin typeface="Arial" panose="020B0604020202020204" pitchFamily="34" charset="0"/>
                        </a:rPr>
                        <a:t>65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800" b="0" i="0" u="none" strike="noStrike" dirty="0" smtClean="0">
                          <a:solidFill>
                            <a:srgbClr val="000000"/>
                          </a:solidFill>
                          <a:effectLst/>
                          <a:latin typeface="Arial" panose="020B0604020202020204" pitchFamily="34" charset="0"/>
                        </a:rPr>
                        <a:t>40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800" b="0" i="0" u="none" strike="noStrike" dirty="0" smtClean="0">
                          <a:solidFill>
                            <a:srgbClr val="000000"/>
                          </a:solidFill>
                          <a:effectLst/>
                          <a:latin typeface="Arial" panose="020B0604020202020204" pitchFamily="34" charset="0"/>
                        </a:rPr>
                        <a:t>25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800" b="0" i="0" u="none" strike="noStrike" dirty="0" smtClean="0">
                          <a:solidFill>
                            <a:srgbClr val="000000"/>
                          </a:solidFill>
                          <a:effectLst/>
                          <a:latin typeface="Arial" panose="020B0604020202020204" pitchFamily="34" charset="0"/>
                        </a:rPr>
                        <a:t>-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en-US" sz="800" b="0" i="0" u="none" strike="noStrike">
                          <a:solidFill>
                            <a:srgbClr val="000000"/>
                          </a:solidFill>
                          <a:effectLst/>
                          <a:latin typeface="Arial" panose="020B0604020202020204" pitchFamily="34" charset="0"/>
                        </a:rPr>
                        <a:t>5</a:t>
                      </a:r>
                    </a:p>
                  </a:txBody>
                  <a:tcPr marL="9525" marR="9525" marT="9525" marB="0" anchor="ctr"/>
                </a:tc>
                <a:tc>
                  <a:txBody>
                    <a:bodyPr/>
                    <a:lstStyle/>
                    <a:p>
                      <a:pPr algn="ctr" fontAlgn="b"/>
                      <a:r>
                        <a:rPr lang="en-US" sz="800" b="0" i="0" u="none" strike="noStrike" dirty="0" smtClean="0">
                          <a:solidFill>
                            <a:srgbClr val="000000"/>
                          </a:solidFill>
                          <a:effectLst/>
                          <a:latin typeface="Arial" panose="020B0604020202020204" pitchFamily="34" charset="0"/>
                        </a:rPr>
                        <a:t>3,500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en-US" sz="800" b="0" i="0" u="none" strike="noStrike" dirty="0">
                          <a:solidFill>
                            <a:srgbClr val="000000"/>
                          </a:solidFill>
                          <a:effectLst/>
                          <a:latin typeface="Arial" panose="020B0604020202020204" pitchFamily="34" charset="0"/>
                        </a:rPr>
                        <a:t>94%</a:t>
                      </a:r>
                    </a:p>
                  </a:txBody>
                  <a:tcPr marL="9525" marR="9525" marT="9525" marB="0" anchor="ctr"/>
                </a:tc>
                <a:tc>
                  <a:txBody>
                    <a:bodyPr/>
                    <a:lstStyle/>
                    <a:p>
                      <a:pPr algn="ctr" fontAlgn="b"/>
                      <a:r>
                        <a:rPr lang="en-US" sz="800" b="0" i="0" u="none" strike="noStrike">
                          <a:solidFill>
                            <a:srgbClr val="000000"/>
                          </a:solidFill>
                          <a:effectLst/>
                          <a:latin typeface="Arial" panose="020B0604020202020204" pitchFamily="34" charset="0"/>
                        </a:rPr>
                        <a:t>Galveston</a:t>
                      </a:r>
                    </a:p>
                  </a:txBody>
                  <a:tcPr marL="9525" marR="9525" marT="9525" marB="0" anchor="ctr"/>
                </a:tc>
              </a:tr>
              <a:tr h="180975">
                <a:tc>
                  <a:txBody>
                    <a:bodyPr/>
                    <a:lstStyle/>
                    <a:p>
                      <a:pPr algn="l" fontAlgn="b"/>
                      <a:r>
                        <a:rPr lang="en-US" sz="700" b="0" i="1" u="none" strike="noStrike">
                          <a:solidFill>
                            <a:srgbClr val="000000"/>
                          </a:solidFill>
                          <a:effectLst/>
                          <a:latin typeface="Arial" panose="020B0604020202020204" pitchFamily="34" charset="0"/>
                        </a:rPr>
                        <a:t>G138_10C_1</a:t>
                      </a:r>
                    </a:p>
                  </a:txBody>
                  <a:tcPr marL="9525" marR="9525" marT="9525" marB="0" anchor="b"/>
                </a:tc>
                <a:tc>
                  <a:txBody>
                    <a:bodyPr/>
                    <a:lstStyle/>
                    <a:p>
                      <a:pPr algn="ctr" fontAlgn="b"/>
                      <a:r>
                        <a:rPr lang="en-US" sz="800" b="0" i="0" u="none" strike="noStrike" dirty="0">
                          <a:solidFill>
                            <a:srgbClr val="000000"/>
                          </a:solidFill>
                          <a:effectLst/>
                          <a:latin typeface="Arial" panose="020B0604020202020204" pitchFamily="34" charset="0"/>
                        </a:rPr>
                        <a:t> $      160,503,000 </a:t>
                      </a:r>
                    </a:p>
                  </a:txBody>
                  <a:tcPr marL="9525" marR="9525" marT="9525" marB="0" anchor="ctr"/>
                </a:tc>
                <a:tc>
                  <a:txBody>
                    <a:bodyPr/>
                    <a:lstStyle/>
                    <a:p>
                      <a:pPr algn="ctr" fontAlgn="ctr"/>
                      <a:r>
                        <a:rPr lang="en-US" sz="800" b="0" i="0" u="none" strike="noStrike" dirty="0" smtClean="0">
                          <a:solidFill>
                            <a:srgbClr val="000000"/>
                          </a:solidFill>
                          <a:effectLst/>
                          <a:latin typeface="Arial" panose="020B0604020202020204" pitchFamily="34" charset="0"/>
                        </a:rPr>
                        <a:t>35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800" b="0" i="0" u="none" strike="noStrike" dirty="0" smtClean="0">
                          <a:solidFill>
                            <a:srgbClr val="000000"/>
                          </a:solidFill>
                          <a:effectLst/>
                          <a:latin typeface="Arial" panose="020B0604020202020204" pitchFamily="34" charset="0"/>
                        </a:rPr>
                        <a:t>27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800" b="0" i="0" u="none" strike="noStrike" dirty="0" smtClean="0">
                          <a:solidFill>
                            <a:srgbClr val="000000"/>
                          </a:solidFill>
                          <a:effectLst/>
                          <a:latin typeface="Arial" panose="020B0604020202020204" pitchFamily="34" charset="0"/>
                        </a:rPr>
                        <a:t>8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800" b="0" i="0" u="none" strike="noStrike" dirty="0" smtClean="0">
                          <a:solidFill>
                            <a:srgbClr val="000000"/>
                          </a:solidFill>
                          <a:effectLst/>
                          <a:latin typeface="Arial" panose="020B0604020202020204" pitchFamily="34" charset="0"/>
                        </a:rPr>
                        <a:t>-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en-US" sz="800" b="0" i="0" u="none" strike="noStrike">
                          <a:solidFill>
                            <a:srgbClr val="000000"/>
                          </a:solidFill>
                          <a:effectLst/>
                          <a:latin typeface="Arial" panose="020B0604020202020204" pitchFamily="34" charset="0"/>
                        </a:rPr>
                        <a:t>14</a:t>
                      </a:r>
                    </a:p>
                  </a:txBody>
                  <a:tcPr marL="9525" marR="9525" marT="9525" marB="0" anchor="ctr"/>
                </a:tc>
                <a:tc>
                  <a:txBody>
                    <a:bodyPr/>
                    <a:lstStyle/>
                    <a:p>
                      <a:pPr algn="ctr" fontAlgn="b"/>
                      <a:r>
                        <a:rPr lang="en-US" sz="800" b="0" i="0" u="none" strike="noStrike" dirty="0" smtClean="0">
                          <a:solidFill>
                            <a:srgbClr val="000000"/>
                          </a:solidFill>
                          <a:effectLst/>
                          <a:latin typeface="Arial" panose="020B0604020202020204" pitchFamily="34" charset="0"/>
                        </a:rPr>
                        <a:t>3,500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en-US" sz="800" b="0" i="0" u="none" strike="noStrike">
                          <a:solidFill>
                            <a:srgbClr val="000000"/>
                          </a:solidFill>
                          <a:effectLst/>
                          <a:latin typeface="Arial" panose="020B0604020202020204" pitchFamily="34" charset="0"/>
                        </a:rPr>
                        <a:t>94%</a:t>
                      </a:r>
                    </a:p>
                  </a:txBody>
                  <a:tcPr marL="9525" marR="9525" marT="9525" marB="0" anchor="ctr"/>
                </a:tc>
                <a:tc>
                  <a:txBody>
                    <a:bodyPr/>
                    <a:lstStyle/>
                    <a:p>
                      <a:pPr algn="ctr" fontAlgn="b"/>
                      <a:r>
                        <a:rPr lang="en-US" sz="800" b="0" i="0" u="none" strike="noStrike" dirty="0">
                          <a:solidFill>
                            <a:srgbClr val="000000"/>
                          </a:solidFill>
                          <a:effectLst/>
                          <a:latin typeface="Arial" panose="020B0604020202020204" pitchFamily="34" charset="0"/>
                        </a:rPr>
                        <a:t>Galveston</a:t>
                      </a:r>
                    </a:p>
                  </a:txBody>
                  <a:tcPr marL="9525" marR="9525" marT="9525" marB="0" anchor="ctr"/>
                </a:tc>
              </a:tr>
              <a:tr h="180975">
                <a:tc>
                  <a:txBody>
                    <a:bodyPr/>
                    <a:lstStyle/>
                    <a:p>
                      <a:pPr algn="l" fontAlgn="b"/>
                      <a:r>
                        <a:rPr lang="en-US" sz="700" b="0" i="1" u="none" strike="noStrike">
                          <a:solidFill>
                            <a:srgbClr val="000000"/>
                          </a:solidFill>
                          <a:effectLst/>
                          <a:latin typeface="Arial" panose="020B0604020202020204" pitchFamily="34" charset="0"/>
                        </a:rPr>
                        <a:t>G138_8B_1</a:t>
                      </a:r>
                    </a:p>
                  </a:txBody>
                  <a:tcPr marL="9525" marR="9525" marT="9525" marB="0" anchor="b"/>
                </a:tc>
                <a:tc>
                  <a:txBody>
                    <a:bodyPr/>
                    <a:lstStyle/>
                    <a:p>
                      <a:pPr algn="ctr" fontAlgn="b"/>
                      <a:r>
                        <a:rPr lang="en-US" sz="800" b="0" i="0" u="none" strike="noStrike">
                          <a:solidFill>
                            <a:srgbClr val="000000"/>
                          </a:solidFill>
                          <a:effectLst/>
                          <a:latin typeface="Arial" panose="020B0604020202020204" pitchFamily="34" charset="0"/>
                        </a:rPr>
                        <a:t> $      111,430,625 </a:t>
                      </a:r>
                    </a:p>
                  </a:txBody>
                  <a:tcPr marL="9525" marR="9525" marT="9525" marB="0" anchor="ctr"/>
                </a:tc>
                <a:tc>
                  <a:txBody>
                    <a:bodyPr/>
                    <a:lstStyle/>
                    <a:p>
                      <a:pPr algn="ctr" fontAlgn="ctr"/>
                      <a:r>
                        <a:rPr lang="en-US" sz="800" b="0" i="0" u="none" strike="noStrike" dirty="0" smtClean="0">
                          <a:solidFill>
                            <a:srgbClr val="000000"/>
                          </a:solidFill>
                          <a:effectLst/>
                          <a:latin typeface="Arial" panose="020B0604020202020204" pitchFamily="34" charset="0"/>
                        </a:rPr>
                        <a:t>346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800" b="0" i="0" u="none" strike="noStrike" dirty="0" smtClean="0">
                          <a:solidFill>
                            <a:srgbClr val="000000"/>
                          </a:solidFill>
                          <a:effectLst/>
                          <a:latin typeface="Arial" panose="020B0604020202020204" pitchFamily="34" charset="0"/>
                        </a:rPr>
                        <a:t>181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800" b="0" i="0" u="none" strike="noStrike" dirty="0" smtClean="0">
                          <a:solidFill>
                            <a:srgbClr val="000000"/>
                          </a:solidFill>
                          <a:effectLst/>
                          <a:latin typeface="Arial" panose="020B0604020202020204" pitchFamily="34" charset="0"/>
                        </a:rPr>
                        <a:t>129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800" b="0" i="0" u="none" strike="noStrike" dirty="0" smtClean="0">
                          <a:solidFill>
                            <a:srgbClr val="000000"/>
                          </a:solidFill>
                          <a:effectLst/>
                          <a:latin typeface="Arial" panose="020B0604020202020204" pitchFamily="34" charset="0"/>
                        </a:rPr>
                        <a:t>36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en-US" sz="800" b="0" i="0" u="none" strike="noStrike">
                          <a:solidFill>
                            <a:srgbClr val="000000"/>
                          </a:solidFill>
                          <a:effectLst/>
                          <a:latin typeface="Arial" panose="020B0604020202020204" pitchFamily="34" charset="0"/>
                        </a:rPr>
                        <a:t>7</a:t>
                      </a:r>
                    </a:p>
                  </a:txBody>
                  <a:tcPr marL="9525" marR="9525" marT="9525" marB="0" anchor="ctr"/>
                </a:tc>
                <a:tc>
                  <a:txBody>
                    <a:bodyPr/>
                    <a:lstStyle/>
                    <a:p>
                      <a:pPr algn="ctr" fontAlgn="b"/>
                      <a:r>
                        <a:rPr lang="en-US" sz="800" b="0" i="0" u="none" strike="noStrike" dirty="0" smtClean="0">
                          <a:solidFill>
                            <a:srgbClr val="000000"/>
                          </a:solidFill>
                          <a:effectLst/>
                          <a:latin typeface="Arial" panose="020B0604020202020204" pitchFamily="34" charset="0"/>
                        </a:rPr>
                        <a:t>3,500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en-US" sz="800" b="0" i="0" u="none" strike="noStrike">
                          <a:solidFill>
                            <a:srgbClr val="000000"/>
                          </a:solidFill>
                          <a:effectLst/>
                          <a:latin typeface="Arial" panose="020B0604020202020204" pitchFamily="34" charset="0"/>
                        </a:rPr>
                        <a:t>90%</a:t>
                      </a:r>
                    </a:p>
                  </a:txBody>
                  <a:tcPr marL="9525" marR="9525" marT="9525" marB="0" anchor="ctr"/>
                </a:tc>
                <a:tc>
                  <a:txBody>
                    <a:bodyPr/>
                    <a:lstStyle/>
                    <a:p>
                      <a:pPr algn="ctr" fontAlgn="b"/>
                      <a:r>
                        <a:rPr lang="en-US" sz="800" b="0" i="0" u="none" strike="noStrike">
                          <a:solidFill>
                            <a:srgbClr val="000000"/>
                          </a:solidFill>
                          <a:effectLst/>
                          <a:latin typeface="Arial" panose="020B0604020202020204" pitchFamily="34" charset="0"/>
                        </a:rPr>
                        <a:t>Galveston</a:t>
                      </a:r>
                    </a:p>
                  </a:txBody>
                  <a:tcPr marL="9525" marR="9525" marT="9525" marB="0" anchor="ctr"/>
                </a:tc>
              </a:tr>
              <a:tr h="180975">
                <a:tc>
                  <a:txBody>
                    <a:bodyPr/>
                    <a:lstStyle/>
                    <a:p>
                      <a:pPr algn="l" fontAlgn="b"/>
                      <a:r>
                        <a:rPr lang="en-US" sz="700" b="0" i="1" u="none" strike="noStrike" dirty="0">
                          <a:solidFill>
                            <a:srgbClr val="000000"/>
                          </a:solidFill>
                          <a:effectLst/>
                          <a:latin typeface="Arial" panose="020B0604020202020204" pitchFamily="34" charset="0"/>
                        </a:rPr>
                        <a:t>G69_FA_1</a:t>
                      </a:r>
                    </a:p>
                  </a:txBody>
                  <a:tcPr marL="9525" marR="9525" marT="9525" marB="0" anchor="b"/>
                </a:tc>
                <a:tc>
                  <a:txBody>
                    <a:bodyPr/>
                    <a:lstStyle/>
                    <a:p>
                      <a:pPr algn="ctr" fontAlgn="b"/>
                      <a:r>
                        <a:rPr lang="en-US" sz="800" b="0" i="0" u="none" strike="noStrike">
                          <a:solidFill>
                            <a:srgbClr val="000000"/>
                          </a:solidFill>
                          <a:effectLst/>
                          <a:latin typeface="Arial" panose="020B0604020202020204" pitchFamily="34" charset="0"/>
                        </a:rPr>
                        <a:t> $        54,289,097 </a:t>
                      </a:r>
                    </a:p>
                  </a:txBody>
                  <a:tcPr marL="9525" marR="9525" marT="9525" marB="0" anchor="ctr"/>
                </a:tc>
                <a:tc>
                  <a:txBody>
                    <a:bodyPr/>
                    <a:lstStyle/>
                    <a:p>
                      <a:pPr algn="ctr" fontAlgn="ctr"/>
                      <a:r>
                        <a:rPr lang="en-US" sz="800" b="0" i="0" u="none" strike="noStrike" dirty="0" smtClean="0">
                          <a:solidFill>
                            <a:srgbClr val="000000"/>
                          </a:solidFill>
                          <a:effectLst/>
                          <a:latin typeface="Arial" panose="020B0604020202020204" pitchFamily="34" charset="0"/>
                        </a:rPr>
                        <a:t>200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800" b="0" i="0" u="none" strike="noStrike" dirty="0" smtClean="0">
                          <a:solidFill>
                            <a:srgbClr val="000000"/>
                          </a:solidFill>
                          <a:effectLst/>
                          <a:latin typeface="Arial" panose="020B0604020202020204" pitchFamily="34" charset="0"/>
                        </a:rPr>
                        <a:t>112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800" b="0" i="0" u="none" strike="noStrike" dirty="0" smtClean="0">
                          <a:solidFill>
                            <a:srgbClr val="000000"/>
                          </a:solidFill>
                          <a:effectLst/>
                          <a:latin typeface="Arial" panose="020B0604020202020204" pitchFamily="34" charset="0"/>
                        </a:rPr>
                        <a:t>85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800" b="0" i="0" u="none" strike="noStrike" dirty="0" smtClean="0">
                          <a:solidFill>
                            <a:srgbClr val="000000"/>
                          </a:solidFill>
                          <a:effectLst/>
                          <a:latin typeface="Arial" panose="020B0604020202020204" pitchFamily="34" charset="0"/>
                        </a:rPr>
                        <a:t>3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en-US" sz="800" b="0" i="0" u="none" strike="noStrike">
                          <a:solidFill>
                            <a:srgbClr val="000000"/>
                          </a:solidFill>
                          <a:effectLst/>
                          <a:latin typeface="Arial" panose="020B0604020202020204" pitchFamily="34" charset="0"/>
                        </a:rPr>
                        <a:t>6</a:t>
                      </a:r>
                    </a:p>
                  </a:txBody>
                  <a:tcPr marL="9525" marR="9525" marT="9525" marB="0" anchor="ctr"/>
                </a:tc>
                <a:tc>
                  <a:txBody>
                    <a:bodyPr/>
                    <a:lstStyle/>
                    <a:p>
                      <a:pPr algn="ctr" fontAlgn="b"/>
                      <a:r>
                        <a:rPr lang="en-US" sz="800" b="0" i="0" u="none" strike="noStrike" dirty="0" smtClean="0">
                          <a:solidFill>
                            <a:srgbClr val="000000"/>
                          </a:solidFill>
                          <a:effectLst/>
                          <a:latin typeface="Arial" panose="020B0604020202020204" pitchFamily="34" charset="0"/>
                        </a:rPr>
                        <a:t>2,800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en-US" sz="800" b="0" i="0" u="none" strike="noStrike">
                          <a:solidFill>
                            <a:srgbClr val="000000"/>
                          </a:solidFill>
                          <a:effectLst/>
                          <a:latin typeface="Arial" panose="020B0604020202020204" pitchFamily="34" charset="0"/>
                        </a:rPr>
                        <a:t>74%</a:t>
                      </a:r>
                    </a:p>
                  </a:txBody>
                  <a:tcPr marL="9525" marR="9525" marT="9525" marB="0" anchor="ctr"/>
                </a:tc>
                <a:tc>
                  <a:txBody>
                    <a:bodyPr/>
                    <a:lstStyle/>
                    <a:p>
                      <a:pPr algn="ctr" fontAlgn="b"/>
                      <a:r>
                        <a:rPr lang="en-US" sz="800" b="0" i="0" u="none" strike="noStrike">
                          <a:solidFill>
                            <a:srgbClr val="000000"/>
                          </a:solidFill>
                          <a:effectLst/>
                          <a:latin typeface="Arial" panose="020B0604020202020204" pitchFamily="34" charset="0"/>
                        </a:rPr>
                        <a:t>Galveston</a:t>
                      </a:r>
                    </a:p>
                  </a:txBody>
                  <a:tcPr marL="9525" marR="9525" marT="9525" marB="0" anchor="ctr"/>
                </a:tc>
              </a:tr>
              <a:tr h="180975">
                <a:tc>
                  <a:txBody>
                    <a:bodyPr/>
                    <a:lstStyle/>
                    <a:p>
                      <a:pPr algn="l" fontAlgn="b"/>
                      <a:r>
                        <a:rPr lang="en-US" sz="700" b="0" i="1" u="none" strike="noStrike">
                          <a:solidFill>
                            <a:srgbClr val="000000"/>
                          </a:solidFill>
                          <a:effectLst/>
                          <a:latin typeface="Arial" panose="020B0604020202020204" pitchFamily="34" charset="0"/>
                        </a:rPr>
                        <a:t>G69_E1A_1</a:t>
                      </a:r>
                    </a:p>
                  </a:txBody>
                  <a:tcPr marL="9525" marR="9525" marT="9525" marB="0" anchor="b"/>
                </a:tc>
                <a:tc>
                  <a:txBody>
                    <a:bodyPr/>
                    <a:lstStyle/>
                    <a:p>
                      <a:pPr algn="ctr" fontAlgn="b"/>
                      <a:r>
                        <a:rPr lang="en-US" sz="800" b="0" i="0" u="none" strike="noStrike">
                          <a:solidFill>
                            <a:srgbClr val="000000"/>
                          </a:solidFill>
                          <a:effectLst/>
                          <a:latin typeface="Arial" panose="020B0604020202020204" pitchFamily="34" charset="0"/>
                        </a:rPr>
                        <a:t> $        50,798,085 </a:t>
                      </a:r>
                    </a:p>
                  </a:txBody>
                  <a:tcPr marL="9525" marR="9525" marT="9525" marB="0" anchor="ctr"/>
                </a:tc>
                <a:tc>
                  <a:txBody>
                    <a:bodyPr/>
                    <a:lstStyle/>
                    <a:p>
                      <a:pPr algn="ctr" fontAlgn="ctr"/>
                      <a:r>
                        <a:rPr lang="en-US" sz="800" b="0" i="0" u="none" strike="noStrike" dirty="0" smtClean="0">
                          <a:solidFill>
                            <a:srgbClr val="000000"/>
                          </a:solidFill>
                          <a:effectLst/>
                          <a:latin typeface="Arial" panose="020B0604020202020204" pitchFamily="34" charset="0"/>
                        </a:rPr>
                        <a:t>2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800" b="0" i="0" u="none" strike="noStrike" dirty="0" smtClean="0">
                          <a:solidFill>
                            <a:srgbClr val="000000"/>
                          </a:solidFill>
                          <a:effectLst/>
                          <a:latin typeface="Arial" panose="020B0604020202020204" pitchFamily="34" charset="0"/>
                        </a:rPr>
                        <a:t>2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800" b="0" i="0" u="none" strike="noStrike" dirty="0" smtClean="0">
                          <a:solidFill>
                            <a:srgbClr val="000000"/>
                          </a:solidFill>
                          <a:effectLst/>
                          <a:latin typeface="Arial" panose="020B0604020202020204" pitchFamily="34" charset="0"/>
                        </a:rPr>
                        <a:t>-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800" b="0" i="0" u="none" strike="noStrike" dirty="0" smtClean="0">
                          <a:solidFill>
                            <a:srgbClr val="000000"/>
                          </a:solidFill>
                          <a:effectLst/>
                          <a:latin typeface="Arial" panose="020B0604020202020204" pitchFamily="34" charset="0"/>
                        </a:rPr>
                        <a:t>-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en-US" sz="800" b="0" i="0" u="none" strike="noStrike">
                          <a:solidFill>
                            <a:srgbClr val="000000"/>
                          </a:solidFill>
                          <a:effectLst/>
                          <a:latin typeface="Arial" panose="020B0604020202020204" pitchFamily="34" charset="0"/>
                        </a:rPr>
                        <a:t>4</a:t>
                      </a:r>
                    </a:p>
                  </a:txBody>
                  <a:tcPr marL="9525" marR="9525" marT="9525" marB="0" anchor="ctr"/>
                </a:tc>
                <a:tc>
                  <a:txBody>
                    <a:bodyPr/>
                    <a:lstStyle/>
                    <a:p>
                      <a:pPr algn="ctr" fontAlgn="b"/>
                      <a:r>
                        <a:rPr lang="en-US" sz="800" b="0" i="0" u="none" strike="noStrike" dirty="0" smtClean="0">
                          <a:solidFill>
                            <a:srgbClr val="000000"/>
                          </a:solidFill>
                          <a:effectLst/>
                          <a:latin typeface="Arial" panose="020B0604020202020204" pitchFamily="34" charset="0"/>
                        </a:rPr>
                        <a:t>2,800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en-US" sz="800" b="0" i="0" u="none" strike="noStrike">
                          <a:solidFill>
                            <a:srgbClr val="000000"/>
                          </a:solidFill>
                          <a:effectLst/>
                          <a:latin typeface="Arial" panose="020B0604020202020204" pitchFamily="34" charset="0"/>
                        </a:rPr>
                        <a:t>76%</a:t>
                      </a:r>
                    </a:p>
                  </a:txBody>
                  <a:tcPr marL="9525" marR="9525" marT="9525" marB="0" anchor="ctr"/>
                </a:tc>
                <a:tc>
                  <a:txBody>
                    <a:bodyPr/>
                    <a:lstStyle/>
                    <a:p>
                      <a:pPr algn="ctr" fontAlgn="b"/>
                      <a:r>
                        <a:rPr lang="en-US" sz="800" b="0" i="0" u="none" strike="noStrike">
                          <a:solidFill>
                            <a:srgbClr val="000000"/>
                          </a:solidFill>
                          <a:effectLst/>
                          <a:latin typeface="Arial" panose="020B0604020202020204" pitchFamily="34" charset="0"/>
                        </a:rPr>
                        <a:t>Galveston</a:t>
                      </a:r>
                    </a:p>
                  </a:txBody>
                  <a:tcPr marL="9525" marR="9525" marT="9525" marB="0" anchor="ctr"/>
                </a:tc>
              </a:tr>
              <a:tr h="180975">
                <a:tc>
                  <a:txBody>
                    <a:bodyPr/>
                    <a:lstStyle/>
                    <a:p>
                      <a:pPr algn="l" fontAlgn="b"/>
                      <a:r>
                        <a:rPr lang="en-US" sz="700" b="0" i="1" u="none" strike="noStrike">
                          <a:solidFill>
                            <a:srgbClr val="000000"/>
                          </a:solidFill>
                          <a:effectLst/>
                          <a:latin typeface="Arial" panose="020B0604020202020204" pitchFamily="34" charset="0"/>
                        </a:rPr>
                        <a:t>G69_F2_1</a:t>
                      </a:r>
                    </a:p>
                  </a:txBody>
                  <a:tcPr marL="9525" marR="9525" marT="9525" marB="0" anchor="b"/>
                </a:tc>
                <a:tc>
                  <a:txBody>
                    <a:bodyPr/>
                    <a:lstStyle/>
                    <a:p>
                      <a:pPr algn="ctr" fontAlgn="b"/>
                      <a:r>
                        <a:rPr lang="en-US" sz="800" b="0" i="0" u="none" strike="noStrike">
                          <a:solidFill>
                            <a:srgbClr val="000000"/>
                          </a:solidFill>
                          <a:effectLst/>
                          <a:latin typeface="Arial" panose="020B0604020202020204" pitchFamily="34" charset="0"/>
                        </a:rPr>
                        <a:t> $        49,865,188 </a:t>
                      </a:r>
                    </a:p>
                  </a:txBody>
                  <a:tcPr marL="9525" marR="9525" marT="9525" marB="0" anchor="ctr"/>
                </a:tc>
                <a:tc>
                  <a:txBody>
                    <a:bodyPr/>
                    <a:lstStyle/>
                    <a:p>
                      <a:pPr algn="ctr" fontAlgn="ctr"/>
                      <a:r>
                        <a:rPr lang="en-US" sz="800" b="0" i="0" u="none" strike="noStrike" dirty="0" smtClean="0">
                          <a:solidFill>
                            <a:srgbClr val="000000"/>
                          </a:solidFill>
                          <a:effectLst/>
                          <a:latin typeface="Arial" panose="020B0604020202020204" pitchFamily="34" charset="0"/>
                        </a:rPr>
                        <a:t>91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800" b="0" i="0" u="none" strike="noStrike" dirty="0" smtClean="0">
                          <a:solidFill>
                            <a:srgbClr val="000000"/>
                          </a:solidFill>
                          <a:effectLst/>
                          <a:latin typeface="Arial" panose="020B0604020202020204" pitchFamily="34" charset="0"/>
                        </a:rPr>
                        <a:t>14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800" b="0" i="0" u="none" strike="noStrike" dirty="0" smtClean="0">
                          <a:solidFill>
                            <a:srgbClr val="000000"/>
                          </a:solidFill>
                          <a:effectLst/>
                          <a:latin typeface="Arial" panose="020B0604020202020204" pitchFamily="34" charset="0"/>
                        </a:rPr>
                        <a:t>76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800" b="0" i="0" u="none" strike="noStrike" dirty="0" smtClean="0">
                          <a:solidFill>
                            <a:srgbClr val="000000"/>
                          </a:solidFill>
                          <a:effectLst/>
                          <a:latin typeface="Arial" panose="020B0604020202020204" pitchFamily="34" charset="0"/>
                        </a:rPr>
                        <a:t>1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en-US" sz="800" b="0" i="0" u="none" strike="noStrike">
                          <a:solidFill>
                            <a:srgbClr val="000000"/>
                          </a:solidFill>
                          <a:effectLst/>
                          <a:latin typeface="Arial" panose="020B0604020202020204" pitchFamily="34" charset="0"/>
                        </a:rPr>
                        <a:t>7</a:t>
                      </a:r>
                    </a:p>
                  </a:txBody>
                  <a:tcPr marL="9525" marR="9525" marT="9525" marB="0" anchor="ctr"/>
                </a:tc>
                <a:tc>
                  <a:txBody>
                    <a:bodyPr/>
                    <a:lstStyle/>
                    <a:p>
                      <a:pPr algn="ctr" fontAlgn="b"/>
                      <a:r>
                        <a:rPr lang="en-US" sz="800" b="0" i="0" u="none" strike="noStrike" dirty="0" smtClean="0">
                          <a:solidFill>
                            <a:srgbClr val="000000"/>
                          </a:solidFill>
                          <a:effectLst/>
                          <a:latin typeface="Arial" panose="020B0604020202020204" pitchFamily="34" charset="0"/>
                        </a:rPr>
                        <a:t>2,800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en-US" sz="800" b="0" i="0" u="none" strike="noStrike" dirty="0">
                          <a:solidFill>
                            <a:srgbClr val="000000"/>
                          </a:solidFill>
                          <a:effectLst/>
                          <a:latin typeface="Arial" panose="020B0604020202020204" pitchFamily="34" charset="0"/>
                        </a:rPr>
                        <a:t>66%</a:t>
                      </a:r>
                    </a:p>
                  </a:txBody>
                  <a:tcPr marL="9525" marR="9525" marT="9525" marB="0" anchor="ctr"/>
                </a:tc>
                <a:tc>
                  <a:txBody>
                    <a:bodyPr/>
                    <a:lstStyle/>
                    <a:p>
                      <a:pPr algn="ctr" fontAlgn="b"/>
                      <a:r>
                        <a:rPr lang="en-US" sz="800" b="0" i="0" u="none" strike="noStrike">
                          <a:solidFill>
                            <a:srgbClr val="000000"/>
                          </a:solidFill>
                          <a:effectLst/>
                          <a:latin typeface="Arial" panose="020B0604020202020204" pitchFamily="34" charset="0"/>
                        </a:rPr>
                        <a:t>Galveston</a:t>
                      </a:r>
                    </a:p>
                  </a:txBody>
                  <a:tcPr marL="9525" marR="9525" marT="9525" marB="0" anchor="ctr"/>
                </a:tc>
              </a:tr>
              <a:tr h="180975">
                <a:tc>
                  <a:txBody>
                    <a:bodyPr/>
                    <a:lstStyle/>
                    <a:p>
                      <a:pPr algn="l" fontAlgn="b"/>
                      <a:r>
                        <a:rPr lang="en-US" sz="700" b="0" i="1" u="none" strike="noStrike">
                          <a:solidFill>
                            <a:srgbClr val="000000"/>
                          </a:solidFill>
                          <a:effectLst/>
                          <a:latin typeface="Arial" panose="020B0604020202020204" pitchFamily="34" charset="0"/>
                        </a:rPr>
                        <a:t>1370_H</a:t>
                      </a:r>
                    </a:p>
                  </a:txBody>
                  <a:tcPr marL="9525" marR="9525" marT="9525" marB="0" anchor="b"/>
                </a:tc>
                <a:tc>
                  <a:txBody>
                    <a:bodyPr/>
                    <a:lstStyle/>
                    <a:p>
                      <a:pPr algn="ctr" fontAlgn="b"/>
                      <a:r>
                        <a:rPr lang="en-US" sz="800" b="0" i="0" u="none" strike="noStrike">
                          <a:solidFill>
                            <a:srgbClr val="000000"/>
                          </a:solidFill>
                          <a:effectLst/>
                          <a:latin typeface="Arial" panose="020B0604020202020204" pitchFamily="34" charset="0"/>
                        </a:rPr>
                        <a:t> $        43,508,721 </a:t>
                      </a:r>
                    </a:p>
                  </a:txBody>
                  <a:tcPr marL="9525" marR="9525" marT="9525" marB="0" anchor="ctr"/>
                </a:tc>
                <a:tc>
                  <a:txBody>
                    <a:bodyPr/>
                    <a:lstStyle/>
                    <a:p>
                      <a:pPr algn="ctr" fontAlgn="ctr"/>
                      <a:r>
                        <a:rPr lang="en-US" sz="800" b="0" i="0" u="none" strike="noStrike" dirty="0" smtClean="0">
                          <a:solidFill>
                            <a:srgbClr val="000000"/>
                          </a:solidFill>
                          <a:effectLst/>
                          <a:latin typeface="Arial" panose="020B0604020202020204" pitchFamily="34" charset="0"/>
                        </a:rPr>
                        <a:t>207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800" b="0" i="0" u="none" strike="noStrike" dirty="0" smtClean="0">
                          <a:solidFill>
                            <a:srgbClr val="000000"/>
                          </a:solidFill>
                          <a:effectLst/>
                          <a:latin typeface="Arial" panose="020B0604020202020204" pitchFamily="34" charset="0"/>
                        </a:rPr>
                        <a:t>114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800" b="0" i="0" u="none" strike="noStrike" dirty="0" smtClean="0">
                          <a:solidFill>
                            <a:srgbClr val="000000"/>
                          </a:solidFill>
                          <a:effectLst/>
                          <a:latin typeface="Arial" panose="020B0604020202020204" pitchFamily="34" charset="0"/>
                        </a:rPr>
                        <a:t>85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800" b="0" i="0" u="none" strike="noStrike" dirty="0" smtClean="0">
                          <a:solidFill>
                            <a:srgbClr val="000000"/>
                          </a:solidFill>
                          <a:effectLst/>
                          <a:latin typeface="Arial" panose="020B0604020202020204" pitchFamily="34" charset="0"/>
                        </a:rPr>
                        <a:t>8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en-US" sz="800" b="0" i="0" u="none" strike="noStrike">
                          <a:solidFill>
                            <a:srgbClr val="000000"/>
                          </a:solidFill>
                          <a:effectLst/>
                          <a:latin typeface="Arial" panose="020B0604020202020204" pitchFamily="34" charset="0"/>
                        </a:rPr>
                        <a:t>3</a:t>
                      </a:r>
                    </a:p>
                  </a:txBody>
                  <a:tcPr marL="9525" marR="9525" marT="9525" marB="0" anchor="ctr"/>
                </a:tc>
                <a:tc>
                  <a:txBody>
                    <a:bodyPr/>
                    <a:lstStyle/>
                    <a:p>
                      <a:pPr algn="ctr" fontAlgn="b"/>
                      <a:r>
                        <a:rPr lang="en-US" sz="800" b="0" i="0" u="none" strike="noStrike" dirty="0" smtClean="0">
                          <a:solidFill>
                            <a:srgbClr val="000000"/>
                          </a:solidFill>
                          <a:effectLst/>
                          <a:latin typeface="Arial" panose="020B0604020202020204" pitchFamily="34" charset="0"/>
                        </a:rPr>
                        <a:t>3,500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en-US" sz="800" b="0" i="0" u="none" strike="noStrike" dirty="0">
                          <a:solidFill>
                            <a:srgbClr val="000000"/>
                          </a:solidFill>
                          <a:effectLst/>
                          <a:latin typeface="Arial" panose="020B0604020202020204" pitchFamily="34" charset="0"/>
                        </a:rPr>
                        <a:t>69%</a:t>
                      </a:r>
                    </a:p>
                  </a:txBody>
                  <a:tcPr marL="9525" marR="9525" marT="9525" marB="0" anchor="ctr"/>
                </a:tc>
                <a:tc>
                  <a:txBody>
                    <a:bodyPr/>
                    <a:lstStyle/>
                    <a:p>
                      <a:pPr algn="ctr" fontAlgn="b"/>
                      <a:r>
                        <a:rPr lang="en-US" sz="800" b="0" i="0" u="none" strike="noStrike">
                          <a:solidFill>
                            <a:srgbClr val="000000"/>
                          </a:solidFill>
                          <a:effectLst/>
                          <a:latin typeface="Arial" panose="020B0604020202020204" pitchFamily="34" charset="0"/>
                        </a:rPr>
                        <a:t>Angelina</a:t>
                      </a:r>
                    </a:p>
                  </a:txBody>
                  <a:tcPr marL="9525" marR="9525" marT="9525" marB="0" anchor="ctr"/>
                </a:tc>
              </a:tr>
              <a:tr h="180975">
                <a:tc>
                  <a:txBody>
                    <a:bodyPr/>
                    <a:lstStyle/>
                    <a:p>
                      <a:pPr algn="l" fontAlgn="b"/>
                      <a:r>
                        <a:rPr lang="en-US" sz="700" b="0" i="1" u="none" strike="noStrike">
                          <a:solidFill>
                            <a:srgbClr val="000000"/>
                          </a:solidFill>
                          <a:effectLst/>
                          <a:latin typeface="Arial" panose="020B0604020202020204" pitchFamily="34" charset="0"/>
                        </a:rPr>
                        <a:t>G69_E1B_1</a:t>
                      </a:r>
                    </a:p>
                  </a:txBody>
                  <a:tcPr marL="9525" marR="9525" marT="9525" marB="0" anchor="b"/>
                </a:tc>
                <a:tc>
                  <a:txBody>
                    <a:bodyPr/>
                    <a:lstStyle/>
                    <a:p>
                      <a:pPr algn="ctr" fontAlgn="b"/>
                      <a:r>
                        <a:rPr lang="en-US" sz="800" b="0" i="0" u="none" strike="noStrike">
                          <a:solidFill>
                            <a:srgbClr val="000000"/>
                          </a:solidFill>
                          <a:effectLst/>
                          <a:latin typeface="Arial" panose="020B0604020202020204" pitchFamily="34" charset="0"/>
                        </a:rPr>
                        <a:t> $        40,627,585 </a:t>
                      </a:r>
                    </a:p>
                  </a:txBody>
                  <a:tcPr marL="9525" marR="9525" marT="9525" marB="0" anchor="ctr"/>
                </a:tc>
                <a:tc>
                  <a:txBody>
                    <a:bodyPr/>
                    <a:lstStyle/>
                    <a:p>
                      <a:pPr algn="ctr" fontAlgn="ctr"/>
                      <a:r>
                        <a:rPr lang="en-US" sz="800" b="0" i="0" u="none" strike="noStrike" dirty="0" smtClean="0">
                          <a:solidFill>
                            <a:srgbClr val="000000"/>
                          </a:solidFill>
                          <a:effectLst/>
                          <a:latin typeface="Arial" panose="020B0604020202020204" pitchFamily="34" charset="0"/>
                        </a:rPr>
                        <a:t>165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800" b="0" i="0" u="none" strike="noStrike" dirty="0" smtClean="0">
                          <a:solidFill>
                            <a:srgbClr val="000000"/>
                          </a:solidFill>
                          <a:effectLst/>
                          <a:latin typeface="Arial" panose="020B0604020202020204" pitchFamily="34" charset="0"/>
                        </a:rPr>
                        <a:t>84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800" b="0" i="0" u="none" strike="noStrike" dirty="0" smtClean="0">
                          <a:solidFill>
                            <a:srgbClr val="000000"/>
                          </a:solidFill>
                          <a:effectLst/>
                          <a:latin typeface="Arial" panose="020B0604020202020204" pitchFamily="34" charset="0"/>
                        </a:rPr>
                        <a:t>79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800" b="0" i="0" u="none" strike="noStrike" dirty="0" smtClean="0">
                          <a:solidFill>
                            <a:srgbClr val="000000"/>
                          </a:solidFill>
                          <a:effectLst/>
                          <a:latin typeface="Arial" panose="020B0604020202020204" pitchFamily="34" charset="0"/>
                        </a:rPr>
                        <a:t>2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en-US" sz="800" b="0" i="0" u="none" strike="noStrike">
                          <a:solidFill>
                            <a:srgbClr val="000000"/>
                          </a:solidFill>
                          <a:effectLst/>
                          <a:latin typeface="Arial" panose="020B0604020202020204" pitchFamily="34" charset="0"/>
                        </a:rPr>
                        <a:t>4</a:t>
                      </a:r>
                    </a:p>
                  </a:txBody>
                  <a:tcPr marL="9525" marR="9525" marT="9525" marB="0" anchor="ctr"/>
                </a:tc>
                <a:tc>
                  <a:txBody>
                    <a:bodyPr/>
                    <a:lstStyle/>
                    <a:p>
                      <a:pPr algn="ctr" fontAlgn="b"/>
                      <a:r>
                        <a:rPr lang="en-US" sz="800" b="0" i="0" u="none" strike="noStrike" dirty="0" smtClean="0">
                          <a:solidFill>
                            <a:srgbClr val="000000"/>
                          </a:solidFill>
                          <a:effectLst/>
                          <a:latin typeface="Arial" panose="020B0604020202020204" pitchFamily="34" charset="0"/>
                        </a:rPr>
                        <a:t>2,800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en-US" sz="800" b="0" i="0" u="none" strike="noStrike" dirty="0">
                          <a:solidFill>
                            <a:srgbClr val="000000"/>
                          </a:solidFill>
                          <a:effectLst/>
                          <a:latin typeface="Arial" panose="020B0604020202020204" pitchFamily="34" charset="0"/>
                        </a:rPr>
                        <a:t>74%</a:t>
                      </a:r>
                    </a:p>
                  </a:txBody>
                  <a:tcPr marL="9525" marR="9525" marT="9525" marB="0" anchor="ctr"/>
                </a:tc>
                <a:tc>
                  <a:txBody>
                    <a:bodyPr/>
                    <a:lstStyle/>
                    <a:p>
                      <a:pPr algn="ctr" fontAlgn="b"/>
                      <a:r>
                        <a:rPr lang="en-US" sz="800" b="0" i="0" u="none" strike="noStrike">
                          <a:solidFill>
                            <a:srgbClr val="000000"/>
                          </a:solidFill>
                          <a:effectLst/>
                          <a:latin typeface="Arial" panose="020B0604020202020204" pitchFamily="34" charset="0"/>
                        </a:rPr>
                        <a:t>Galveston</a:t>
                      </a:r>
                    </a:p>
                  </a:txBody>
                  <a:tcPr marL="9525" marR="9525" marT="9525" marB="0" anchor="ctr"/>
                </a:tc>
              </a:tr>
              <a:tr h="180975">
                <a:tc>
                  <a:txBody>
                    <a:bodyPr/>
                    <a:lstStyle/>
                    <a:p>
                      <a:pPr algn="l" fontAlgn="b"/>
                      <a:r>
                        <a:rPr lang="en-US" sz="700" b="0" i="1" u="none" strike="noStrike">
                          <a:solidFill>
                            <a:srgbClr val="000000"/>
                          </a:solidFill>
                          <a:effectLst/>
                          <a:latin typeface="Arial" panose="020B0604020202020204" pitchFamily="34" charset="0"/>
                        </a:rPr>
                        <a:t>INDUST_NUECES1_1</a:t>
                      </a:r>
                    </a:p>
                  </a:txBody>
                  <a:tcPr marL="9525" marR="9525" marT="9525" marB="0" anchor="b"/>
                </a:tc>
                <a:tc>
                  <a:txBody>
                    <a:bodyPr/>
                    <a:lstStyle/>
                    <a:p>
                      <a:pPr algn="ctr" fontAlgn="b"/>
                      <a:r>
                        <a:rPr lang="en-US" sz="800" b="0" i="0" u="none" strike="noStrike">
                          <a:solidFill>
                            <a:srgbClr val="000000"/>
                          </a:solidFill>
                          <a:effectLst/>
                          <a:latin typeface="Arial" panose="020B0604020202020204" pitchFamily="34" charset="0"/>
                        </a:rPr>
                        <a:t> $        32,123,983 </a:t>
                      </a:r>
                    </a:p>
                  </a:txBody>
                  <a:tcPr marL="9525" marR="9525" marT="9525" marB="0" anchor="ctr"/>
                </a:tc>
                <a:tc>
                  <a:txBody>
                    <a:bodyPr/>
                    <a:lstStyle/>
                    <a:p>
                      <a:pPr algn="ctr" fontAlgn="ctr"/>
                      <a:r>
                        <a:rPr lang="en-US" sz="800" b="0" i="0" u="none" strike="noStrike" dirty="0" smtClean="0">
                          <a:solidFill>
                            <a:srgbClr val="000000"/>
                          </a:solidFill>
                          <a:effectLst/>
                          <a:latin typeface="Arial" panose="020B0604020202020204" pitchFamily="34" charset="0"/>
                        </a:rPr>
                        <a:t>165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en-US" sz="800" b="0" i="0" u="none" strike="noStrike">
                          <a:solidFill>
                            <a:srgbClr val="000000"/>
                          </a:solidFill>
                          <a:effectLst/>
                          <a:latin typeface="Arial" panose="020B0604020202020204" pitchFamily="34" charset="0"/>
                        </a:rPr>
                        <a:t>81</a:t>
                      </a:r>
                    </a:p>
                  </a:txBody>
                  <a:tcPr marL="9525" marR="9525" marT="9525" marB="0" anchor="ctr"/>
                </a:tc>
                <a:tc>
                  <a:txBody>
                    <a:bodyPr/>
                    <a:lstStyle/>
                    <a:p>
                      <a:pPr algn="ctr" fontAlgn="b"/>
                      <a:r>
                        <a:rPr lang="en-US" sz="800" b="0" i="0" u="none" strike="noStrike">
                          <a:solidFill>
                            <a:srgbClr val="000000"/>
                          </a:solidFill>
                          <a:effectLst/>
                          <a:latin typeface="Arial" panose="020B0604020202020204" pitchFamily="34" charset="0"/>
                        </a:rPr>
                        <a:t>74</a:t>
                      </a:r>
                    </a:p>
                  </a:txBody>
                  <a:tcPr marL="9525" marR="9525" marT="9525" marB="0" anchor="ctr"/>
                </a:tc>
                <a:tc>
                  <a:txBody>
                    <a:bodyPr/>
                    <a:lstStyle/>
                    <a:p>
                      <a:pPr algn="ctr" fontAlgn="b"/>
                      <a:r>
                        <a:rPr lang="en-US" sz="800" b="0" i="0" u="none" strike="noStrike" dirty="0">
                          <a:solidFill>
                            <a:srgbClr val="000000"/>
                          </a:solidFill>
                          <a:effectLst/>
                          <a:latin typeface="Arial" panose="020B0604020202020204" pitchFamily="34" charset="0"/>
                        </a:rPr>
                        <a:t>10</a:t>
                      </a:r>
                    </a:p>
                  </a:txBody>
                  <a:tcPr marL="9525" marR="9525" marT="9525" marB="0" anchor="ctr"/>
                </a:tc>
                <a:tc>
                  <a:txBody>
                    <a:bodyPr/>
                    <a:lstStyle/>
                    <a:p>
                      <a:pPr algn="ctr" fontAlgn="b"/>
                      <a:r>
                        <a:rPr lang="en-US" sz="800" b="0" i="0" u="none" strike="noStrike">
                          <a:solidFill>
                            <a:srgbClr val="000000"/>
                          </a:solidFill>
                          <a:effectLst/>
                          <a:latin typeface="Arial" panose="020B0604020202020204" pitchFamily="34" charset="0"/>
                        </a:rPr>
                        <a:t>3</a:t>
                      </a:r>
                    </a:p>
                  </a:txBody>
                  <a:tcPr marL="9525" marR="9525" marT="9525" marB="0" anchor="ctr"/>
                </a:tc>
                <a:tc>
                  <a:txBody>
                    <a:bodyPr/>
                    <a:lstStyle/>
                    <a:p>
                      <a:pPr algn="ctr" fontAlgn="b"/>
                      <a:r>
                        <a:rPr lang="en-US" sz="800" b="0" i="0" u="none" strike="noStrike" dirty="0" smtClean="0">
                          <a:solidFill>
                            <a:srgbClr val="000000"/>
                          </a:solidFill>
                          <a:effectLst/>
                          <a:latin typeface="Arial" panose="020B0604020202020204" pitchFamily="34" charset="0"/>
                        </a:rPr>
                        <a:t>2,800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en-US" sz="800" b="0" i="0" u="none" strike="noStrike">
                          <a:solidFill>
                            <a:srgbClr val="000000"/>
                          </a:solidFill>
                          <a:effectLst/>
                          <a:latin typeface="Arial" panose="020B0604020202020204" pitchFamily="34" charset="0"/>
                        </a:rPr>
                        <a:t>89%</a:t>
                      </a:r>
                    </a:p>
                  </a:txBody>
                  <a:tcPr marL="9525" marR="9525" marT="9525" marB="0" anchor="ctr"/>
                </a:tc>
                <a:tc>
                  <a:txBody>
                    <a:bodyPr/>
                    <a:lstStyle/>
                    <a:p>
                      <a:pPr algn="ctr" fontAlgn="b"/>
                      <a:r>
                        <a:rPr lang="en-US" sz="800" b="0" i="0" u="none" strike="noStrike" dirty="0">
                          <a:solidFill>
                            <a:srgbClr val="000000"/>
                          </a:solidFill>
                          <a:effectLst/>
                          <a:latin typeface="Arial" panose="020B0604020202020204" pitchFamily="34" charset="0"/>
                        </a:rPr>
                        <a:t>Nueces</a:t>
                      </a:r>
                    </a:p>
                  </a:txBody>
                  <a:tcPr marL="9525" marR="9525" marT="9525" marB="0" anchor="ctr"/>
                </a:tc>
              </a:tr>
              <a:tr h="180975">
                <a:tc>
                  <a:txBody>
                    <a:bodyPr/>
                    <a:lstStyle/>
                    <a:p>
                      <a:pPr algn="l" fontAlgn="b"/>
                      <a:r>
                        <a:rPr lang="en-US" sz="700" b="0" i="1" u="none" strike="noStrike">
                          <a:solidFill>
                            <a:srgbClr val="000000"/>
                          </a:solidFill>
                          <a:effectLst/>
                          <a:latin typeface="Arial" panose="020B0604020202020204" pitchFamily="34" charset="0"/>
                        </a:rPr>
                        <a:t>G69_C_1</a:t>
                      </a:r>
                    </a:p>
                  </a:txBody>
                  <a:tcPr marL="9525" marR="9525" marT="9525" marB="0" anchor="b"/>
                </a:tc>
                <a:tc>
                  <a:txBody>
                    <a:bodyPr/>
                    <a:lstStyle/>
                    <a:p>
                      <a:pPr algn="ctr" fontAlgn="b"/>
                      <a:r>
                        <a:rPr lang="en-US" sz="800" b="0" i="0" u="none" strike="noStrike">
                          <a:solidFill>
                            <a:srgbClr val="000000"/>
                          </a:solidFill>
                          <a:effectLst/>
                          <a:latin typeface="Arial" panose="020B0604020202020204" pitchFamily="34" charset="0"/>
                        </a:rPr>
                        <a:t> $        30,035,243 </a:t>
                      </a:r>
                    </a:p>
                  </a:txBody>
                  <a:tcPr marL="9525" marR="9525" marT="9525" marB="0" anchor="ctr"/>
                </a:tc>
                <a:tc>
                  <a:txBody>
                    <a:bodyPr/>
                    <a:lstStyle/>
                    <a:p>
                      <a:pPr algn="ctr" fontAlgn="ctr"/>
                      <a:r>
                        <a:rPr lang="en-US" sz="800" b="0" i="0" u="none" strike="noStrike" dirty="0" smtClean="0">
                          <a:solidFill>
                            <a:srgbClr val="000000"/>
                          </a:solidFill>
                          <a:effectLst/>
                          <a:latin typeface="Arial" panose="020B0604020202020204" pitchFamily="34" charset="0"/>
                        </a:rPr>
                        <a:t>219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en-US" sz="800" b="0" i="0" u="none" strike="noStrike">
                          <a:solidFill>
                            <a:srgbClr val="000000"/>
                          </a:solidFill>
                          <a:effectLst/>
                          <a:latin typeface="Arial" panose="020B0604020202020204" pitchFamily="34" charset="0"/>
                        </a:rPr>
                        <a:t>123</a:t>
                      </a:r>
                    </a:p>
                  </a:txBody>
                  <a:tcPr marL="9525" marR="9525" marT="9525" marB="0" anchor="ctr"/>
                </a:tc>
                <a:tc>
                  <a:txBody>
                    <a:bodyPr/>
                    <a:lstStyle/>
                    <a:p>
                      <a:pPr algn="ctr" fontAlgn="b"/>
                      <a:r>
                        <a:rPr lang="en-US" sz="800" b="0" i="0" u="none" strike="noStrike" dirty="0">
                          <a:solidFill>
                            <a:srgbClr val="000000"/>
                          </a:solidFill>
                          <a:effectLst/>
                          <a:latin typeface="Arial" panose="020B0604020202020204" pitchFamily="34" charset="0"/>
                        </a:rPr>
                        <a:t>82</a:t>
                      </a:r>
                    </a:p>
                  </a:txBody>
                  <a:tcPr marL="9525" marR="9525" marT="9525" marB="0" anchor="ctr"/>
                </a:tc>
                <a:tc>
                  <a:txBody>
                    <a:bodyPr/>
                    <a:lstStyle/>
                    <a:p>
                      <a:pPr algn="ctr" fontAlgn="b"/>
                      <a:r>
                        <a:rPr lang="en-US" sz="800" b="0" i="0" u="none" strike="noStrike" dirty="0">
                          <a:solidFill>
                            <a:srgbClr val="000000"/>
                          </a:solidFill>
                          <a:effectLst/>
                          <a:latin typeface="Arial" panose="020B0604020202020204" pitchFamily="34" charset="0"/>
                        </a:rPr>
                        <a:t>14</a:t>
                      </a:r>
                    </a:p>
                  </a:txBody>
                  <a:tcPr marL="9525" marR="9525" marT="9525" marB="0" anchor="ctr"/>
                </a:tc>
                <a:tc>
                  <a:txBody>
                    <a:bodyPr/>
                    <a:lstStyle/>
                    <a:p>
                      <a:pPr algn="ctr" fontAlgn="b"/>
                      <a:r>
                        <a:rPr lang="en-US" sz="800" b="0" i="0" u="none" strike="noStrike">
                          <a:solidFill>
                            <a:srgbClr val="000000"/>
                          </a:solidFill>
                          <a:effectLst/>
                          <a:latin typeface="Arial" panose="020B0604020202020204" pitchFamily="34" charset="0"/>
                        </a:rPr>
                        <a:t>2</a:t>
                      </a:r>
                    </a:p>
                  </a:txBody>
                  <a:tcPr marL="9525" marR="9525" marT="9525" marB="0" anchor="ctr"/>
                </a:tc>
                <a:tc>
                  <a:txBody>
                    <a:bodyPr/>
                    <a:lstStyle/>
                    <a:p>
                      <a:pPr algn="ctr" fontAlgn="b"/>
                      <a:r>
                        <a:rPr lang="en-US" sz="800" b="0" i="0" u="none" strike="noStrike" dirty="0" smtClean="0">
                          <a:solidFill>
                            <a:srgbClr val="000000"/>
                          </a:solidFill>
                          <a:effectLst/>
                          <a:latin typeface="Arial" panose="020B0604020202020204" pitchFamily="34" charset="0"/>
                        </a:rPr>
                        <a:t>2,800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en-US" sz="800" b="0" i="0" u="none" strike="noStrike">
                          <a:solidFill>
                            <a:srgbClr val="000000"/>
                          </a:solidFill>
                          <a:effectLst/>
                          <a:latin typeface="Arial" panose="020B0604020202020204" pitchFamily="34" charset="0"/>
                        </a:rPr>
                        <a:t>78%</a:t>
                      </a:r>
                    </a:p>
                  </a:txBody>
                  <a:tcPr marL="9525" marR="9525" marT="9525" marB="0" anchor="ctr"/>
                </a:tc>
                <a:tc>
                  <a:txBody>
                    <a:bodyPr/>
                    <a:lstStyle/>
                    <a:p>
                      <a:pPr algn="ctr" fontAlgn="b"/>
                      <a:r>
                        <a:rPr lang="en-US" sz="800" b="0" i="0" u="none" strike="noStrike" dirty="0">
                          <a:solidFill>
                            <a:srgbClr val="000000"/>
                          </a:solidFill>
                          <a:effectLst/>
                          <a:latin typeface="Arial" panose="020B0604020202020204" pitchFamily="34" charset="0"/>
                        </a:rPr>
                        <a:t>Galveston</a:t>
                      </a:r>
                    </a:p>
                  </a:txBody>
                  <a:tcPr marL="9525" marR="9525" marT="9525" marB="0" anchor="ctr"/>
                </a:tc>
              </a:tr>
              <a:tr h="180975">
                <a:tc>
                  <a:txBody>
                    <a:bodyPr/>
                    <a:lstStyle/>
                    <a:p>
                      <a:pPr algn="l" fontAlgn="b"/>
                      <a:r>
                        <a:rPr lang="en-US" sz="700" b="0" i="1" u="none" strike="noStrike">
                          <a:solidFill>
                            <a:srgbClr val="000000"/>
                          </a:solidFill>
                          <a:effectLst/>
                          <a:latin typeface="Arial" panose="020B0604020202020204" pitchFamily="34" charset="0"/>
                        </a:rPr>
                        <a:t>6332_A</a:t>
                      </a:r>
                    </a:p>
                  </a:txBody>
                  <a:tcPr marL="9525" marR="9525" marT="9525" marB="0" anchor="b"/>
                </a:tc>
                <a:tc>
                  <a:txBody>
                    <a:bodyPr/>
                    <a:lstStyle/>
                    <a:p>
                      <a:pPr algn="ctr" fontAlgn="b"/>
                      <a:r>
                        <a:rPr lang="en-US" sz="800" b="0" i="0" u="none" strike="noStrike">
                          <a:solidFill>
                            <a:srgbClr val="000000"/>
                          </a:solidFill>
                          <a:effectLst/>
                          <a:latin typeface="Arial" panose="020B0604020202020204" pitchFamily="34" charset="0"/>
                        </a:rPr>
                        <a:t> $        17,619,329 </a:t>
                      </a:r>
                    </a:p>
                  </a:txBody>
                  <a:tcPr marL="9525" marR="9525" marT="9525" marB="0" anchor="ctr"/>
                </a:tc>
                <a:tc>
                  <a:txBody>
                    <a:bodyPr/>
                    <a:lstStyle/>
                    <a:p>
                      <a:pPr algn="ctr" fontAlgn="ctr"/>
                      <a:r>
                        <a:rPr lang="en-US" sz="800" b="0" i="0" u="none" strike="noStrike" dirty="0" smtClean="0">
                          <a:solidFill>
                            <a:srgbClr val="000000"/>
                          </a:solidFill>
                          <a:effectLst/>
                          <a:latin typeface="Arial" panose="020B0604020202020204" pitchFamily="34" charset="0"/>
                        </a:rPr>
                        <a:t>46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en-US" sz="800" b="0" i="0" u="none" strike="noStrike" dirty="0">
                          <a:solidFill>
                            <a:srgbClr val="000000"/>
                          </a:solidFill>
                          <a:effectLst/>
                          <a:latin typeface="Arial" panose="020B0604020202020204" pitchFamily="34" charset="0"/>
                        </a:rPr>
                        <a:t>13</a:t>
                      </a:r>
                    </a:p>
                  </a:txBody>
                  <a:tcPr marL="9525" marR="9525" marT="9525" marB="0" anchor="ctr"/>
                </a:tc>
                <a:tc>
                  <a:txBody>
                    <a:bodyPr/>
                    <a:lstStyle/>
                    <a:p>
                      <a:pPr algn="ctr" fontAlgn="b"/>
                      <a:r>
                        <a:rPr lang="en-US" sz="800" b="0" i="0" u="none" strike="noStrike">
                          <a:solidFill>
                            <a:srgbClr val="000000"/>
                          </a:solidFill>
                          <a:effectLst/>
                          <a:latin typeface="Arial" panose="020B0604020202020204" pitchFamily="34" charset="0"/>
                        </a:rPr>
                        <a:t>28</a:t>
                      </a:r>
                    </a:p>
                  </a:txBody>
                  <a:tcPr marL="9525" marR="9525" marT="9525" marB="0" anchor="ctr"/>
                </a:tc>
                <a:tc>
                  <a:txBody>
                    <a:bodyPr/>
                    <a:lstStyle/>
                    <a:p>
                      <a:pPr algn="ctr" fontAlgn="b"/>
                      <a:r>
                        <a:rPr lang="en-US" sz="800" b="0" i="0" u="none" strike="noStrike" dirty="0">
                          <a:solidFill>
                            <a:srgbClr val="000000"/>
                          </a:solidFill>
                          <a:effectLst/>
                          <a:latin typeface="Arial" panose="020B0604020202020204" pitchFamily="34" charset="0"/>
                        </a:rPr>
                        <a:t>5</a:t>
                      </a:r>
                    </a:p>
                  </a:txBody>
                  <a:tcPr marL="9525" marR="9525" marT="9525" marB="0" anchor="ctr"/>
                </a:tc>
                <a:tc>
                  <a:txBody>
                    <a:bodyPr/>
                    <a:lstStyle/>
                    <a:p>
                      <a:pPr algn="ctr" fontAlgn="b"/>
                      <a:r>
                        <a:rPr lang="en-US" sz="800" b="0" i="0" u="none" strike="noStrike">
                          <a:solidFill>
                            <a:srgbClr val="000000"/>
                          </a:solidFill>
                          <a:effectLst/>
                          <a:latin typeface="Arial" panose="020B0604020202020204" pitchFamily="34" charset="0"/>
                        </a:rPr>
                        <a:t>19</a:t>
                      </a:r>
                    </a:p>
                  </a:txBody>
                  <a:tcPr marL="9525" marR="9525" marT="9525" marB="0" anchor="ctr"/>
                </a:tc>
                <a:tc>
                  <a:txBody>
                    <a:bodyPr/>
                    <a:lstStyle/>
                    <a:p>
                      <a:pPr algn="ctr" fontAlgn="b"/>
                      <a:r>
                        <a:rPr lang="en-US" sz="800" b="0" i="0" u="none" strike="noStrike" dirty="0" smtClean="0">
                          <a:solidFill>
                            <a:srgbClr val="000000"/>
                          </a:solidFill>
                          <a:effectLst/>
                          <a:latin typeface="Arial" panose="020B0604020202020204" pitchFamily="34" charset="0"/>
                        </a:rPr>
                        <a:t>3,500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en-US" sz="800" b="0" i="0" u="none" strike="noStrike">
                          <a:solidFill>
                            <a:srgbClr val="000000"/>
                          </a:solidFill>
                          <a:effectLst/>
                          <a:latin typeface="Arial" panose="020B0604020202020204" pitchFamily="34" charset="0"/>
                        </a:rPr>
                        <a:t>22%</a:t>
                      </a:r>
                    </a:p>
                  </a:txBody>
                  <a:tcPr marL="9525" marR="9525" marT="9525" marB="0" anchor="ctr"/>
                </a:tc>
                <a:tc>
                  <a:txBody>
                    <a:bodyPr/>
                    <a:lstStyle/>
                    <a:p>
                      <a:pPr algn="ctr" fontAlgn="b"/>
                      <a:r>
                        <a:rPr lang="en-US" sz="800" b="0" i="0" u="none" strike="noStrike" dirty="0">
                          <a:solidFill>
                            <a:srgbClr val="000000"/>
                          </a:solidFill>
                          <a:effectLst/>
                          <a:latin typeface="Arial" panose="020B0604020202020204" pitchFamily="34" charset="0"/>
                        </a:rPr>
                        <a:t>Ward/Reeves</a:t>
                      </a:r>
                    </a:p>
                  </a:txBody>
                  <a:tcPr marL="9525" marR="9525" marT="9525" marB="0" anchor="ctr"/>
                </a:tc>
              </a:tr>
              <a:tr h="180975">
                <a:tc>
                  <a:txBody>
                    <a:bodyPr/>
                    <a:lstStyle/>
                    <a:p>
                      <a:pPr algn="l" fontAlgn="b"/>
                      <a:r>
                        <a:rPr lang="en-US" sz="700" b="0" i="1" u="none" strike="noStrike">
                          <a:solidFill>
                            <a:srgbClr val="000000"/>
                          </a:solidFill>
                          <a:effectLst/>
                          <a:latin typeface="Arial" panose="020B0604020202020204" pitchFamily="34" charset="0"/>
                        </a:rPr>
                        <a:t>HARLIN_HARLNS1_1</a:t>
                      </a:r>
                    </a:p>
                  </a:txBody>
                  <a:tcPr marL="9525" marR="9525" marT="9525" marB="0" anchor="b"/>
                </a:tc>
                <a:tc>
                  <a:txBody>
                    <a:bodyPr/>
                    <a:lstStyle/>
                    <a:p>
                      <a:pPr algn="ctr" fontAlgn="b"/>
                      <a:r>
                        <a:rPr lang="en-US" sz="800" b="0" i="0" u="none" strike="noStrike">
                          <a:solidFill>
                            <a:srgbClr val="000000"/>
                          </a:solidFill>
                          <a:effectLst/>
                          <a:latin typeface="Arial" panose="020B0604020202020204" pitchFamily="34" charset="0"/>
                        </a:rPr>
                        <a:t> $        10,186,600 </a:t>
                      </a:r>
                    </a:p>
                  </a:txBody>
                  <a:tcPr marL="9525" marR="9525" marT="9525" marB="0" anchor="ctr"/>
                </a:tc>
                <a:tc>
                  <a:txBody>
                    <a:bodyPr/>
                    <a:lstStyle/>
                    <a:p>
                      <a:pPr algn="ctr" fontAlgn="ctr"/>
                      <a:r>
                        <a:rPr lang="en-US" sz="800" b="0" i="0" u="none" strike="noStrike" dirty="0" smtClean="0">
                          <a:solidFill>
                            <a:srgbClr val="000000"/>
                          </a:solidFill>
                          <a:effectLst/>
                          <a:latin typeface="Arial" panose="020B0604020202020204" pitchFamily="34" charset="0"/>
                        </a:rPr>
                        <a:t>149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en-US" sz="800" b="0" i="0" u="none" strike="noStrike">
                          <a:solidFill>
                            <a:srgbClr val="000000"/>
                          </a:solidFill>
                          <a:effectLst/>
                          <a:latin typeface="Arial" panose="020B0604020202020204" pitchFamily="34" charset="0"/>
                        </a:rPr>
                        <a:t>126</a:t>
                      </a:r>
                    </a:p>
                  </a:txBody>
                  <a:tcPr marL="9525" marR="9525" marT="9525" marB="0" anchor="ctr"/>
                </a:tc>
                <a:tc>
                  <a:txBody>
                    <a:bodyPr/>
                    <a:lstStyle/>
                    <a:p>
                      <a:pPr algn="ctr" fontAlgn="b"/>
                      <a:r>
                        <a:rPr lang="en-US" sz="800" b="0" i="0" u="none" strike="noStrike" dirty="0">
                          <a:solidFill>
                            <a:srgbClr val="000000"/>
                          </a:solidFill>
                          <a:effectLst/>
                          <a:latin typeface="Arial" panose="020B0604020202020204" pitchFamily="34" charset="0"/>
                        </a:rPr>
                        <a:t>23</a:t>
                      </a:r>
                    </a:p>
                  </a:txBody>
                  <a:tcPr marL="9525" marR="9525" marT="9525" marB="0" anchor="ctr"/>
                </a:tc>
                <a:tc>
                  <a:txBody>
                    <a:bodyPr/>
                    <a:lstStyle/>
                    <a:p>
                      <a:pPr algn="ctr" fontAlgn="b"/>
                      <a:r>
                        <a:rPr lang="en-US" sz="800" b="0" i="0" u="none" strike="noStrike" dirty="0">
                          <a:solidFill>
                            <a:srgbClr val="000000"/>
                          </a:solidFill>
                          <a:effectLst/>
                          <a:latin typeface="Arial" panose="020B0604020202020204" pitchFamily="34" charset="0"/>
                        </a:rPr>
                        <a:t>0</a:t>
                      </a:r>
                    </a:p>
                  </a:txBody>
                  <a:tcPr marL="9525" marR="9525" marT="9525" marB="0" anchor="ctr"/>
                </a:tc>
                <a:tc>
                  <a:txBody>
                    <a:bodyPr/>
                    <a:lstStyle/>
                    <a:p>
                      <a:pPr algn="ctr" fontAlgn="b"/>
                      <a:r>
                        <a:rPr lang="en-US" sz="800" b="0" i="0" u="none" strike="noStrike">
                          <a:solidFill>
                            <a:srgbClr val="000000"/>
                          </a:solidFill>
                          <a:effectLst/>
                          <a:latin typeface="Arial" panose="020B0604020202020204" pitchFamily="34" charset="0"/>
                        </a:rPr>
                        <a:t>2</a:t>
                      </a:r>
                    </a:p>
                  </a:txBody>
                  <a:tcPr marL="9525" marR="9525" marT="9525" marB="0" anchor="ctr"/>
                </a:tc>
                <a:tc>
                  <a:txBody>
                    <a:bodyPr/>
                    <a:lstStyle/>
                    <a:p>
                      <a:pPr algn="ctr" fontAlgn="b"/>
                      <a:r>
                        <a:rPr lang="en-US" sz="800" b="0" i="0" u="none" strike="noStrike" dirty="0" smtClean="0">
                          <a:solidFill>
                            <a:srgbClr val="000000"/>
                          </a:solidFill>
                          <a:effectLst/>
                          <a:latin typeface="Arial" panose="020B0604020202020204" pitchFamily="34" charset="0"/>
                        </a:rPr>
                        <a:t>2,800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en-US" sz="800" b="0" i="0" u="none" strike="noStrike">
                          <a:solidFill>
                            <a:srgbClr val="000000"/>
                          </a:solidFill>
                          <a:effectLst/>
                          <a:latin typeface="Arial" panose="020B0604020202020204" pitchFamily="34" charset="0"/>
                        </a:rPr>
                        <a:t>55%</a:t>
                      </a:r>
                    </a:p>
                  </a:txBody>
                  <a:tcPr marL="9525" marR="9525" marT="9525" marB="0" anchor="ctr"/>
                </a:tc>
                <a:tc>
                  <a:txBody>
                    <a:bodyPr/>
                    <a:lstStyle/>
                    <a:p>
                      <a:pPr algn="ctr" fontAlgn="b"/>
                      <a:r>
                        <a:rPr lang="en-US" sz="800" b="0" i="0" u="none" strike="noStrike" dirty="0">
                          <a:solidFill>
                            <a:srgbClr val="000000"/>
                          </a:solidFill>
                          <a:effectLst/>
                          <a:latin typeface="Arial" panose="020B0604020202020204" pitchFamily="34" charset="0"/>
                        </a:rPr>
                        <a:t>Cameron</a:t>
                      </a:r>
                    </a:p>
                  </a:txBody>
                  <a:tcPr marL="9525" marR="9525" marT="9525" marB="0" anchor="ctr"/>
                </a:tc>
              </a:tr>
              <a:tr h="180975">
                <a:tc>
                  <a:txBody>
                    <a:bodyPr/>
                    <a:lstStyle/>
                    <a:p>
                      <a:pPr algn="l" fontAlgn="b"/>
                      <a:r>
                        <a:rPr lang="en-US" sz="700" b="0" i="1" u="none" strike="noStrike" dirty="0">
                          <a:solidFill>
                            <a:srgbClr val="000000"/>
                          </a:solidFill>
                          <a:effectLst/>
                          <a:latin typeface="Arial" panose="020B0604020202020204" pitchFamily="34" charset="0"/>
                        </a:rPr>
                        <a:t>G69_BB_1</a:t>
                      </a:r>
                    </a:p>
                  </a:txBody>
                  <a:tcPr marL="9525" marR="9525" marT="9525" marB="0" anchor="b"/>
                </a:tc>
                <a:tc>
                  <a:txBody>
                    <a:bodyPr/>
                    <a:lstStyle/>
                    <a:p>
                      <a:pPr algn="ctr" fontAlgn="b"/>
                      <a:r>
                        <a:rPr lang="en-US" sz="800" b="0" i="0" u="none" strike="noStrike" dirty="0">
                          <a:solidFill>
                            <a:srgbClr val="000000"/>
                          </a:solidFill>
                          <a:effectLst/>
                          <a:latin typeface="Arial" panose="020B0604020202020204" pitchFamily="34" charset="0"/>
                        </a:rPr>
                        <a:t> $             330,633 </a:t>
                      </a:r>
                    </a:p>
                  </a:txBody>
                  <a:tcPr marL="9525" marR="9525" marT="9525" marB="0" anchor="ctr"/>
                </a:tc>
                <a:tc>
                  <a:txBody>
                    <a:bodyPr/>
                    <a:lstStyle/>
                    <a:p>
                      <a:pPr algn="ctr" fontAlgn="ctr"/>
                      <a:r>
                        <a:rPr lang="en-US" sz="800" b="0" i="0" u="none" strike="noStrike" dirty="0" smtClean="0">
                          <a:solidFill>
                            <a:srgbClr val="000000"/>
                          </a:solidFill>
                          <a:effectLst/>
                          <a:latin typeface="Arial" panose="020B0604020202020204" pitchFamily="34" charset="0"/>
                        </a:rPr>
                        <a:t>344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en-US" sz="800" b="0" i="0" u="none" strike="noStrike" dirty="0">
                          <a:solidFill>
                            <a:srgbClr val="000000"/>
                          </a:solidFill>
                          <a:effectLst/>
                          <a:latin typeface="Arial" panose="020B0604020202020204" pitchFamily="34" charset="0"/>
                        </a:rPr>
                        <a:t>178</a:t>
                      </a:r>
                    </a:p>
                  </a:txBody>
                  <a:tcPr marL="9525" marR="9525" marT="9525" marB="0" anchor="ctr"/>
                </a:tc>
                <a:tc>
                  <a:txBody>
                    <a:bodyPr/>
                    <a:lstStyle/>
                    <a:p>
                      <a:pPr algn="ctr" fontAlgn="b"/>
                      <a:r>
                        <a:rPr lang="en-US" sz="800" b="0" i="0" u="none" strike="noStrike">
                          <a:solidFill>
                            <a:srgbClr val="000000"/>
                          </a:solidFill>
                          <a:effectLst/>
                          <a:latin typeface="Arial" panose="020B0604020202020204" pitchFamily="34" charset="0"/>
                        </a:rPr>
                        <a:t>135</a:t>
                      </a:r>
                    </a:p>
                  </a:txBody>
                  <a:tcPr marL="9525" marR="9525" marT="9525" marB="0" anchor="ctr"/>
                </a:tc>
                <a:tc>
                  <a:txBody>
                    <a:bodyPr/>
                    <a:lstStyle/>
                    <a:p>
                      <a:pPr algn="ctr" fontAlgn="b"/>
                      <a:r>
                        <a:rPr lang="en-US" sz="800" b="0" i="0" u="none" strike="noStrike" dirty="0">
                          <a:solidFill>
                            <a:srgbClr val="000000"/>
                          </a:solidFill>
                          <a:effectLst/>
                          <a:latin typeface="Arial" panose="020B0604020202020204" pitchFamily="34" charset="0"/>
                        </a:rPr>
                        <a:t>31</a:t>
                      </a:r>
                    </a:p>
                  </a:txBody>
                  <a:tcPr marL="9525" marR="9525" marT="9525" marB="0" anchor="ctr"/>
                </a:tc>
                <a:tc>
                  <a:txBody>
                    <a:bodyPr/>
                    <a:lstStyle/>
                    <a:p>
                      <a:pPr algn="ctr" fontAlgn="b"/>
                      <a:r>
                        <a:rPr lang="en-US" sz="800" b="0" i="0" u="none" strike="noStrike" dirty="0">
                          <a:solidFill>
                            <a:srgbClr val="000000"/>
                          </a:solidFill>
                          <a:effectLst/>
                          <a:latin typeface="Arial" panose="020B0604020202020204" pitchFamily="34" charset="0"/>
                        </a:rPr>
                        <a:t>4</a:t>
                      </a:r>
                    </a:p>
                  </a:txBody>
                  <a:tcPr marL="9525" marR="9525" marT="9525" marB="0" anchor="ctr"/>
                </a:tc>
                <a:tc>
                  <a:txBody>
                    <a:bodyPr/>
                    <a:lstStyle/>
                    <a:p>
                      <a:pPr algn="ctr" fontAlgn="b"/>
                      <a:r>
                        <a:rPr lang="en-US" sz="800" b="0" i="0" u="none" strike="noStrike" dirty="0" smtClean="0">
                          <a:solidFill>
                            <a:srgbClr val="000000"/>
                          </a:solidFill>
                          <a:effectLst/>
                          <a:latin typeface="Arial" panose="020B0604020202020204" pitchFamily="34" charset="0"/>
                        </a:rPr>
                        <a:t>2,800 </a:t>
                      </a:r>
                      <a:endParaRPr lang="en-US"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b"/>
                      <a:r>
                        <a:rPr lang="en-US" sz="800" b="0" i="0" u="none" strike="noStrike" dirty="0">
                          <a:solidFill>
                            <a:srgbClr val="000000"/>
                          </a:solidFill>
                          <a:effectLst/>
                          <a:latin typeface="Arial" panose="020B0604020202020204" pitchFamily="34" charset="0"/>
                        </a:rPr>
                        <a:t>0%</a:t>
                      </a:r>
                    </a:p>
                  </a:txBody>
                  <a:tcPr marL="9525" marR="9525" marT="9525" marB="0" anchor="ctr"/>
                </a:tc>
                <a:tc>
                  <a:txBody>
                    <a:bodyPr/>
                    <a:lstStyle/>
                    <a:p>
                      <a:pPr algn="ctr" fontAlgn="b"/>
                      <a:r>
                        <a:rPr lang="en-US" sz="800" b="0" i="0" u="none" strike="noStrike" dirty="0">
                          <a:solidFill>
                            <a:srgbClr val="000000"/>
                          </a:solidFill>
                          <a:effectLst/>
                          <a:latin typeface="Arial" panose="020B0604020202020204" pitchFamily="34" charset="0"/>
                        </a:rPr>
                        <a:t>Galveston</a:t>
                      </a:r>
                    </a:p>
                  </a:txBody>
                  <a:tcPr marL="9525" marR="9525" marT="9525" marB="0" anchor="ctr"/>
                </a:tc>
              </a:tr>
            </a:tbl>
          </a:graphicData>
        </a:graphic>
      </p:graphicFrame>
    </p:spTree>
    <p:extLst>
      <p:ext uri="{BB962C8B-B14F-4D97-AF65-F5344CB8AC3E}">
        <p14:creationId xmlns:p14="http://schemas.microsoft.com/office/powerpoint/2010/main" val="34154080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stretch>
            <a:fillRect/>
          </a:stretch>
        </p:blipFill>
        <p:spPr>
          <a:prstGeom prst="rect">
            <a:avLst/>
          </a:prstGeom>
        </p:spPr>
      </p:pic>
      <p:sp>
        <p:nvSpPr>
          <p:cNvPr id="2" name="Title 1"/>
          <p:cNvSpPr>
            <a:spLocks noGrp="1"/>
          </p:cNvSpPr>
          <p:nvPr>
            <p:ph type="title"/>
          </p:nvPr>
        </p:nvSpPr>
        <p:spPr/>
        <p:txBody>
          <a:bodyPr/>
          <a:lstStyle/>
          <a:p>
            <a:r>
              <a:rPr lang="en-US" sz="2000" dirty="0"/>
              <a:t>Approximated Congestion Rent from Potentially Activated Constraints Relative to Actual Congestion Rent </a:t>
            </a: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
        <p:nvSpPr>
          <p:cNvPr id="13" name="Down Arrow 12"/>
          <p:cNvSpPr/>
          <p:nvPr/>
        </p:nvSpPr>
        <p:spPr>
          <a:xfrm rot="2561216">
            <a:off x="4010529" y="3751043"/>
            <a:ext cx="304800" cy="649851"/>
          </a:xfrm>
          <a:prstGeom prst="downArrow">
            <a:avLst/>
          </a:prstGeom>
          <a:solidFill>
            <a:schemeClr val="accent6">
              <a:alpha val="30000"/>
            </a:schemeClr>
          </a:solidFill>
          <a:ln>
            <a:solidFill>
              <a:schemeClr val="accent1"/>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2" name="TextBox 11"/>
          <p:cNvSpPr txBox="1"/>
          <p:nvPr/>
        </p:nvSpPr>
        <p:spPr>
          <a:xfrm>
            <a:off x="4343400" y="2944007"/>
            <a:ext cx="3810000" cy="954107"/>
          </a:xfrm>
          <a:prstGeom prst="rect">
            <a:avLst/>
          </a:prstGeom>
          <a:solidFill>
            <a:schemeClr val="bg1"/>
          </a:solidFill>
          <a:ln>
            <a:solidFill>
              <a:schemeClr val="accent1"/>
            </a:solidFill>
          </a:ln>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1400" dirty="0" smtClean="0">
                <a:solidFill>
                  <a:schemeClr val="tx1"/>
                </a:solidFill>
              </a:rPr>
              <a:t>Potentially added Congestion Rent from Top-20 Overloaded Elements when considering redundant constraints and constraint irresolvability</a:t>
            </a:r>
            <a:endParaRPr lang="en-US" sz="1400" dirty="0">
              <a:solidFill>
                <a:schemeClr val="tx1"/>
              </a:solidFill>
            </a:endParaRPr>
          </a:p>
        </p:txBody>
      </p:sp>
      <p:sp>
        <p:nvSpPr>
          <p:cNvPr id="14" name="Rectangle 13"/>
          <p:cNvSpPr/>
          <p:nvPr/>
        </p:nvSpPr>
        <p:spPr>
          <a:xfrm>
            <a:off x="3047450" y="5943600"/>
            <a:ext cx="4496349" cy="381000"/>
          </a:xfrm>
          <a:prstGeom prst="rect">
            <a:avLst/>
          </a:prstGeom>
          <a:noFill/>
          <a:ln w="127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900" dirty="0" smtClean="0">
                <a:solidFill>
                  <a:schemeClr val="tx1">
                    <a:lumMod val="65000"/>
                    <a:lumOff val="35000"/>
                  </a:schemeClr>
                </a:solidFill>
              </a:rPr>
              <a:t>Potentially Activated</a:t>
            </a:r>
            <a:endParaRPr lang="en-US" sz="900" dirty="0">
              <a:solidFill>
                <a:schemeClr val="tx1">
                  <a:lumMod val="65000"/>
                  <a:lumOff val="35000"/>
                </a:schemeClr>
              </a:solidFill>
            </a:endParaRPr>
          </a:p>
        </p:txBody>
      </p:sp>
    </p:spTree>
    <p:extLst>
      <p:ext uri="{BB962C8B-B14F-4D97-AF65-F5344CB8AC3E}">
        <p14:creationId xmlns:p14="http://schemas.microsoft.com/office/powerpoint/2010/main" val="32975823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3886200" y="5943600"/>
            <a:ext cx="1676400" cy="228600"/>
          </a:xfrm>
          <a:prstGeom prst="rect">
            <a:avLst/>
          </a:prstGeom>
          <a:solidFill>
            <a:srgbClr val="E8CEDD">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5638800" y="5943600"/>
            <a:ext cx="1066800" cy="228600"/>
          </a:xfrm>
          <a:prstGeom prst="rect">
            <a:avLst/>
          </a:prstGeom>
          <a:solidFill>
            <a:schemeClr val="bg1">
              <a:alpha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p:cNvPicPr>
            <a:picLocks noGrp="1" noChangeAspect="1"/>
          </p:cNvPicPr>
          <p:nvPr>
            <p:ph idx="1"/>
          </p:nvPr>
        </p:nvPicPr>
        <p:blipFill>
          <a:blip r:embed="rId2"/>
          <a:stretch>
            <a:fillRect/>
          </a:stretch>
        </p:blipFill>
        <p:spPr>
          <a:prstGeom prst="rect">
            <a:avLst/>
          </a:prstGeom>
        </p:spPr>
      </p:pic>
      <p:sp>
        <p:nvSpPr>
          <p:cNvPr id="2" name="Title 1"/>
          <p:cNvSpPr>
            <a:spLocks noGrp="1"/>
          </p:cNvSpPr>
          <p:nvPr>
            <p:ph type="title"/>
          </p:nvPr>
        </p:nvSpPr>
        <p:spPr/>
        <p:txBody>
          <a:bodyPr/>
          <a:lstStyle/>
          <a:p>
            <a:r>
              <a:rPr lang="en-US" dirty="0" smtClean="0"/>
              <a:t>Potential Increase in Annual Congestion Rent</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
        <p:nvSpPr>
          <p:cNvPr id="5" name="TextBox 4"/>
          <p:cNvSpPr txBox="1"/>
          <p:nvPr/>
        </p:nvSpPr>
        <p:spPr>
          <a:xfrm>
            <a:off x="1600200" y="4114800"/>
            <a:ext cx="685800" cy="307777"/>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125%</a:t>
            </a:r>
            <a:endParaRPr lang="en-US" sz="1400" dirty="0"/>
          </a:p>
        </p:txBody>
      </p:sp>
      <p:sp>
        <p:nvSpPr>
          <p:cNvPr id="10" name="TextBox 9"/>
          <p:cNvSpPr txBox="1"/>
          <p:nvPr/>
        </p:nvSpPr>
        <p:spPr>
          <a:xfrm>
            <a:off x="3581400" y="1447800"/>
            <a:ext cx="685800" cy="307777"/>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209%</a:t>
            </a:r>
            <a:endParaRPr lang="en-US" sz="1400" dirty="0"/>
          </a:p>
        </p:txBody>
      </p:sp>
      <p:sp>
        <p:nvSpPr>
          <p:cNvPr id="11" name="TextBox 10"/>
          <p:cNvSpPr txBox="1"/>
          <p:nvPr/>
        </p:nvSpPr>
        <p:spPr>
          <a:xfrm>
            <a:off x="5562600" y="2438400"/>
            <a:ext cx="685800" cy="307777"/>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118%</a:t>
            </a:r>
            <a:endParaRPr lang="en-US" sz="1400" dirty="0"/>
          </a:p>
        </p:txBody>
      </p:sp>
      <p:sp>
        <p:nvSpPr>
          <p:cNvPr id="12" name="TextBox 11"/>
          <p:cNvSpPr txBox="1"/>
          <p:nvPr/>
        </p:nvSpPr>
        <p:spPr>
          <a:xfrm>
            <a:off x="7620000" y="3048000"/>
            <a:ext cx="685800" cy="307777"/>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102%</a:t>
            </a:r>
            <a:endParaRPr lang="en-US" sz="1400" dirty="0"/>
          </a:p>
        </p:txBody>
      </p:sp>
      <p:sp>
        <p:nvSpPr>
          <p:cNvPr id="13" name="TextBox 12"/>
          <p:cNvSpPr txBox="1"/>
          <p:nvPr/>
        </p:nvSpPr>
        <p:spPr>
          <a:xfrm>
            <a:off x="3571068" y="2438400"/>
            <a:ext cx="685800" cy="307777"/>
          </a:xfrm>
          <a:prstGeom prst="rect">
            <a:avLst/>
          </a:prstGeom>
          <a:solidFill>
            <a:srgbClr val="E8CEDD"/>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182%</a:t>
            </a:r>
            <a:endParaRPr lang="en-US" sz="1400" dirty="0"/>
          </a:p>
        </p:txBody>
      </p:sp>
      <p:sp>
        <p:nvSpPr>
          <p:cNvPr id="14" name="TextBox 13"/>
          <p:cNvSpPr txBox="1"/>
          <p:nvPr/>
        </p:nvSpPr>
        <p:spPr>
          <a:xfrm>
            <a:off x="5931331" y="3124200"/>
            <a:ext cx="685800" cy="307777"/>
          </a:xfrm>
          <a:prstGeom prst="rect">
            <a:avLst/>
          </a:prstGeom>
          <a:solidFill>
            <a:srgbClr val="E8CEDD"/>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102%</a:t>
            </a:r>
            <a:endParaRPr lang="en-US" sz="1400" dirty="0"/>
          </a:p>
        </p:txBody>
      </p:sp>
      <p:sp>
        <p:nvSpPr>
          <p:cNvPr id="15" name="TextBox 14"/>
          <p:cNvSpPr txBox="1"/>
          <p:nvPr/>
        </p:nvSpPr>
        <p:spPr>
          <a:xfrm>
            <a:off x="4947835" y="935504"/>
            <a:ext cx="4190999" cy="1015663"/>
          </a:xfrm>
          <a:prstGeom prst="rect">
            <a:avLst/>
          </a:prstGeom>
          <a:solidFill>
            <a:schemeClr val="bg1"/>
          </a:solidFill>
        </p:spPr>
        <p:txBody>
          <a:bodyPr wrap="square" rtlCol="0">
            <a:spAutoFit/>
          </a:bodyPr>
          <a:lstStyle/>
          <a:p>
            <a:r>
              <a:rPr lang="en-US" sz="1200" dirty="0" smtClean="0"/>
              <a:t>Considering only the Top-20 Overloaded Elements, which have been analyzed for redundancy and </a:t>
            </a:r>
            <a:r>
              <a:rPr lang="en-US" sz="1200" dirty="0" err="1" smtClean="0"/>
              <a:t>irresolvability</a:t>
            </a:r>
            <a:r>
              <a:rPr lang="en-US" sz="1200" dirty="0" smtClean="0"/>
              <a:t>, the additional constraints could have added potentially 82% more Congestion Rent for 2017</a:t>
            </a:r>
          </a:p>
          <a:p>
            <a:endParaRPr lang="en-US" sz="1200" dirty="0"/>
          </a:p>
        </p:txBody>
      </p:sp>
      <p:sp>
        <p:nvSpPr>
          <p:cNvPr id="16" name="TextBox 15"/>
          <p:cNvSpPr txBox="1"/>
          <p:nvPr/>
        </p:nvSpPr>
        <p:spPr>
          <a:xfrm>
            <a:off x="2133600" y="4648200"/>
            <a:ext cx="467532" cy="307777"/>
          </a:xfrm>
          <a:prstGeom prst="rect">
            <a:avLst/>
          </a:prstGeom>
          <a:solidFill>
            <a:srgbClr val="E8CEDD"/>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0%</a:t>
            </a:r>
            <a:endParaRPr lang="en-US" sz="1400" dirty="0"/>
          </a:p>
        </p:txBody>
      </p:sp>
      <p:sp>
        <p:nvSpPr>
          <p:cNvPr id="18" name="TextBox 17"/>
          <p:cNvSpPr txBox="1"/>
          <p:nvPr/>
        </p:nvSpPr>
        <p:spPr>
          <a:xfrm>
            <a:off x="8229600" y="3543300"/>
            <a:ext cx="467532" cy="307777"/>
          </a:xfrm>
          <a:prstGeom prst="rect">
            <a:avLst/>
          </a:prstGeom>
          <a:solidFill>
            <a:srgbClr val="E8CEDD"/>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0%</a:t>
            </a:r>
            <a:endParaRPr lang="en-US" sz="1400" dirty="0"/>
          </a:p>
        </p:txBody>
      </p:sp>
      <p:sp>
        <p:nvSpPr>
          <p:cNvPr id="22" name="Down Arrow 21"/>
          <p:cNvSpPr/>
          <p:nvPr/>
        </p:nvSpPr>
        <p:spPr>
          <a:xfrm rot="2561216">
            <a:off x="4572001" y="1616953"/>
            <a:ext cx="304800" cy="841785"/>
          </a:xfrm>
          <a:prstGeom prst="downArrow">
            <a:avLst/>
          </a:prstGeom>
          <a:solidFill>
            <a:schemeClr val="accent6">
              <a:alpha val="30000"/>
            </a:schemeClr>
          </a:solidFill>
          <a:ln>
            <a:solidFill>
              <a:schemeClr val="accent1"/>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792314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Subtitle 2"/>
          <p:cNvSpPr>
            <a:spLocks noGrp="1"/>
          </p:cNvSpPr>
          <p:nvPr>
            <p:ph type="subTitle" idx="1"/>
          </p:nvPr>
        </p:nvSpPr>
        <p:spPr/>
        <p:txBody>
          <a:bodyPr/>
          <a:lstStyle/>
          <a:p>
            <a:r>
              <a:rPr lang="en-US" i="1" dirty="0" smtClean="0"/>
              <a:t>Thank you!!</a:t>
            </a:r>
            <a:endParaRPr lang="en-US" i="1" dirty="0"/>
          </a:p>
        </p:txBody>
      </p:sp>
    </p:spTree>
    <p:extLst>
      <p:ext uri="{BB962C8B-B14F-4D97-AF65-F5344CB8AC3E}">
        <p14:creationId xmlns:p14="http://schemas.microsoft.com/office/powerpoint/2010/main" val="9379533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a:xfrm>
            <a:off x="304800" y="1371600"/>
            <a:ext cx="8534400" cy="4876800"/>
          </a:xfrm>
        </p:spPr>
        <p:txBody>
          <a:bodyPr/>
          <a:lstStyle/>
          <a:p>
            <a:pPr marL="514350" indent="-514350">
              <a:buFont typeface="+mj-lt"/>
              <a:buAutoNum type="arabicPeriod"/>
            </a:pPr>
            <a:r>
              <a:rPr lang="en-US" sz="2000" dirty="0" smtClean="0"/>
              <a:t>Review of material presented at the January 13</a:t>
            </a:r>
            <a:r>
              <a:rPr lang="en-US" sz="2000" baseline="30000" dirty="0" smtClean="0"/>
              <a:t>th</a:t>
            </a:r>
            <a:r>
              <a:rPr lang="en-US" sz="2000" dirty="0" smtClean="0"/>
              <a:t>, 2020 CMWG</a:t>
            </a:r>
          </a:p>
          <a:p>
            <a:pPr marL="514350" indent="-514350">
              <a:buFont typeface="+mj-lt"/>
              <a:buAutoNum type="arabicPeriod"/>
            </a:pPr>
            <a:endParaRPr lang="en-US" sz="2000" dirty="0" smtClean="0"/>
          </a:p>
          <a:p>
            <a:pPr marL="514350" indent="-514350">
              <a:buFont typeface="+mj-lt"/>
              <a:buAutoNum type="arabicPeriod"/>
            </a:pPr>
            <a:r>
              <a:rPr lang="en-US" sz="2000" dirty="0" smtClean="0"/>
              <a:t>Potentially added congestion rent from Top-20 Overloaded Elements relative to actual congestion rent</a:t>
            </a:r>
          </a:p>
          <a:p>
            <a:pPr marL="514350" indent="-514350">
              <a:buFont typeface="+mj-lt"/>
              <a:buAutoNum type="arabicPeriod"/>
            </a:pPr>
            <a:endParaRPr lang="en-US" sz="2000" dirty="0" smtClean="0"/>
          </a:p>
          <a:p>
            <a:pPr marL="514350" indent="-514350">
              <a:buFont typeface="+mj-lt"/>
              <a:buAutoNum type="arabicPeriod"/>
            </a:pPr>
            <a:r>
              <a:rPr lang="en-US" sz="2000" dirty="0" smtClean="0"/>
              <a:t>Overview of New Material and Further Considerations</a:t>
            </a:r>
          </a:p>
          <a:p>
            <a:pPr marL="514350" indent="-514350">
              <a:buFont typeface="+mj-lt"/>
              <a:buAutoNum type="arabicPeriod"/>
            </a:pPr>
            <a:endParaRPr lang="en-US" sz="2000" dirty="0"/>
          </a:p>
          <a:p>
            <a:pPr marL="514350" indent="-514350">
              <a:buFont typeface="+mj-lt"/>
              <a:buAutoNum type="arabicPeriod"/>
            </a:pPr>
            <a:r>
              <a:rPr lang="en-US" sz="2000" dirty="0"/>
              <a:t>Potential Increase in Annual Congestion Rent</a:t>
            </a:r>
          </a:p>
          <a:p>
            <a:pPr marL="514350" indent="-514350">
              <a:buFont typeface="+mj-lt"/>
              <a:buAutoNum type="arabicPeriod"/>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4912773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sz="1600" dirty="0"/>
              <a:t>During Real-Time, Real-Time Contingency Analysis (RTCA) identifies base case and post-contingency overloaded elements and displays them in the Transmission Constraint Manager (TCM)</a:t>
            </a:r>
          </a:p>
          <a:p>
            <a:endParaRPr lang="en-US" sz="1600" dirty="0"/>
          </a:p>
          <a:p>
            <a:r>
              <a:rPr lang="en-US" sz="1600" dirty="0"/>
              <a:t>Base case constraints are </a:t>
            </a:r>
            <a:r>
              <a:rPr lang="en-US" sz="1600" dirty="0" smtClean="0"/>
              <a:t>activated </a:t>
            </a:r>
            <a:r>
              <a:rPr lang="en-US" sz="1600" dirty="0"/>
              <a:t>(sent to SCED</a:t>
            </a:r>
            <a:r>
              <a:rPr lang="en-US" sz="1600" dirty="0" smtClean="0"/>
              <a:t>) as appropriate</a:t>
            </a:r>
            <a:endParaRPr lang="en-US" sz="1600" dirty="0"/>
          </a:p>
          <a:p>
            <a:endParaRPr lang="en-US" sz="1600" dirty="0"/>
          </a:p>
          <a:p>
            <a:r>
              <a:rPr lang="en-US" sz="1600" dirty="0"/>
              <a:t>Contingency constraints are only activated if the following conditions are met:</a:t>
            </a:r>
          </a:p>
          <a:p>
            <a:pPr lvl="1"/>
            <a:r>
              <a:rPr lang="en-US" sz="1400" b="1" dirty="0"/>
              <a:t>Above Loading Threshold: </a:t>
            </a:r>
            <a:r>
              <a:rPr lang="en-US" sz="1400" dirty="0"/>
              <a:t>loaded at 98% of Emergency Limit</a:t>
            </a:r>
          </a:p>
          <a:p>
            <a:pPr lvl="1"/>
            <a:r>
              <a:rPr lang="en-US" sz="1400" b="1" dirty="0"/>
              <a:t>Shift Factors Available: </a:t>
            </a:r>
            <a:r>
              <a:rPr lang="en-US" sz="1400" dirty="0"/>
              <a:t>there exists a Resource Shift Factor ≥ 2% (absolute value)</a:t>
            </a:r>
          </a:p>
          <a:p>
            <a:pPr lvl="1"/>
            <a:r>
              <a:rPr lang="en-US" sz="1400" b="1" dirty="0"/>
              <a:t>Not Redundant: </a:t>
            </a:r>
            <a:r>
              <a:rPr lang="en-US" sz="1400" dirty="0"/>
              <a:t>a similar constraint is not already activated</a:t>
            </a:r>
          </a:p>
          <a:p>
            <a:endParaRPr lang="en-US" sz="1600" dirty="0" smtClean="0"/>
          </a:p>
          <a:p>
            <a:r>
              <a:rPr lang="en-US" sz="1600" dirty="0" smtClean="0"/>
              <a:t>Constraints </a:t>
            </a:r>
            <a:r>
              <a:rPr lang="en-US" sz="1600" dirty="0"/>
              <a:t>for which Constraint Management Plans (CMPs) have been created are activated (sent to SCED) as appropriate</a:t>
            </a:r>
          </a:p>
          <a:p>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4922841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 </a:t>
            </a:r>
            <a:r>
              <a:rPr lang="en-US" dirty="0" smtClean="0"/>
              <a:t>20 Overloaded Elements </a:t>
            </a:r>
            <a:r>
              <a:rPr lang="en-US" dirty="0">
                <a:solidFill>
                  <a:schemeClr val="accent6"/>
                </a:solidFill>
              </a:rPr>
              <a:t>(Original)</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7" name="TextBox 6"/>
          <p:cNvSpPr txBox="1"/>
          <p:nvPr/>
        </p:nvSpPr>
        <p:spPr>
          <a:xfrm>
            <a:off x="381000" y="761999"/>
            <a:ext cx="4190999" cy="461665"/>
          </a:xfrm>
          <a:prstGeom prst="rect">
            <a:avLst/>
          </a:prstGeom>
          <a:solidFill>
            <a:schemeClr val="bg1"/>
          </a:solidFill>
        </p:spPr>
        <p:txBody>
          <a:bodyPr wrap="square" rtlCol="0">
            <a:spAutoFit/>
          </a:bodyPr>
          <a:lstStyle/>
          <a:p>
            <a:r>
              <a:rPr lang="en-US" sz="1200" dirty="0" smtClean="0"/>
              <a:t>Elements </a:t>
            </a:r>
            <a:r>
              <a:rPr lang="en-US" sz="1200" dirty="0"/>
              <a:t>ranked by approximated congestion rent accumulated between January </a:t>
            </a:r>
            <a:r>
              <a:rPr lang="en-US" sz="1200" dirty="0" smtClean="0"/>
              <a:t>2016 </a:t>
            </a:r>
            <a:r>
              <a:rPr lang="en-US" sz="1200" dirty="0"/>
              <a:t>and November 2019</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35973542"/>
              </p:ext>
            </p:extLst>
          </p:nvPr>
        </p:nvGraphicFramePr>
        <p:xfrm>
          <a:off x="76197" y="1371600"/>
          <a:ext cx="8991603" cy="4404957"/>
        </p:xfrm>
        <a:graphic>
          <a:graphicData uri="http://schemas.openxmlformats.org/drawingml/2006/table">
            <a:tbl>
              <a:tblPr firstRow="1" firstCol="1" bandRow="1">
                <a:tableStyleId>{3B4B98B0-60AC-42C2-AFA5-B58CD77FA1E5}</a:tableStyleId>
              </a:tblPr>
              <a:tblGrid>
                <a:gridCol w="1008683"/>
                <a:gridCol w="676760"/>
                <a:gridCol w="676760"/>
                <a:gridCol w="381000"/>
                <a:gridCol w="440570"/>
                <a:gridCol w="854830"/>
                <a:gridCol w="379520"/>
                <a:gridCol w="476715"/>
                <a:gridCol w="476715"/>
                <a:gridCol w="476715"/>
                <a:gridCol w="638457"/>
                <a:gridCol w="340510"/>
                <a:gridCol w="640368"/>
                <a:gridCol w="627680"/>
                <a:gridCol w="896320"/>
              </a:tblGrid>
              <a:tr h="381597">
                <a:tc>
                  <a:txBody>
                    <a:bodyPr/>
                    <a:lstStyle/>
                    <a:p>
                      <a:pPr algn="ctr" fontAlgn="ctr"/>
                      <a:r>
                        <a:rPr lang="en-US" sz="800" u="none" strike="noStrike" dirty="0">
                          <a:effectLst/>
                        </a:rPr>
                        <a:t>Element</a:t>
                      </a:r>
                      <a:endParaRPr lang="en-US" sz="800" b="0" i="0" u="none" strike="noStrike" dirty="0">
                        <a:solidFill>
                          <a:srgbClr val="000000"/>
                        </a:solidFill>
                        <a:effectLst/>
                        <a:latin typeface="Arial" panose="020B0604020202020204" pitchFamily="34" charset="0"/>
                      </a:endParaRPr>
                    </a:p>
                  </a:txBody>
                  <a:tcPr marL="6386" marR="6386" marT="6386" marB="0" anchor="ctr"/>
                </a:tc>
                <a:tc>
                  <a:txBody>
                    <a:bodyPr/>
                    <a:lstStyle/>
                    <a:p>
                      <a:pPr algn="ctr" fontAlgn="ctr"/>
                      <a:r>
                        <a:rPr lang="en-US" sz="800" u="none" strike="noStrike" dirty="0">
                          <a:effectLst/>
                        </a:rPr>
                        <a:t>Fr. Sub</a:t>
                      </a:r>
                      <a:endParaRPr lang="en-US" sz="800" b="0" i="0" u="none" strike="noStrike" dirty="0">
                        <a:solidFill>
                          <a:srgbClr val="000000"/>
                        </a:solidFill>
                        <a:effectLst/>
                        <a:latin typeface="Arial" panose="020B0604020202020204" pitchFamily="34" charset="0"/>
                      </a:endParaRPr>
                    </a:p>
                  </a:txBody>
                  <a:tcPr marL="6386" marR="6386" marT="6386" marB="0" anchor="ctr"/>
                </a:tc>
                <a:tc>
                  <a:txBody>
                    <a:bodyPr/>
                    <a:lstStyle/>
                    <a:p>
                      <a:pPr algn="ctr" fontAlgn="ctr"/>
                      <a:r>
                        <a:rPr lang="en-US" sz="800" u="none" strike="noStrike" dirty="0">
                          <a:effectLst/>
                        </a:rPr>
                        <a:t>To Sub.</a:t>
                      </a:r>
                      <a:endParaRPr lang="en-US" sz="800" b="0" i="0" u="none" strike="noStrike" dirty="0">
                        <a:solidFill>
                          <a:srgbClr val="000000"/>
                        </a:solidFill>
                        <a:effectLst/>
                        <a:latin typeface="Arial" panose="020B0604020202020204" pitchFamily="34" charset="0"/>
                      </a:endParaRPr>
                    </a:p>
                  </a:txBody>
                  <a:tcPr marL="6386" marR="6386" marT="6386" marB="0" anchor="ctr"/>
                </a:tc>
                <a:tc>
                  <a:txBody>
                    <a:bodyPr/>
                    <a:lstStyle/>
                    <a:p>
                      <a:pPr algn="ctr" fontAlgn="ctr"/>
                      <a:r>
                        <a:rPr lang="en-US" sz="800" u="none" strike="noStrike">
                          <a:effectLst/>
                        </a:rPr>
                        <a:t>Eqmt.</a:t>
                      </a:r>
                      <a:endParaRPr lang="en-US" sz="800" b="0" i="0" u="none" strike="noStrike">
                        <a:solidFill>
                          <a:srgbClr val="000000"/>
                        </a:solidFill>
                        <a:effectLst/>
                        <a:latin typeface="Arial" panose="020B0604020202020204" pitchFamily="34" charset="0"/>
                      </a:endParaRPr>
                    </a:p>
                  </a:txBody>
                  <a:tcPr marL="6386" marR="6386" marT="6386" marB="0" anchor="ctr"/>
                </a:tc>
                <a:tc>
                  <a:txBody>
                    <a:bodyPr/>
                    <a:lstStyle/>
                    <a:p>
                      <a:pPr algn="ctr" fontAlgn="ctr"/>
                      <a:r>
                        <a:rPr lang="en-US" sz="800" u="none" strike="noStrike">
                          <a:effectLst/>
                        </a:rPr>
                        <a:t>Rtg. (MW)</a:t>
                      </a:r>
                      <a:endParaRPr lang="en-US" sz="800" b="0" i="0" u="none" strike="noStrike">
                        <a:solidFill>
                          <a:srgbClr val="000000"/>
                        </a:solidFill>
                        <a:effectLst/>
                        <a:latin typeface="Arial" panose="020B0604020202020204" pitchFamily="34" charset="0"/>
                      </a:endParaRPr>
                    </a:p>
                  </a:txBody>
                  <a:tcPr marL="6386" marR="6386" marT="6386" marB="0" anchor="ctr"/>
                </a:tc>
                <a:tc>
                  <a:txBody>
                    <a:bodyPr/>
                    <a:lstStyle/>
                    <a:p>
                      <a:pPr algn="ctr" fontAlgn="ctr"/>
                      <a:r>
                        <a:rPr lang="en-US" sz="800" u="none" strike="noStrike">
                          <a:effectLst/>
                        </a:rPr>
                        <a:t>Approximated Cngstn. Rent ($)</a:t>
                      </a:r>
                      <a:endParaRPr lang="en-US" sz="800" b="0" i="0" u="none" strike="noStrike">
                        <a:solidFill>
                          <a:srgbClr val="000000"/>
                        </a:solidFill>
                        <a:effectLst/>
                        <a:latin typeface="Arial" panose="020B0604020202020204" pitchFamily="34" charset="0"/>
                      </a:endParaRPr>
                    </a:p>
                  </a:txBody>
                  <a:tcPr marL="6386" marR="6386" marT="6386" marB="0" anchor="ctr"/>
                </a:tc>
                <a:tc>
                  <a:txBody>
                    <a:bodyPr/>
                    <a:lstStyle/>
                    <a:p>
                      <a:pPr algn="ctr" fontAlgn="ctr"/>
                      <a:r>
                        <a:rPr lang="en-US" sz="800" u="none" strike="noStrike">
                          <a:effectLst/>
                        </a:rPr>
                        <a:t>Total Hours</a:t>
                      </a:r>
                      <a:endParaRPr lang="en-US" sz="800" b="0" i="0" u="none" strike="noStrike">
                        <a:solidFill>
                          <a:srgbClr val="000000"/>
                        </a:solidFill>
                        <a:effectLst/>
                        <a:latin typeface="Arial" panose="020B0604020202020204" pitchFamily="34" charset="0"/>
                      </a:endParaRPr>
                    </a:p>
                  </a:txBody>
                  <a:tcPr marL="6386" marR="6386" marT="6386" marB="0" anchor="ctr"/>
                </a:tc>
                <a:tc>
                  <a:txBody>
                    <a:bodyPr/>
                    <a:lstStyle/>
                    <a:p>
                      <a:pPr algn="ctr" fontAlgn="ctr"/>
                      <a:r>
                        <a:rPr lang="en-US" sz="800" u="none" strike="noStrike">
                          <a:effectLst/>
                        </a:rPr>
                        <a:t>Hrs GT 100%</a:t>
                      </a:r>
                      <a:endParaRPr lang="en-US" sz="800" b="0" i="0" u="none" strike="noStrike">
                        <a:solidFill>
                          <a:srgbClr val="000000"/>
                        </a:solidFill>
                        <a:effectLst/>
                        <a:latin typeface="Arial" panose="020B0604020202020204" pitchFamily="34" charset="0"/>
                      </a:endParaRPr>
                    </a:p>
                  </a:txBody>
                  <a:tcPr marL="6386" marR="6386" marT="6386" marB="0" anchor="ctr"/>
                </a:tc>
                <a:tc>
                  <a:txBody>
                    <a:bodyPr/>
                    <a:lstStyle/>
                    <a:p>
                      <a:pPr algn="ctr" fontAlgn="ctr"/>
                      <a:r>
                        <a:rPr lang="en-US" sz="800" u="none" strike="noStrike">
                          <a:effectLst/>
                        </a:rPr>
                        <a:t>Hrs GT 110%</a:t>
                      </a:r>
                      <a:endParaRPr lang="en-US" sz="800" b="0" i="0" u="none" strike="noStrike">
                        <a:solidFill>
                          <a:srgbClr val="000000"/>
                        </a:solidFill>
                        <a:effectLst/>
                        <a:latin typeface="Arial" panose="020B0604020202020204" pitchFamily="34" charset="0"/>
                      </a:endParaRPr>
                    </a:p>
                  </a:txBody>
                  <a:tcPr marL="6386" marR="6386" marT="6386" marB="0" anchor="ctr"/>
                </a:tc>
                <a:tc>
                  <a:txBody>
                    <a:bodyPr/>
                    <a:lstStyle/>
                    <a:p>
                      <a:pPr algn="ctr" fontAlgn="ctr"/>
                      <a:r>
                        <a:rPr lang="en-US" sz="800" u="none" strike="noStrike">
                          <a:effectLst/>
                        </a:rPr>
                        <a:t>Hrs GT 125%</a:t>
                      </a:r>
                      <a:endParaRPr lang="en-US" sz="800" b="0" i="0" u="none" strike="noStrike">
                        <a:solidFill>
                          <a:srgbClr val="000000"/>
                        </a:solidFill>
                        <a:effectLst/>
                        <a:latin typeface="Arial" panose="020B0604020202020204" pitchFamily="34" charset="0"/>
                      </a:endParaRPr>
                    </a:p>
                  </a:txBody>
                  <a:tcPr marL="6386" marR="6386" marT="6386" marB="0" anchor="ctr"/>
                </a:tc>
                <a:tc>
                  <a:txBody>
                    <a:bodyPr/>
                    <a:lstStyle/>
                    <a:p>
                      <a:pPr algn="ctr" fontAlgn="ctr"/>
                      <a:r>
                        <a:rPr lang="en-US" sz="800" u="none" strike="noStrike">
                          <a:effectLst/>
                        </a:rPr>
                        <a:t>Unique Ctg.'s</a:t>
                      </a:r>
                      <a:endParaRPr lang="en-US" sz="800" b="0" i="0" u="none" strike="noStrike">
                        <a:solidFill>
                          <a:srgbClr val="000000"/>
                        </a:solidFill>
                        <a:effectLst/>
                        <a:latin typeface="Arial" panose="020B0604020202020204" pitchFamily="34" charset="0"/>
                      </a:endParaRPr>
                    </a:p>
                  </a:txBody>
                  <a:tcPr marL="6386" marR="6386" marT="6386" marB="0" anchor="ctr"/>
                </a:tc>
                <a:tc>
                  <a:txBody>
                    <a:bodyPr/>
                    <a:lstStyle/>
                    <a:p>
                      <a:pPr algn="ctr" fontAlgn="ctr"/>
                      <a:r>
                        <a:rPr lang="en-US" sz="800" u="none" strike="noStrike">
                          <a:effectLst/>
                        </a:rPr>
                        <a:t>kV Level</a:t>
                      </a:r>
                      <a:endParaRPr lang="en-US" sz="800" b="0" i="0" u="none" strike="noStrike">
                        <a:solidFill>
                          <a:srgbClr val="000000"/>
                        </a:solidFill>
                        <a:effectLst/>
                        <a:latin typeface="Arial" panose="020B0604020202020204" pitchFamily="34" charset="0"/>
                      </a:endParaRPr>
                    </a:p>
                  </a:txBody>
                  <a:tcPr marL="6386" marR="6386" marT="6386" marB="0" anchor="ctr"/>
                </a:tc>
                <a:tc>
                  <a:txBody>
                    <a:bodyPr/>
                    <a:lstStyle/>
                    <a:p>
                      <a:pPr algn="ctr" fontAlgn="ctr"/>
                      <a:r>
                        <a:rPr lang="en-US" sz="800" u="none" strike="noStrike" dirty="0">
                          <a:effectLst/>
                        </a:rPr>
                        <a:t>Max </a:t>
                      </a:r>
                      <a:r>
                        <a:rPr lang="en-US" sz="800" u="none" strike="noStrike" dirty="0" err="1" smtClean="0">
                          <a:effectLst/>
                        </a:rPr>
                        <a:t>Shdw</a:t>
                      </a:r>
                      <a:r>
                        <a:rPr lang="en-US" sz="800" u="none" strike="noStrike" dirty="0" smtClean="0">
                          <a:effectLst/>
                        </a:rPr>
                        <a:t> </a:t>
                      </a:r>
                      <a:r>
                        <a:rPr lang="en-US" sz="800" u="none" strike="noStrike" dirty="0">
                          <a:effectLst/>
                        </a:rPr>
                        <a:t>Price ($/MWh)</a:t>
                      </a:r>
                      <a:endParaRPr lang="en-US" sz="800" b="0" i="0" u="none" strike="noStrike" dirty="0">
                        <a:solidFill>
                          <a:srgbClr val="000000"/>
                        </a:solidFill>
                        <a:effectLst/>
                        <a:latin typeface="Arial" panose="020B0604020202020204" pitchFamily="34" charset="0"/>
                      </a:endParaRPr>
                    </a:p>
                  </a:txBody>
                  <a:tcPr marL="6386" marR="6386" marT="6386" marB="0" anchor="ctr"/>
                </a:tc>
                <a:tc>
                  <a:txBody>
                    <a:bodyPr/>
                    <a:lstStyle/>
                    <a:p>
                      <a:pPr algn="ctr" fontAlgn="ctr"/>
                      <a:r>
                        <a:rPr lang="en-US" sz="800" u="none" strike="noStrike">
                          <a:effectLst/>
                        </a:rPr>
                        <a:t>Weather Zone</a:t>
                      </a:r>
                      <a:endParaRPr lang="en-US" sz="800" b="0" i="0" u="none" strike="noStrike">
                        <a:solidFill>
                          <a:srgbClr val="000000"/>
                        </a:solidFill>
                        <a:effectLst/>
                        <a:latin typeface="Arial" panose="020B0604020202020204" pitchFamily="34" charset="0"/>
                      </a:endParaRPr>
                    </a:p>
                  </a:txBody>
                  <a:tcPr marL="6386" marR="6386" marT="6386" marB="0" anchor="ctr"/>
                </a:tc>
                <a:tc>
                  <a:txBody>
                    <a:bodyPr/>
                    <a:lstStyle/>
                    <a:p>
                      <a:pPr algn="ctr" fontAlgn="ctr"/>
                      <a:r>
                        <a:rPr lang="en-US" sz="800" u="none" strike="noStrike">
                          <a:effectLst/>
                        </a:rPr>
                        <a:t>County</a:t>
                      </a:r>
                      <a:endParaRPr lang="en-US" sz="800" b="0" i="0" u="none" strike="noStrike">
                        <a:solidFill>
                          <a:srgbClr val="000000"/>
                        </a:solidFill>
                        <a:effectLst/>
                        <a:latin typeface="Arial" panose="020B0604020202020204" pitchFamily="34" charset="0"/>
                      </a:endParaRPr>
                    </a:p>
                  </a:txBody>
                  <a:tcPr marL="6386" marR="6386" marT="6386" marB="0" anchor="ctr"/>
                </a:tc>
              </a:tr>
              <a:tr h="201168">
                <a:tc>
                  <a:txBody>
                    <a:bodyPr/>
                    <a:lstStyle/>
                    <a:p>
                      <a:pPr algn="l" fontAlgn="b"/>
                      <a:r>
                        <a:rPr lang="en-US" sz="700" b="0" i="1" u="none" strike="noStrike" kern="1200" dirty="0">
                          <a:solidFill>
                            <a:schemeClr val="tx1"/>
                          </a:solidFill>
                          <a:effectLst/>
                          <a:latin typeface="+mn-lt"/>
                          <a:ea typeface="+mn-ea"/>
                          <a:cs typeface="+mn-cs"/>
                        </a:rPr>
                        <a:t>1370_D</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LFSTW</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LFPTP</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LN</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232</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 $      75,165,533 </a:t>
                      </a:r>
                    </a:p>
                  </a:txBody>
                  <a:tcPr marL="9525" marR="9525" marT="9525" marB="0" anchor="ctr"/>
                </a:tc>
                <a:tc>
                  <a:txBody>
                    <a:bodyPr/>
                    <a:lstStyle/>
                    <a:p>
                      <a:pPr marL="0" algn="ctr" defTabSz="914400" rtl="0" eaLnBrk="1" fontAlgn="b" latinLnBrk="0" hangingPunct="1"/>
                      <a:r>
                        <a:rPr lang="en-US" sz="800" u="none" strike="noStrike" kern="1200" dirty="0" smtClean="0">
                          <a:solidFill>
                            <a:schemeClr val="tx1"/>
                          </a:solidFill>
                          <a:effectLst/>
                          <a:latin typeface="+mn-lt"/>
                          <a:ea typeface="+mn-ea"/>
                          <a:cs typeface="+mn-cs"/>
                        </a:rPr>
                        <a:t>90 </a:t>
                      </a:r>
                      <a:endParaRPr lang="en-US" sz="8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69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21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2</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138</a:t>
                      </a:r>
                    </a:p>
                  </a:txBody>
                  <a:tcPr marL="9525" marR="9525" marT="9525" marB="0" anchor="ctr"/>
                </a:tc>
                <a:tc>
                  <a:txBody>
                    <a:bodyPr/>
                    <a:lstStyle/>
                    <a:p>
                      <a:pPr marL="0" algn="ctr" defTabSz="914400" rtl="0" eaLnBrk="1" fontAlgn="b" latinLnBrk="0" hangingPunct="1"/>
                      <a:r>
                        <a:rPr lang="en-US" sz="800" u="none" strike="noStrike" kern="1200" dirty="0" smtClean="0">
                          <a:solidFill>
                            <a:schemeClr val="tx1"/>
                          </a:solidFill>
                          <a:effectLst/>
                          <a:latin typeface="+mn-lt"/>
                          <a:ea typeface="+mn-ea"/>
                          <a:cs typeface="+mn-cs"/>
                        </a:rPr>
                        <a:t>3,500 </a:t>
                      </a:r>
                      <a:endParaRPr lang="en-US" sz="8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East</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Angelina</a:t>
                      </a:r>
                    </a:p>
                  </a:txBody>
                  <a:tcPr marL="9525" marR="9525" marT="9525" marB="0" anchor="ctr"/>
                </a:tc>
              </a:tr>
              <a:tr h="201168">
                <a:tc>
                  <a:txBody>
                    <a:bodyPr/>
                    <a:lstStyle/>
                    <a:p>
                      <a:pPr algn="l" fontAlgn="b"/>
                      <a:r>
                        <a:rPr lang="en-US" sz="700" b="0" i="1" u="none" strike="noStrike" kern="1200">
                          <a:solidFill>
                            <a:schemeClr val="tx1"/>
                          </a:solidFill>
                          <a:effectLst/>
                          <a:latin typeface="+mn-lt"/>
                          <a:ea typeface="+mn-ea"/>
                          <a:cs typeface="+mn-cs"/>
                        </a:rPr>
                        <a:t>1370_E</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LFKTP</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HUDSN</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LN</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271</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 $      76,631,333 </a:t>
                      </a:r>
                    </a:p>
                  </a:txBody>
                  <a:tcPr marL="9525" marR="9525" marT="9525" marB="0" anchor="ctr"/>
                </a:tc>
                <a:tc>
                  <a:txBody>
                    <a:bodyPr/>
                    <a:lstStyle/>
                    <a:p>
                      <a:pPr marL="0" algn="ctr" defTabSz="914400" rtl="0" eaLnBrk="1" fontAlgn="b" latinLnBrk="0" hangingPunct="1"/>
                      <a:r>
                        <a:rPr lang="en-US" sz="800" u="none" strike="noStrike" kern="1200" dirty="0" smtClean="0">
                          <a:solidFill>
                            <a:schemeClr val="tx1"/>
                          </a:solidFill>
                          <a:effectLst/>
                          <a:latin typeface="+mn-lt"/>
                          <a:ea typeface="+mn-ea"/>
                          <a:cs typeface="+mn-cs"/>
                        </a:rPr>
                        <a:t>79 </a:t>
                      </a:r>
                      <a:endParaRPr lang="en-US" sz="8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65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14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2</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138</a:t>
                      </a:r>
                    </a:p>
                  </a:txBody>
                  <a:tcPr marL="9525" marR="9525" marT="9525" marB="0" anchor="ctr"/>
                </a:tc>
                <a:tc>
                  <a:txBody>
                    <a:bodyPr/>
                    <a:lstStyle/>
                    <a:p>
                      <a:pPr marL="0" algn="ctr" defTabSz="914400" rtl="0" eaLnBrk="1" fontAlgn="b" latinLnBrk="0" hangingPunct="1"/>
                      <a:r>
                        <a:rPr lang="en-US" sz="800" u="none" strike="noStrike" kern="1200" dirty="0" smtClean="0">
                          <a:solidFill>
                            <a:schemeClr val="tx1"/>
                          </a:solidFill>
                          <a:effectLst/>
                          <a:latin typeface="+mn-lt"/>
                          <a:ea typeface="+mn-ea"/>
                          <a:cs typeface="+mn-cs"/>
                        </a:rPr>
                        <a:t>3,500 </a:t>
                      </a:r>
                      <a:endParaRPr lang="en-US" sz="8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East</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Angelina</a:t>
                      </a:r>
                    </a:p>
                  </a:txBody>
                  <a:tcPr marL="9525" marR="9525" marT="9525" marB="0" anchor="ctr"/>
                </a:tc>
              </a:tr>
              <a:tr h="201168">
                <a:tc>
                  <a:txBody>
                    <a:bodyPr/>
                    <a:lstStyle/>
                    <a:p>
                      <a:pPr algn="l" fontAlgn="b"/>
                      <a:r>
                        <a:rPr lang="en-US" sz="700" b="0" i="1" u="none" strike="noStrike" kern="1200" dirty="0">
                          <a:solidFill>
                            <a:schemeClr val="tx1"/>
                          </a:solidFill>
                          <a:effectLst/>
                          <a:latin typeface="+mn-lt"/>
                          <a:ea typeface="+mn-ea"/>
                          <a:cs typeface="+mn-cs"/>
                        </a:rPr>
                        <a:t>1370_H</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LFKSW</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LFKTP</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LN</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277</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 $    129,238,142 </a:t>
                      </a:r>
                    </a:p>
                  </a:txBody>
                  <a:tcPr marL="9525" marR="9525" marT="9525" marB="0" anchor="ctr"/>
                </a:tc>
                <a:tc>
                  <a:txBody>
                    <a:bodyPr/>
                    <a:lstStyle/>
                    <a:p>
                      <a:pPr marL="0" algn="ctr" defTabSz="914400" rtl="0" eaLnBrk="1" fontAlgn="b" latinLnBrk="0" hangingPunct="1"/>
                      <a:r>
                        <a:rPr lang="en-US" sz="800" u="none" strike="noStrike" kern="1200" dirty="0" smtClean="0">
                          <a:solidFill>
                            <a:schemeClr val="tx1"/>
                          </a:solidFill>
                          <a:effectLst/>
                          <a:latin typeface="+mn-lt"/>
                          <a:ea typeface="+mn-ea"/>
                          <a:cs typeface="+mn-cs"/>
                        </a:rPr>
                        <a:t>131 </a:t>
                      </a:r>
                      <a:endParaRPr lang="en-US" sz="8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82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49 </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             -   </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2</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138</a:t>
                      </a:r>
                    </a:p>
                  </a:txBody>
                  <a:tcPr marL="9525" marR="9525" marT="9525" marB="0" anchor="ctr"/>
                </a:tc>
                <a:tc>
                  <a:txBody>
                    <a:bodyPr/>
                    <a:lstStyle/>
                    <a:p>
                      <a:pPr marL="0" algn="ctr" defTabSz="914400" rtl="0" eaLnBrk="1" fontAlgn="b" latinLnBrk="0" hangingPunct="1"/>
                      <a:r>
                        <a:rPr lang="en-US" sz="800" u="none" strike="noStrike" kern="1200" dirty="0" smtClean="0">
                          <a:solidFill>
                            <a:schemeClr val="tx1"/>
                          </a:solidFill>
                          <a:effectLst/>
                          <a:latin typeface="+mn-lt"/>
                          <a:ea typeface="+mn-ea"/>
                          <a:cs typeface="+mn-cs"/>
                        </a:rPr>
                        <a:t>3,500 </a:t>
                      </a:r>
                      <a:endParaRPr lang="en-US" sz="8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East</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Angelina</a:t>
                      </a:r>
                    </a:p>
                  </a:txBody>
                  <a:tcPr marL="9525" marR="9525" marT="9525" marB="0" anchor="ctr"/>
                </a:tc>
              </a:tr>
              <a:tr h="201168">
                <a:tc>
                  <a:txBody>
                    <a:bodyPr/>
                    <a:lstStyle/>
                    <a:p>
                      <a:pPr algn="l" fontAlgn="b"/>
                      <a:r>
                        <a:rPr lang="en-US" sz="700" b="0" i="1" u="none" strike="noStrike" kern="1200">
                          <a:solidFill>
                            <a:schemeClr val="tx1"/>
                          </a:solidFill>
                          <a:effectLst/>
                          <a:latin typeface="+mn-lt"/>
                          <a:ea typeface="+mn-ea"/>
                          <a:cs typeface="+mn-cs"/>
                        </a:rPr>
                        <a:t>1370_J</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LFPTP</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LFSTH</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LN</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232</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      57,600,317 </a:t>
                      </a:r>
                    </a:p>
                  </a:txBody>
                  <a:tcPr marL="9525" marR="9525" marT="9525" marB="0" anchor="ctr"/>
                </a:tc>
                <a:tc>
                  <a:txBody>
                    <a:bodyPr/>
                    <a:lstStyle/>
                    <a:p>
                      <a:pPr marL="0" algn="ctr" defTabSz="914400" rtl="0" eaLnBrk="1" fontAlgn="b" latinLnBrk="0" hangingPunct="1"/>
                      <a:r>
                        <a:rPr lang="en-US" sz="800" u="none" strike="noStrike" kern="1200" dirty="0" smtClean="0">
                          <a:solidFill>
                            <a:schemeClr val="tx1"/>
                          </a:solidFill>
                          <a:effectLst/>
                          <a:latin typeface="+mn-lt"/>
                          <a:ea typeface="+mn-ea"/>
                          <a:cs typeface="+mn-cs"/>
                        </a:rPr>
                        <a:t>69 </a:t>
                      </a:r>
                      <a:endParaRPr lang="en-US" sz="8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54 </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            15 </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             -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2</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138</a:t>
                      </a:r>
                    </a:p>
                  </a:txBody>
                  <a:tcPr marL="9525" marR="9525" marT="9525" marB="0" anchor="ctr"/>
                </a:tc>
                <a:tc>
                  <a:txBody>
                    <a:bodyPr/>
                    <a:lstStyle/>
                    <a:p>
                      <a:pPr marL="0" algn="ctr" defTabSz="914400" rtl="0" eaLnBrk="1" fontAlgn="b" latinLnBrk="0" hangingPunct="1"/>
                      <a:r>
                        <a:rPr lang="en-US" sz="800" u="none" strike="noStrike" kern="1200" dirty="0" smtClean="0">
                          <a:solidFill>
                            <a:schemeClr val="tx1"/>
                          </a:solidFill>
                          <a:effectLst/>
                          <a:latin typeface="+mn-lt"/>
                          <a:ea typeface="+mn-ea"/>
                          <a:cs typeface="+mn-cs"/>
                        </a:rPr>
                        <a:t>3,500 </a:t>
                      </a:r>
                      <a:endParaRPr lang="en-US" sz="8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East</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Angelina</a:t>
                      </a:r>
                    </a:p>
                  </a:txBody>
                  <a:tcPr marL="9525" marR="9525" marT="9525" marB="0" anchor="ctr"/>
                </a:tc>
              </a:tr>
              <a:tr h="201168">
                <a:tc>
                  <a:txBody>
                    <a:bodyPr/>
                    <a:lstStyle/>
                    <a:p>
                      <a:pPr algn="l" fontAlgn="b"/>
                      <a:r>
                        <a:rPr lang="en-US" sz="700" b="0" i="1" u="none" strike="noStrike" kern="1200">
                          <a:solidFill>
                            <a:schemeClr val="tx1"/>
                          </a:solidFill>
                          <a:effectLst/>
                          <a:latin typeface="+mn-lt"/>
                          <a:ea typeface="+mn-ea"/>
                          <a:cs typeface="+mn-cs"/>
                        </a:rPr>
                        <a:t>HARLIN_HARLNS1_1</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HARLIN_1</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HARLNSW</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LN</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106</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 $      28,522,480 </a:t>
                      </a:r>
                    </a:p>
                  </a:txBody>
                  <a:tcPr marL="9525" marR="9525" marT="9525" marB="0" anchor="ctr"/>
                </a:tc>
                <a:tc>
                  <a:txBody>
                    <a:bodyPr/>
                    <a:lstStyle/>
                    <a:p>
                      <a:pPr marL="0" algn="ctr" defTabSz="914400" rtl="0" eaLnBrk="1" fontAlgn="b" latinLnBrk="0" hangingPunct="1"/>
                      <a:r>
                        <a:rPr lang="en-US" sz="800" u="none" strike="noStrike" kern="1200" dirty="0" smtClean="0">
                          <a:solidFill>
                            <a:schemeClr val="tx1"/>
                          </a:solidFill>
                          <a:effectLst/>
                          <a:latin typeface="+mn-lt"/>
                          <a:ea typeface="+mn-ea"/>
                          <a:cs typeface="+mn-cs"/>
                        </a:rPr>
                        <a:t>88 </a:t>
                      </a:r>
                      <a:endParaRPr lang="en-US" sz="8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24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55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9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2</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69</a:t>
                      </a:r>
                    </a:p>
                  </a:txBody>
                  <a:tcPr marL="9525" marR="9525" marT="9525" marB="0" anchor="ctr"/>
                </a:tc>
                <a:tc>
                  <a:txBody>
                    <a:bodyPr/>
                    <a:lstStyle/>
                    <a:p>
                      <a:pPr marL="0" algn="ctr" defTabSz="914400" rtl="0" eaLnBrk="1" fontAlgn="b" latinLnBrk="0" hangingPunct="1"/>
                      <a:r>
                        <a:rPr lang="en-US" sz="800" u="none" strike="noStrike" kern="1200" dirty="0" smtClean="0">
                          <a:solidFill>
                            <a:schemeClr val="tx1"/>
                          </a:solidFill>
                          <a:effectLst/>
                          <a:latin typeface="+mn-lt"/>
                          <a:ea typeface="+mn-ea"/>
                          <a:cs typeface="+mn-cs"/>
                        </a:rPr>
                        <a:t>2,800 </a:t>
                      </a:r>
                      <a:endParaRPr lang="en-US" sz="8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Southern</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Cameron</a:t>
                      </a:r>
                    </a:p>
                  </a:txBody>
                  <a:tcPr marL="9525" marR="9525" marT="9525" marB="0" anchor="ctr"/>
                </a:tc>
              </a:tr>
              <a:tr h="201168">
                <a:tc>
                  <a:txBody>
                    <a:bodyPr/>
                    <a:lstStyle/>
                    <a:p>
                      <a:pPr algn="l" fontAlgn="b"/>
                      <a:r>
                        <a:rPr lang="en-US" sz="700" b="0" i="1" u="none" strike="noStrike" kern="1200">
                          <a:solidFill>
                            <a:schemeClr val="tx1"/>
                          </a:solidFill>
                          <a:effectLst/>
                          <a:latin typeface="+mn-lt"/>
                          <a:ea typeface="+mn-ea"/>
                          <a:cs typeface="+mn-cs"/>
                        </a:rPr>
                        <a:t>HARLNSW_69AH</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HARLNSW</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HARLNSW</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XF</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143</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      43,389,179 </a:t>
                      </a:r>
                    </a:p>
                  </a:txBody>
                  <a:tcPr marL="9525" marR="9525" marT="9525" marB="0" anchor="ctr"/>
                </a:tc>
                <a:tc>
                  <a:txBody>
                    <a:bodyPr/>
                    <a:lstStyle/>
                    <a:p>
                      <a:pPr marL="0" algn="ctr" defTabSz="914400" rtl="0" eaLnBrk="1" fontAlgn="b" latinLnBrk="0" hangingPunct="1"/>
                      <a:r>
                        <a:rPr lang="en-US" sz="800" u="none" strike="noStrike" kern="1200" dirty="0" smtClean="0">
                          <a:solidFill>
                            <a:schemeClr val="tx1"/>
                          </a:solidFill>
                          <a:effectLst/>
                          <a:latin typeface="+mn-lt"/>
                          <a:ea typeface="+mn-ea"/>
                          <a:cs typeface="+mn-cs"/>
                        </a:rPr>
                        <a:t>81 </a:t>
                      </a:r>
                      <a:endParaRPr lang="en-US" sz="8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37 </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            38 </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              6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2</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138</a:t>
                      </a:r>
                    </a:p>
                  </a:txBody>
                  <a:tcPr marL="9525" marR="9525" marT="9525" marB="0" anchor="ctr"/>
                </a:tc>
                <a:tc>
                  <a:txBody>
                    <a:bodyPr/>
                    <a:lstStyle/>
                    <a:p>
                      <a:pPr marL="0" algn="ctr" defTabSz="914400" rtl="0" eaLnBrk="1" fontAlgn="b" latinLnBrk="0" hangingPunct="1"/>
                      <a:r>
                        <a:rPr lang="en-US" sz="800" u="none" strike="noStrike" kern="1200" dirty="0" smtClean="0">
                          <a:solidFill>
                            <a:schemeClr val="tx1"/>
                          </a:solidFill>
                          <a:effectLst/>
                          <a:latin typeface="+mn-lt"/>
                          <a:ea typeface="+mn-ea"/>
                          <a:cs typeface="+mn-cs"/>
                        </a:rPr>
                        <a:t>3,500 </a:t>
                      </a:r>
                      <a:endParaRPr lang="en-US" sz="8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Southern</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Cameron</a:t>
                      </a:r>
                    </a:p>
                  </a:txBody>
                  <a:tcPr marL="9525" marR="9525" marT="9525" marB="0" anchor="ctr"/>
                </a:tc>
              </a:tr>
              <a:tr h="201168">
                <a:tc>
                  <a:txBody>
                    <a:bodyPr/>
                    <a:lstStyle/>
                    <a:p>
                      <a:pPr algn="l" fontAlgn="b"/>
                      <a:r>
                        <a:rPr lang="en-US" sz="700" b="0" i="1" u="none" strike="noStrike" kern="1200">
                          <a:solidFill>
                            <a:schemeClr val="tx1"/>
                          </a:solidFill>
                          <a:effectLst/>
                          <a:latin typeface="+mn-lt"/>
                          <a:ea typeface="+mn-ea"/>
                          <a:cs typeface="+mn-cs"/>
                        </a:rPr>
                        <a:t>G138_10B_1</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MAGNO_TN</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SEMINOLE</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LN</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210</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 $    119,382,375 </a:t>
                      </a:r>
                    </a:p>
                  </a:txBody>
                  <a:tcPr marL="9525" marR="9525" marT="9525" marB="0" anchor="ctr"/>
                </a:tc>
                <a:tc>
                  <a:txBody>
                    <a:bodyPr/>
                    <a:lstStyle/>
                    <a:p>
                      <a:pPr marL="0" algn="ctr" defTabSz="914400" rtl="0" eaLnBrk="1" fontAlgn="b" latinLnBrk="0" hangingPunct="1"/>
                      <a:r>
                        <a:rPr lang="en-US" sz="800" u="none" strike="noStrike" kern="1200" dirty="0" smtClean="0">
                          <a:solidFill>
                            <a:schemeClr val="tx1"/>
                          </a:solidFill>
                          <a:effectLst/>
                          <a:latin typeface="+mn-lt"/>
                          <a:ea typeface="+mn-ea"/>
                          <a:cs typeface="+mn-cs"/>
                        </a:rPr>
                        <a:t>158 </a:t>
                      </a:r>
                      <a:endParaRPr lang="en-US" sz="8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113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45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   </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5</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138</a:t>
                      </a:r>
                    </a:p>
                  </a:txBody>
                  <a:tcPr marL="9525" marR="9525" marT="9525" marB="0" anchor="ctr"/>
                </a:tc>
                <a:tc>
                  <a:txBody>
                    <a:bodyPr/>
                    <a:lstStyle/>
                    <a:p>
                      <a:pPr marL="0" algn="ctr" defTabSz="914400" rtl="0" eaLnBrk="1" fontAlgn="b" latinLnBrk="0" hangingPunct="1"/>
                      <a:r>
                        <a:rPr lang="en-US" sz="800" u="none" strike="noStrike" kern="1200" dirty="0" smtClean="0">
                          <a:solidFill>
                            <a:schemeClr val="tx1"/>
                          </a:solidFill>
                          <a:effectLst/>
                          <a:latin typeface="+mn-lt"/>
                          <a:ea typeface="+mn-ea"/>
                          <a:cs typeface="+mn-cs"/>
                        </a:rPr>
                        <a:t>3,500 </a:t>
                      </a:r>
                      <a:endParaRPr lang="en-US" sz="8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Coast</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Galveston</a:t>
                      </a:r>
                    </a:p>
                  </a:txBody>
                  <a:tcPr marL="9525" marR="9525" marT="9525" marB="0" anchor="ctr"/>
                </a:tc>
              </a:tr>
              <a:tr h="201168">
                <a:tc>
                  <a:txBody>
                    <a:bodyPr/>
                    <a:lstStyle/>
                    <a:p>
                      <a:pPr algn="l" fontAlgn="b"/>
                      <a:r>
                        <a:rPr lang="en-US" sz="700" b="0" i="1" u="none" strike="noStrike" kern="1200">
                          <a:solidFill>
                            <a:schemeClr val="tx1"/>
                          </a:solidFill>
                          <a:effectLst/>
                          <a:latin typeface="+mn-lt"/>
                          <a:ea typeface="+mn-ea"/>
                          <a:cs typeface="+mn-cs"/>
                        </a:rPr>
                        <a:t>G138_10C_1</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SEMINOLE</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FRDSWOOD</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LN</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210</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 $    291,886,875 </a:t>
                      </a:r>
                    </a:p>
                  </a:txBody>
                  <a:tcPr marL="9525" marR="9525" marT="9525" marB="0" anchor="ctr"/>
                </a:tc>
                <a:tc>
                  <a:txBody>
                    <a:bodyPr/>
                    <a:lstStyle/>
                    <a:p>
                      <a:pPr marL="0" algn="ctr" defTabSz="914400" rtl="0" eaLnBrk="1" fontAlgn="b" latinLnBrk="0" hangingPunct="1"/>
                      <a:r>
                        <a:rPr lang="en-US" sz="800" u="none" strike="noStrike" kern="1200" dirty="0" smtClean="0">
                          <a:solidFill>
                            <a:schemeClr val="tx1"/>
                          </a:solidFill>
                          <a:effectLst/>
                          <a:latin typeface="+mn-lt"/>
                          <a:ea typeface="+mn-ea"/>
                          <a:cs typeface="+mn-cs"/>
                        </a:rPr>
                        <a:t>375 </a:t>
                      </a:r>
                      <a:endParaRPr lang="en-US" sz="8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204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135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36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7</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138</a:t>
                      </a:r>
                    </a:p>
                  </a:txBody>
                  <a:tcPr marL="9525" marR="9525" marT="9525" marB="0" anchor="ctr"/>
                </a:tc>
                <a:tc>
                  <a:txBody>
                    <a:bodyPr/>
                    <a:lstStyle/>
                    <a:p>
                      <a:pPr marL="0" algn="ctr" defTabSz="914400" rtl="0" eaLnBrk="1" fontAlgn="b" latinLnBrk="0" hangingPunct="1"/>
                      <a:r>
                        <a:rPr lang="en-US" sz="800" u="none" strike="noStrike" kern="1200" dirty="0" smtClean="0">
                          <a:solidFill>
                            <a:schemeClr val="tx1"/>
                          </a:solidFill>
                          <a:effectLst/>
                          <a:latin typeface="+mn-lt"/>
                          <a:ea typeface="+mn-ea"/>
                          <a:cs typeface="+mn-cs"/>
                        </a:rPr>
                        <a:t>3,500 </a:t>
                      </a:r>
                      <a:endParaRPr lang="en-US" sz="8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Coast</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Galveston</a:t>
                      </a:r>
                    </a:p>
                  </a:txBody>
                  <a:tcPr marL="9525" marR="9525" marT="9525" marB="0" anchor="ctr"/>
                </a:tc>
              </a:tr>
              <a:tr h="201168">
                <a:tc>
                  <a:txBody>
                    <a:bodyPr/>
                    <a:lstStyle/>
                    <a:p>
                      <a:pPr algn="l" fontAlgn="b"/>
                      <a:r>
                        <a:rPr lang="en-US" sz="700" b="0" i="1" u="none" strike="noStrike" kern="1200">
                          <a:solidFill>
                            <a:schemeClr val="tx1"/>
                          </a:solidFill>
                          <a:effectLst/>
                          <a:latin typeface="+mn-lt"/>
                          <a:ea typeface="+mn-ea"/>
                          <a:cs typeface="+mn-cs"/>
                        </a:rPr>
                        <a:t>G138_8B_1</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SOUSHORE</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LEAGCITY</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LN</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256</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    243,125,648 </a:t>
                      </a:r>
                    </a:p>
                  </a:txBody>
                  <a:tcPr marL="9525" marR="9525" marT="9525" marB="0" anchor="ctr"/>
                </a:tc>
                <a:tc>
                  <a:txBody>
                    <a:bodyPr/>
                    <a:lstStyle/>
                    <a:p>
                      <a:pPr marL="0" algn="ctr" defTabSz="914400" rtl="0" eaLnBrk="1" fontAlgn="b" latinLnBrk="0" hangingPunct="1"/>
                      <a:r>
                        <a:rPr lang="en-US" sz="800" u="none" strike="noStrike" kern="1200" dirty="0" smtClean="0">
                          <a:solidFill>
                            <a:schemeClr val="tx1"/>
                          </a:solidFill>
                          <a:effectLst/>
                          <a:latin typeface="+mn-lt"/>
                          <a:ea typeface="+mn-ea"/>
                          <a:cs typeface="+mn-cs"/>
                        </a:rPr>
                        <a:t>266 </a:t>
                      </a:r>
                      <a:endParaRPr lang="en-US" sz="8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174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90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3 </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5</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138</a:t>
                      </a:r>
                    </a:p>
                  </a:txBody>
                  <a:tcPr marL="9525" marR="9525" marT="9525" marB="0" anchor="ctr"/>
                </a:tc>
                <a:tc>
                  <a:txBody>
                    <a:bodyPr/>
                    <a:lstStyle/>
                    <a:p>
                      <a:pPr marL="0" algn="ctr" defTabSz="914400" rtl="0" eaLnBrk="1" fontAlgn="b" latinLnBrk="0" hangingPunct="1"/>
                      <a:r>
                        <a:rPr lang="en-US" sz="800" u="none" strike="noStrike" kern="1200" dirty="0" smtClean="0">
                          <a:solidFill>
                            <a:schemeClr val="tx1"/>
                          </a:solidFill>
                          <a:effectLst/>
                          <a:latin typeface="+mn-lt"/>
                          <a:ea typeface="+mn-ea"/>
                          <a:cs typeface="+mn-cs"/>
                        </a:rPr>
                        <a:t>3,500 </a:t>
                      </a:r>
                      <a:endParaRPr lang="en-US" sz="8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Coast</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Galveston</a:t>
                      </a:r>
                    </a:p>
                  </a:txBody>
                  <a:tcPr marL="9525" marR="9525" marT="9525" marB="0" anchor="ctr"/>
                </a:tc>
              </a:tr>
              <a:tr h="201168">
                <a:tc>
                  <a:txBody>
                    <a:bodyPr/>
                    <a:lstStyle/>
                    <a:p>
                      <a:pPr algn="l" fontAlgn="b"/>
                      <a:r>
                        <a:rPr lang="en-US" sz="700" b="0" i="1" u="none" strike="noStrike" kern="1200" dirty="0">
                          <a:solidFill>
                            <a:schemeClr val="tx1"/>
                          </a:solidFill>
                          <a:effectLst/>
                          <a:latin typeface="+mn-lt"/>
                          <a:ea typeface="+mn-ea"/>
                          <a:cs typeface="+mn-cs"/>
                        </a:rPr>
                        <a:t>G69_BB_1</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TERMINAL</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MARTHNOL</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LN</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109</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      29,713,763 </a:t>
                      </a:r>
                    </a:p>
                  </a:txBody>
                  <a:tcPr marL="9525" marR="9525" marT="9525" marB="0" anchor="ctr"/>
                </a:tc>
                <a:tc>
                  <a:txBody>
                    <a:bodyPr/>
                    <a:lstStyle/>
                    <a:p>
                      <a:pPr marL="0" algn="ctr" defTabSz="914400" rtl="0" eaLnBrk="1" fontAlgn="b" latinLnBrk="0" hangingPunct="1"/>
                      <a:r>
                        <a:rPr lang="en-US" sz="800" u="none" strike="noStrike" kern="1200" dirty="0" smtClean="0">
                          <a:solidFill>
                            <a:schemeClr val="tx1"/>
                          </a:solidFill>
                          <a:effectLst/>
                          <a:latin typeface="+mn-lt"/>
                          <a:ea typeface="+mn-ea"/>
                          <a:cs typeface="+mn-cs"/>
                        </a:rPr>
                        <a:t>91 </a:t>
                      </a:r>
                      <a:endParaRPr lang="en-US" sz="8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22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69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2</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69</a:t>
                      </a:r>
                    </a:p>
                  </a:txBody>
                  <a:tcPr marL="9525" marR="9525" marT="9525" marB="0" anchor="ctr"/>
                </a:tc>
                <a:tc>
                  <a:txBody>
                    <a:bodyPr/>
                    <a:lstStyle/>
                    <a:p>
                      <a:pPr marL="0" algn="ctr" defTabSz="914400" rtl="0" eaLnBrk="1" fontAlgn="b" latinLnBrk="0" hangingPunct="1"/>
                      <a:r>
                        <a:rPr lang="en-US" sz="800" u="none" strike="noStrike" kern="1200" dirty="0" smtClean="0">
                          <a:solidFill>
                            <a:schemeClr val="tx1"/>
                          </a:solidFill>
                          <a:effectLst/>
                          <a:latin typeface="+mn-lt"/>
                          <a:ea typeface="+mn-ea"/>
                          <a:cs typeface="+mn-cs"/>
                        </a:rPr>
                        <a:t>2,800 </a:t>
                      </a:r>
                      <a:endParaRPr lang="en-US" sz="8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Coast</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Galveston</a:t>
                      </a:r>
                    </a:p>
                  </a:txBody>
                  <a:tcPr marL="9525" marR="9525" marT="9525" marB="0" anchor="ctr"/>
                </a:tc>
              </a:tr>
              <a:tr h="201168">
                <a:tc>
                  <a:txBody>
                    <a:bodyPr/>
                    <a:lstStyle/>
                    <a:p>
                      <a:pPr algn="l" fontAlgn="b"/>
                      <a:r>
                        <a:rPr lang="en-US" sz="700" b="0" i="1" u="none" strike="noStrike" kern="1200">
                          <a:solidFill>
                            <a:schemeClr val="tx1"/>
                          </a:solidFill>
                          <a:effectLst/>
                          <a:latin typeface="+mn-lt"/>
                          <a:ea typeface="+mn-ea"/>
                          <a:cs typeface="+mn-cs"/>
                        </a:rPr>
                        <a:t>G69_BB2_1</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MARTHNOL</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CHOCTAW</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LN</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109</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      29,779,890 </a:t>
                      </a:r>
                    </a:p>
                  </a:txBody>
                  <a:tcPr marL="9525" marR="9525" marT="9525" marB="0" anchor="ctr"/>
                </a:tc>
                <a:tc>
                  <a:txBody>
                    <a:bodyPr/>
                    <a:lstStyle/>
                    <a:p>
                      <a:pPr marL="0" algn="ctr" defTabSz="914400" rtl="0" eaLnBrk="1" fontAlgn="b" latinLnBrk="0" hangingPunct="1"/>
                      <a:r>
                        <a:rPr lang="en-US" sz="800" u="none" strike="noStrike" kern="1200" dirty="0" smtClean="0">
                          <a:solidFill>
                            <a:schemeClr val="tx1"/>
                          </a:solidFill>
                          <a:effectLst/>
                          <a:latin typeface="+mn-lt"/>
                          <a:ea typeface="+mn-ea"/>
                          <a:cs typeface="+mn-cs"/>
                        </a:rPr>
                        <a:t>91 </a:t>
                      </a:r>
                      <a:endParaRPr lang="en-US" sz="8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22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69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2</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69</a:t>
                      </a:r>
                    </a:p>
                  </a:txBody>
                  <a:tcPr marL="9525" marR="9525" marT="9525" marB="0" anchor="ctr"/>
                </a:tc>
                <a:tc>
                  <a:txBody>
                    <a:bodyPr/>
                    <a:lstStyle/>
                    <a:p>
                      <a:pPr marL="0" algn="ctr" defTabSz="914400" rtl="0" eaLnBrk="1" fontAlgn="b" latinLnBrk="0" hangingPunct="1"/>
                      <a:r>
                        <a:rPr lang="en-US" sz="800" u="none" strike="noStrike" kern="1200" dirty="0" smtClean="0">
                          <a:solidFill>
                            <a:schemeClr val="tx1"/>
                          </a:solidFill>
                          <a:effectLst/>
                          <a:latin typeface="+mn-lt"/>
                          <a:ea typeface="+mn-ea"/>
                          <a:cs typeface="+mn-cs"/>
                        </a:rPr>
                        <a:t>2,800 </a:t>
                      </a:r>
                      <a:endParaRPr lang="en-US" sz="8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Coast</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Galveston</a:t>
                      </a:r>
                    </a:p>
                  </a:txBody>
                  <a:tcPr marL="9525" marR="9525" marT="9525" marB="0" anchor="ctr"/>
                </a:tc>
              </a:tr>
              <a:tr h="201168">
                <a:tc>
                  <a:txBody>
                    <a:bodyPr/>
                    <a:lstStyle/>
                    <a:p>
                      <a:pPr algn="l" fontAlgn="b"/>
                      <a:r>
                        <a:rPr lang="en-US" sz="700" b="0" i="1" u="none" strike="noStrike" kern="1200">
                          <a:solidFill>
                            <a:schemeClr val="tx1"/>
                          </a:solidFill>
                          <a:effectLst/>
                          <a:latin typeface="+mn-lt"/>
                          <a:ea typeface="+mn-ea"/>
                          <a:cs typeface="+mn-cs"/>
                        </a:rPr>
                        <a:t>G69_C_1</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AMOCOTN</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TERMINAL</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LN</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143</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      39,789,750 </a:t>
                      </a:r>
                    </a:p>
                  </a:txBody>
                  <a:tcPr marL="9525" marR="9525" marT="9525" marB="0" anchor="ctr"/>
                </a:tc>
                <a:tc>
                  <a:txBody>
                    <a:bodyPr/>
                    <a:lstStyle/>
                    <a:p>
                      <a:pPr marL="0" algn="ctr" defTabSz="914400" rtl="0" eaLnBrk="1" fontAlgn="b" latinLnBrk="0" hangingPunct="1"/>
                      <a:r>
                        <a:rPr lang="en-US" sz="800" u="none" strike="noStrike" kern="1200" dirty="0" smtClean="0">
                          <a:solidFill>
                            <a:schemeClr val="tx1"/>
                          </a:solidFill>
                          <a:effectLst/>
                          <a:latin typeface="+mn-lt"/>
                          <a:ea typeface="+mn-ea"/>
                          <a:cs typeface="+mn-cs"/>
                        </a:rPr>
                        <a:t>92 </a:t>
                      </a:r>
                      <a:endParaRPr lang="en-US" sz="8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15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76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1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2</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69</a:t>
                      </a:r>
                    </a:p>
                  </a:txBody>
                  <a:tcPr marL="9525" marR="9525" marT="9525" marB="0" anchor="ctr"/>
                </a:tc>
                <a:tc>
                  <a:txBody>
                    <a:bodyPr/>
                    <a:lstStyle/>
                    <a:p>
                      <a:pPr marL="0" algn="ctr" defTabSz="914400" rtl="0" eaLnBrk="1" fontAlgn="b" latinLnBrk="0" hangingPunct="1"/>
                      <a:r>
                        <a:rPr lang="en-US" sz="800" u="none" strike="noStrike" kern="1200" dirty="0" smtClean="0">
                          <a:solidFill>
                            <a:schemeClr val="tx1"/>
                          </a:solidFill>
                          <a:effectLst/>
                          <a:latin typeface="+mn-lt"/>
                          <a:ea typeface="+mn-ea"/>
                          <a:cs typeface="+mn-cs"/>
                        </a:rPr>
                        <a:t>2,800 </a:t>
                      </a:r>
                      <a:endParaRPr lang="en-US" sz="8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Coast</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Galveston</a:t>
                      </a:r>
                    </a:p>
                  </a:txBody>
                  <a:tcPr marL="9525" marR="9525" marT="9525" marB="0" anchor="ctr"/>
                </a:tc>
              </a:tr>
              <a:tr h="201168">
                <a:tc>
                  <a:txBody>
                    <a:bodyPr/>
                    <a:lstStyle/>
                    <a:p>
                      <a:pPr algn="l" fontAlgn="b"/>
                      <a:r>
                        <a:rPr lang="en-US" sz="700" b="0" i="1" u="none" strike="noStrike" kern="1200">
                          <a:solidFill>
                            <a:schemeClr val="tx1"/>
                          </a:solidFill>
                          <a:effectLst/>
                          <a:latin typeface="+mn-lt"/>
                          <a:ea typeface="+mn-ea"/>
                          <a:cs typeface="+mn-cs"/>
                        </a:rPr>
                        <a:t>G69_E1A_1</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HEIGHTTN</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NTHSDTAP</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LN</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108</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      88,764,748 </a:t>
                      </a:r>
                    </a:p>
                  </a:txBody>
                  <a:tcPr marL="9525" marR="9525" marT="9525" marB="0" anchor="ctr"/>
                </a:tc>
                <a:tc>
                  <a:txBody>
                    <a:bodyPr/>
                    <a:lstStyle/>
                    <a:p>
                      <a:pPr marL="0" algn="ctr" defTabSz="914400" rtl="0" eaLnBrk="1" fontAlgn="b" latinLnBrk="0" hangingPunct="1"/>
                      <a:r>
                        <a:rPr lang="en-US" sz="800" u="none" strike="noStrike" kern="1200" dirty="0" smtClean="0">
                          <a:solidFill>
                            <a:schemeClr val="tx1"/>
                          </a:solidFill>
                          <a:effectLst/>
                          <a:latin typeface="+mn-lt"/>
                          <a:ea typeface="+mn-ea"/>
                          <a:cs typeface="+mn-cs"/>
                        </a:rPr>
                        <a:t>280 </a:t>
                      </a:r>
                      <a:endParaRPr lang="en-US" sz="8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188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85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8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3</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69</a:t>
                      </a:r>
                    </a:p>
                  </a:txBody>
                  <a:tcPr marL="9525" marR="9525" marT="9525" marB="0" anchor="ctr"/>
                </a:tc>
                <a:tc>
                  <a:txBody>
                    <a:bodyPr/>
                    <a:lstStyle/>
                    <a:p>
                      <a:pPr marL="0" algn="ctr" defTabSz="914400" rtl="0" eaLnBrk="1" fontAlgn="b" latinLnBrk="0" hangingPunct="1"/>
                      <a:r>
                        <a:rPr lang="en-US" sz="800" u="none" strike="noStrike" kern="1200" dirty="0" smtClean="0">
                          <a:solidFill>
                            <a:schemeClr val="tx1"/>
                          </a:solidFill>
                          <a:effectLst/>
                          <a:latin typeface="+mn-lt"/>
                          <a:ea typeface="+mn-ea"/>
                          <a:cs typeface="+mn-cs"/>
                        </a:rPr>
                        <a:t>2,800 </a:t>
                      </a:r>
                      <a:endParaRPr lang="en-US" sz="8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Coast</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Galveston</a:t>
                      </a:r>
                    </a:p>
                  </a:txBody>
                  <a:tcPr marL="9525" marR="9525" marT="9525" marB="0" anchor="ctr"/>
                </a:tc>
              </a:tr>
              <a:tr h="201168">
                <a:tc>
                  <a:txBody>
                    <a:bodyPr/>
                    <a:lstStyle/>
                    <a:p>
                      <a:pPr algn="l" fontAlgn="b"/>
                      <a:r>
                        <a:rPr lang="en-US" sz="700" b="0" i="1" u="none" strike="noStrike" kern="1200">
                          <a:solidFill>
                            <a:schemeClr val="tx1"/>
                          </a:solidFill>
                          <a:effectLst/>
                          <a:latin typeface="+mn-lt"/>
                          <a:ea typeface="+mn-ea"/>
                          <a:cs typeface="+mn-cs"/>
                        </a:rPr>
                        <a:t>G69_E1B_1</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TXCITYMN</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NTHSDTAP</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LN</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108</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      73,935,108 </a:t>
                      </a:r>
                    </a:p>
                  </a:txBody>
                  <a:tcPr marL="9525" marR="9525" marT="9525" marB="0" anchor="ctr"/>
                </a:tc>
                <a:tc>
                  <a:txBody>
                    <a:bodyPr/>
                    <a:lstStyle/>
                    <a:p>
                      <a:pPr marL="0" algn="ctr" defTabSz="914400" rtl="0" eaLnBrk="1" fontAlgn="b" latinLnBrk="0" hangingPunct="1"/>
                      <a:r>
                        <a:rPr lang="en-US" sz="800" u="none" strike="noStrike" kern="1200" dirty="0" smtClean="0">
                          <a:solidFill>
                            <a:schemeClr val="tx1"/>
                          </a:solidFill>
                          <a:effectLst/>
                          <a:latin typeface="+mn-lt"/>
                          <a:ea typeface="+mn-ea"/>
                          <a:cs typeface="+mn-cs"/>
                        </a:rPr>
                        <a:t>234 </a:t>
                      </a:r>
                      <a:endParaRPr lang="en-US" sz="8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154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78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2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3</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69</a:t>
                      </a:r>
                    </a:p>
                  </a:txBody>
                  <a:tcPr marL="9525" marR="9525" marT="9525" marB="0" anchor="ctr"/>
                </a:tc>
                <a:tc>
                  <a:txBody>
                    <a:bodyPr/>
                    <a:lstStyle/>
                    <a:p>
                      <a:pPr marL="0" algn="ctr" defTabSz="914400" rtl="0" eaLnBrk="1" fontAlgn="b" latinLnBrk="0" hangingPunct="1"/>
                      <a:r>
                        <a:rPr lang="en-US" sz="800" u="none" strike="noStrike" kern="1200" dirty="0" smtClean="0">
                          <a:solidFill>
                            <a:schemeClr val="tx1"/>
                          </a:solidFill>
                          <a:effectLst/>
                          <a:latin typeface="+mn-lt"/>
                          <a:ea typeface="+mn-ea"/>
                          <a:cs typeface="+mn-cs"/>
                        </a:rPr>
                        <a:t>2,800 </a:t>
                      </a:r>
                      <a:endParaRPr lang="en-US" sz="8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Coast</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Galveston</a:t>
                      </a:r>
                    </a:p>
                  </a:txBody>
                  <a:tcPr marL="9525" marR="9525" marT="9525" marB="0" anchor="ctr"/>
                </a:tc>
              </a:tr>
              <a:tr h="201168">
                <a:tc>
                  <a:txBody>
                    <a:bodyPr/>
                    <a:lstStyle/>
                    <a:p>
                      <a:pPr algn="l" fontAlgn="b"/>
                      <a:r>
                        <a:rPr lang="en-US" sz="700" b="0" i="1" u="none" strike="noStrike" kern="1200">
                          <a:solidFill>
                            <a:schemeClr val="tx1"/>
                          </a:solidFill>
                          <a:effectLst/>
                          <a:latin typeface="+mn-lt"/>
                          <a:ea typeface="+mn-ea"/>
                          <a:cs typeface="+mn-cs"/>
                        </a:rPr>
                        <a:t>G69_F2_1</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CHOCTAP</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CHOCTAW</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LN</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129</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      86,762,095 </a:t>
                      </a:r>
                    </a:p>
                  </a:txBody>
                  <a:tcPr marL="9525" marR="9525" marT="9525" marB="0" anchor="ctr"/>
                </a:tc>
                <a:tc>
                  <a:txBody>
                    <a:bodyPr/>
                    <a:lstStyle/>
                    <a:p>
                      <a:pPr marL="0" algn="ctr" defTabSz="914400" rtl="0" eaLnBrk="1" fontAlgn="b" latinLnBrk="0" hangingPunct="1"/>
                      <a:r>
                        <a:rPr lang="en-US" sz="800" u="none" strike="noStrike" kern="1200" dirty="0" smtClean="0">
                          <a:solidFill>
                            <a:schemeClr val="tx1"/>
                          </a:solidFill>
                          <a:effectLst/>
                          <a:latin typeface="+mn-lt"/>
                          <a:ea typeface="+mn-ea"/>
                          <a:cs typeface="+mn-cs"/>
                        </a:rPr>
                        <a:t>229 </a:t>
                      </a:r>
                      <a:endParaRPr lang="en-US" sz="8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146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74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9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3</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69</a:t>
                      </a:r>
                    </a:p>
                  </a:txBody>
                  <a:tcPr marL="9525" marR="9525" marT="9525" marB="0" anchor="ctr"/>
                </a:tc>
                <a:tc>
                  <a:txBody>
                    <a:bodyPr/>
                    <a:lstStyle/>
                    <a:p>
                      <a:pPr marL="0" algn="ctr" defTabSz="914400" rtl="0" eaLnBrk="1" fontAlgn="b" latinLnBrk="0" hangingPunct="1"/>
                      <a:r>
                        <a:rPr lang="en-US" sz="800" u="none" strike="noStrike" kern="1200" dirty="0" smtClean="0">
                          <a:solidFill>
                            <a:schemeClr val="tx1"/>
                          </a:solidFill>
                          <a:effectLst/>
                          <a:latin typeface="+mn-lt"/>
                          <a:ea typeface="+mn-ea"/>
                          <a:cs typeface="+mn-cs"/>
                        </a:rPr>
                        <a:t>2,800 </a:t>
                      </a:r>
                      <a:endParaRPr lang="en-US" sz="8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Coast</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Galveston</a:t>
                      </a:r>
                    </a:p>
                  </a:txBody>
                  <a:tcPr marL="9525" marR="9525" marT="9525" marB="0" anchor="ctr"/>
                </a:tc>
              </a:tr>
              <a:tr h="201168">
                <a:tc>
                  <a:txBody>
                    <a:bodyPr/>
                    <a:lstStyle/>
                    <a:p>
                      <a:pPr algn="l" fontAlgn="b"/>
                      <a:r>
                        <a:rPr lang="en-US" sz="700" b="0" i="1" u="none" strike="noStrike" kern="1200" dirty="0">
                          <a:solidFill>
                            <a:schemeClr val="tx1"/>
                          </a:solidFill>
                          <a:effectLst/>
                          <a:latin typeface="+mn-lt"/>
                          <a:ea typeface="+mn-ea"/>
                          <a:cs typeface="+mn-cs"/>
                        </a:rPr>
                        <a:t>G69_FA_1</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HEIGHTTN</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CHOCTAP</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LN</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108</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 $      94,558,683 </a:t>
                      </a:r>
                    </a:p>
                  </a:txBody>
                  <a:tcPr marL="9525" marR="9525" marT="9525" marB="0" anchor="ctr"/>
                </a:tc>
                <a:tc>
                  <a:txBody>
                    <a:bodyPr/>
                    <a:lstStyle/>
                    <a:p>
                      <a:pPr marL="0" algn="ctr" defTabSz="914400" rtl="0" eaLnBrk="1" fontAlgn="b" latinLnBrk="0" hangingPunct="1"/>
                      <a:r>
                        <a:rPr lang="en-US" sz="800" u="none" strike="noStrike" kern="1200" dirty="0" smtClean="0">
                          <a:solidFill>
                            <a:schemeClr val="tx1"/>
                          </a:solidFill>
                          <a:effectLst/>
                          <a:latin typeface="+mn-lt"/>
                          <a:ea typeface="+mn-ea"/>
                          <a:cs typeface="+mn-cs"/>
                        </a:rPr>
                        <a:t>298 </a:t>
                      </a:r>
                      <a:endParaRPr lang="en-US" sz="8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202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83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14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3</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69</a:t>
                      </a:r>
                    </a:p>
                  </a:txBody>
                  <a:tcPr marL="9525" marR="9525" marT="9525" marB="0" anchor="ctr"/>
                </a:tc>
                <a:tc>
                  <a:txBody>
                    <a:bodyPr/>
                    <a:lstStyle/>
                    <a:p>
                      <a:pPr marL="0" algn="ctr" defTabSz="914400" rtl="0" eaLnBrk="1" fontAlgn="b" latinLnBrk="0" hangingPunct="1"/>
                      <a:r>
                        <a:rPr lang="en-US" sz="800" u="none" strike="noStrike" kern="1200" dirty="0" smtClean="0">
                          <a:solidFill>
                            <a:schemeClr val="tx1"/>
                          </a:solidFill>
                          <a:effectLst/>
                          <a:latin typeface="+mn-lt"/>
                          <a:ea typeface="+mn-ea"/>
                          <a:cs typeface="+mn-cs"/>
                        </a:rPr>
                        <a:t>2,800 </a:t>
                      </a:r>
                      <a:endParaRPr lang="en-US" sz="8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Coast</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Galveston</a:t>
                      </a:r>
                    </a:p>
                  </a:txBody>
                  <a:tcPr marL="9525" marR="9525" marT="9525" marB="0" anchor="ctr"/>
                </a:tc>
              </a:tr>
              <a:tr h="201168">
                <a:tc>
                  <a:txBody>
                    <a:bodyPr/>
                    <a:lstStyle/>
                    <a:p>
                      <a:pPr algn="l" fontAlgn="b"/>
                      <a:r>
                        <a:rPr lang="en-US" sz="700" b="0" i="1" u="none" strike="noStrike" kern="1200">
                          <a:solidFill>
                            <a:schemeClr val="tx1"/>
                          </a:solidFill>
                          <a:effectLst/>
                          <a:latin typeface="+mn-lt"/>
                          <a:ea typeface="+mn-ea"/>
                          <a:cs typeface="+mn-cs"/>
                        </a:rPr>
                        <a:t>PHR_SOU_1</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SOUSHORE</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PHR</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LN</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287</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 $    528,572,085 </a:t>
                      </a:r>
                    </a:p>
                  </a:txBody>
                  <a:tcPr marL="9525" marR="9525" marT="9525" marB="0" anchor="ctr"/>
                </a:tc>
                <a:tc>
                  <a:txBody>
                    <a:bodyPr/>
                    <a:lstStyle/>
                    <a:p>
                      <a:pPr marL="0" algn="ctr" defTabSz="914400" rtl="0" eaLnBrk="1" fontAlgn="b" latinLnBrk="0" hangingPunct="1"/>
                      <a:r>
                        <a:rPr lang="en-US" sz="800" u="none" strike="noStrike" kern="1200" dirty="0" smtClean="0">
                          <a:solidFill>
                            <a:schemeClr val="tx1"/>
                          </a:solidFill>
                          <a:effectLst/>
                          <a:latin typeface="+mn-lt"/>
                          <a:ea typeface="+mn-ea"/>
                          <a:cs typeface="+mn-cs"/>
                        </a:rPr>
                        <a:t>500 </a:t>
                      </a:r>
                      <a:endParaRPr lang="en-US" sz="8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284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186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31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3</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138</a:t>
                      </a:r>
                    </a:p>
                  </a:txBody>
                  <a:tcPr marL="9525" marR="9525" marT="9525" marB="0" anchor="ctr"/>
                </a:tc>
                <a:tc>
                  <a:txBody>
                    <a:bodyPr/>
                    <a:lstStyle/>
                    <a:p>
                      <a:pPr marL="0" algn="ctr" defTabSz="914400" rtl="0" eaLnBrk="1" fontAlgn="b" latinLnBrk="0" hangingPunct="1"/>
                      <a:r>
                        <a:rPr lang="en-US" sz="800" u="none" strike="noStrike" kern="1200" dirty="0" smtClean="0">
                          <a:solidFill>
                            <a:schemeClr val="tx1"/>
                          </a:solidFill>
                          <a:effectLst/>
                          <a:latin typeface="+mn-lt"/>
                          <a:ea typeface="+mn-ea"/>
                          <a:cs typeface="+mn-cs"/>
                        </a:rPr>
                        <a:t>3,500 </a:t>
                      </a:r>
                      <a:endParaRPr lang="en-US" sz="8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Coast</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Galveston</a:t>
                      </a:r>
                    </a:p>
                  </a:txBody>
                  <a:tcPr marL="9525" marR="9525" marT="9525" marB="0" anchor="ctr"/>
                </a:tc>
              </a:tr>
              <a:tr h="201168">
                <a:tc>
                  <a:txBody>
                    <a:bodyPr/>
                    <a:lstStyle/>
                    <a:p>
                      <a:pPr algn="l" fontAlgn="b"/>
                      <a:r>
                        <a:rPr lang="en-US" sz="700" b="0" i="1" u="none" strike="noStrike" kern="1200">
                          <a:solidFill>
                            <a:schemeClr val="tx1"/>
                          </a:solidFill>
                          <a:effectLst/>
                          <a:latin typeface="+mn-lt"/>
                          <a:ea typeface="+mn-ea"/>
                          <a:cs typeface="+mn-cs"/>
                        </a:rPr>
                        <a:t>G138_11A_1</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FRDSWOOD</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HASTINGS</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LN</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336</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 $      29,204,000 </a:t>
                      </a:r>
                    </a:p>
                  </a:txBody>
                  <a:tcPr marL="9525" marR="9525" marT="9525" marB="0" anchor="ctr"/>
                </a:tc>
                <a:tc>
                  <a:txBody>
                    <a:bodyPr/>
                    <a:lstStyle/>
                    <a:p>
                      <a:pPr marL="0" algn="ctr" defTabSz="914400" rtl="0" eaLnBrk="1" fontAlgn="b" latinLnBrk="0" hangingPunct="1"/>
                      <a:r>
                        <a:rPr lang="en-US" sz="800" u="none" strike="noStrike" kern="1200" dirty="0" smtClean="0">
                          <a:solidFill>
                            <a:schemeClr val="tx1"/>
                          </a:solidFill>
                          <a:effectLst/>
                          <a:latin typeface="+mn-lt"/>
                          <a:ea typeface="+mn-ea"/>
                          <a:cs typeface="+mn-cs"/>
                        </a:rPr>
                        <a:t>25 </a:t>
                      </a:r>
                      <a:endParaRPr lang="en-US" sz="8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25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1</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138</a:t>
                      </a:r>
                    </a:p>
                  </a:txBody>
                  <a:tcPr marL="9525" marR="9525" marT="9525" marB="0" anchor="ctr"/>
                </a:tc>
                <a:tc>
                  <a:txBody>
                    <a:bodyPr/>
                    <a:lstStyle/>
                    <a:p>
                      <a:pPr marL="0" algn="ctr" defTabSz="914400" rtl="0" eaLnBrk="1" fontAlgn="b" latinLnBrk="0" hangingPunct="1"/>
                      <a:r>
                        <a:rPr lang="en-US" sz="800" u="none" strike="noStrike" kern="1200" dirty="0" smtClean="0">
                          <a:solidFill>
                            <a:schemeClr val="tx1"/>
                          </a:solidFill>
                          <a:effectLst/>
                          <a:latin typeface="+mn-lt"/>
                          <a:ea typeface="+mn-ea"/>
                          <a:cs typeface="+mn-cs"/>
                        </a:rPr>
                        <a:t>3,500 </a:t>
                      </a:r>
                      <a:endParaRPr lang="en-US" sz="8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Coast</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Galveston/Brazoria</a:t>
                      </a:r>
                    </a:p>
                  </a:txBody>
                  <a:tcPr marL="9525" marR="9525" marT="9525" marB="0" anchor="ctr"/>
                </a:tc>
              </a:tr>
              <a:tr h="201168">
                <a:tc>
                  <a:txBody>
                    <a:bodyPr/>
                    <a:lstStyle/>
                    <a:p>
                      <a:pPr algn="l" fontAlgn="b"/>
                      <a:r>
                        <a:rPr lang="en-US" sz="700" b="0" i="1" u="none" strike="noStrike" kern="1200">
                          <a:solidFill>
                            <a:schemeClr val="tx1"/>
                          </a:solidFill>
                          <a:effectLst/>
                          <a:latin typeface="+mn-lt"/>
                          <a:ea typeface="+mn-ea"/>
                          <a:cs typeface="+mn-cs"/>
                        </a:rPr>
                        <a:t>INDUST_NUECES1_1</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INDUSTRI</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NUECES_B</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LN</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103</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 $      49,482,230 </a:t>
                      </a:r>
                    </a:p>
                  </a:txBody>
                  <a:tcPr marL="9525" marR="9525" marT="9525" marB="0" anchor="ctr"/>
                </a:tc>
                <a:tc>
                  <a:txBody>
                    <a:bodyPr/>
                    <a:lstStyle/>
                    <a:p>
                      <a:pPr marL="0" algn="ctr" defTabSz="914400" rtl="0" eaLnBrk="1" fontAlgn="b" latinLnBrk="0" hangingPunct="1"/>
                      <a:r>
                        <a:rPr lang="en-US" sz="800" u="none" strike="noStrike" kern="1200" dirty="0" smtClean="0">
                          <a:solidFill>
                            <a:schemeClr val="tx1"/>
                          </a:solidFill>
                          <a:effectLst/>
                          <a:latin typeface="+mn-lt"/>
                          <a:ea typeface="+mn-ea"/>
                          <a:cs typeface="+mn-cs"/>
                        </a:rPr>
                        <a:t>169 </a:t>
                      </a:r>
                      <a:endParaRPr lang="en-US" sz="8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147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22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2</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69</a:t>
                      </a:r>
                    </a:p>
                  </a:txBody>
                  <a:tcPr marL="9525" marR="9525" marT="9525" marB="0" anchor="ctr"/>
                </a:tc>
                <a:tc>
                  <a:txBody>
                    <a:bodyPr/>
                    <a:lstStyle/>
                    <a:p>
                      <a:pPr marL="0" algn="ctr" defTabSz="914400" rtl="0" eaLnBrk="1" fontAlgn="b" latinLnBrk="0" hangingPunct="1"/>
                      <a:r>
                        <a:rPr lang="en-US" sz="800" u="none" strike="noStrike" kern="1200" dirty="0" smtClean="0">
                          <a:solidFill>
                            <a:schemeClr val="tx1"/>
                          </a:solidFill>
                          <a:effectLst/>
                          <a:latin typeface="+mn-lt"/>
                          <a:ea typeface="+mn-ea"/>
                          <a:cs typeface="+mn-cs"/>
                        </a:rPr>
                        <a:t>2,800 </a:t>
                      </a:r>
                      <a:endParaRPr lang="en-US" sz="8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Southern</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Nueces</a:t>
                      </a:r>
                    </a:p>
                  </a:txBody>
                  <a:tcPr marL="9525" marR="9525" marT="9525" marB="0" anchor="ctr"/>
                </a:tc>
              </a:tr>
              <a:tr h="201168">
                <a:tc>
                  <a:txBody>
                    <a:bodyPr/>
                    <a:lstStyle/>
                    <a:p>
                      <a:pPr algn="l" fontAlgn="b"/>
                      <a:r>
                        <a:rPr lang="en-US" sz="700" b="0" i="1" u="none" strike="noStrike" kern="1200" dirty="0">
                          <a:solidFill>
                            <a:schemeClr val="tx1"/>
                          </a:solidFill>
                          <a:effectLst/>
                          <a:latin typeface="+mn-lt"/>
                          <a:ea typeface="+mn-ea"/>
                          <a:cs typeface="+mn-cs"/>
                        </a:rPr>
                        <a:t>6332_A</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YUCSW</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GASPAD</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LN</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151</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 $      46,642,954 </a:t>
                      </a:r>
                    </a:p>
                  </a:txBody>
                  <a:tcPr marL="9525" marR="9525" marT="9525" marB="0" anchor="ctr"/>
                </a:tc>
                <a:tc>
                  <a:txBody>
                    <a:bodyPr/>
                    <a:lstStyle/>
                    <a:p>
                      <a:pPr marL="0" algn="ctr" defTabSz="914400" rtl="0" eaLnBrk="1" fontAlgn="b" latinLnBrk="0" hangingPunct="1"/>
                      <a:r>
                        <a:rPr lang="en-US" sz="800" u="none" strike="noStrike" kern="1200" dirty="0" smtClean="0">
                          <a:solidFill>
                            <a:schemeClr val="tx1"/>
                          </a:solidFill>
                          <a:effectLst/>
                          <a:latin typeface="+mn-lt"/>
                          <a:ea typeface="+mn-ea"/>
                          <a:cs typeface="+mn-cs"/>
                        </a:rPr>
                        <a:t>80 </a:t>
                      </a:r>
                      <a:endParaRPr lang="en-US" sz="8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65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15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             -   </a:t>
                      </a: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12</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138</a:t>
                      </a:r>
                    </a:p>
                  </a:txBody>
                  <a:tcPr marL="9525" marR="9525" marT="9525" marB="0" anchor="ctr"/>
                </a:tc>
                <a:tc>
                  <a:txBody>
                    <a:bodyPr/>
                    <a:lstStyle/>
                    <a:p>
                      <a:pPr marL="0" algn="ctr" defTabSz="914400" rtl="0" eaLnBrk="1" fontAlgn="b" latinLnBrk="0" hangingPunct="1"/>
                      <a:r>
                        <a:rPr lang="en-US" sz="800" u="none" strike="noStrike" kern="1200" dirty="0" smtClean="0">
                          <a:solidFill>
                            <a:schemeClr val="tx1"/>
                          </a:solidFill>
                          <a:effectLst/>
                          <a:latin typeface="+mn-lt"/>
                          <a:ea typeface="+mn-ea"/>
                          <a:cs typeface="+mn-cs"/>
                        </a:rPr>
                        <a:t>3,500 </a:t>
                      </a:r>
                      <a:endParaRPr lang="en-US" sz="800" u="none" strike="noStrike" kern="1200" dirty="0">
                        <a:solidFill>
                          <a:schemeClr val="tx1"/>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800" u="none" strike="noStrike" kern="1200">
                          <a:solidFill>
                            <a:schemeClr val="tx1"/>
                          </a:solidFill>
                          <a:effectLst/>
                          <a:latin typeface="+mn-lt"/>
                          <a:ea typeface="+mn-ea"/>
                          <a:cs typeface="+mn-cs"/>
                        </a:rPr>
                        <a:t>Far West</a:t>
                      </a:r>
                    </a:p>
                  </a:txBody>
                  <a:tcPr marL="9525" marR="9525" marT="9525" marB="0" anchor="ctr"/>
                </a:tc>
                <a:tc>
                  <a:txBody>
                    <a:bodyPr/>
                    <a:lstStyle/>
                    <a:p>
                      <a:pPr marL="0" algn="ctr" defTabSz="914400" rtl="0" eaLnBrk="1" fontAlgn="b" latinLnBrk="0" hangingPunct="1"/>
                      <a:r>
                        <a:rPr lang="en-US" sz="800" u="none" strike="noStrike" kern="1200" dirty="0">
                          <a:solidFill>
                            <a:schemeClr val="tx1"/>
                          </a:solidFill>
                          <a:effectLst/>
                          <a:latin typeface="+mn-lt"/>
                          <a:ea typeface="+mn-ea"/>
                          <a:cs typeface="+mn-cs"/>
                        </a:rPr>
                        <a:t>Ward/Reeves</a:t>
                      </a:r>
                    </a:p>
                  </a:txBody>
                  <a:tcPr marL="9525" marR="9525" marT="9525" marB="0" anchor="ctr"/>
                </a:tc>
              </a:tr>
            </a:tbl>
          </a:graphicData>
        </a:graphic>
      </p:graphicFrame>
      <p:sp>
        <p:nvSpPr>
          <p:cNvPr id="6" name="TextBox 5"/>
          <p:cNvSpPr txBox="1"/>
          <p:nvPr/>
        </p:nvSpPr>
        <p:spPr>
          <a:xfrm>
            <a:off x="2819400" y="5924493"/>
            <a:ext cx="1659493" cy="369332"/>
          </a:xfrm>
          <a:prstGeom prst="rect">
            <a:avLst/>
          </a:prstGeom>
          <a:solidFill>
            <a:schemeClr val="bg1"/>
          </a:solidFill>
          <a:ln>
            <a:solidFill>
              <a:schemeClr val="accent1"/>
            </a:solidFill>
          </a:ln>
        </p:spPr>
        <p:style>
          <a:lnRef idx="3">
            <a:schemeClr val="lt1"/>
          </a:lnRef>
          <a:fillRef idx="1">
            <a:schemeClr val="accent1"/>
          </a:fillRef>
          <a:effectRef idx="1">
            <a:schemeClr val="accent1"/>
          </a:effectRef>
          <a:fontRef idx="minor">
            <a:schemeClr val="lt1"/>
          </a:fontRef>
        </p:style>
        <p:txBody>
          <a:bodyPr wrap="none" rtlCol="0">
            <a:spAutoFit/>
          </a:bodyPr>
          <a:lstStyle/>
          <a:p>
            <a:r>
              <a:rPr lang="en-US" dirty="0" smtClean="0">
                <a:solidFill>
                  <a:schemeClr val="accent1"/>
                </a:solidFill>
              </a:rPr>
              <a:t>Total: $ 2.16 B</a:t>
            </a:r>
            <a:endParaRPr lang="en-US" dirty="0">
              <a:solidFill>
                <a:schemeClr val="accent1"/>
              </a:solidFill>
            </a:endParaRPr>
          </a:p>
        </p:txBody>
      </p:sp>
    </p:spTree>
    <p:extLst>
      <p:ext uri="{BB962C8B-B14F-4D97-AF65-F5344CB8AC3E}">
        <p14:creationId xmlns:p14="http://schemas.microsoft.com/office/powerpoint/2010/main" val="15075096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Content Placeholder 11"/>
          <p:cNvPicPr>
            <a:picLocks noGrp="1" noChangeAspect="1"/>
          </p:cNvPicPr>
          <p:nvPr>
            <p:ph idx="1"/>
          </p:nvPr>
        </p:nvPicPr>
        <p:blipFill>
          <a:blip r:embed="rId2"/>
          <a:stretch>
            <a:fillRect/>
          </a:stretch>
        </p:blipFill>
        <p:spPr>
          <a:prstGeom prst="rect">
            <a:avLst/>
          </a:prstGeom>
        </p:spPr>
      </p:pic>
      <p:sp>
        <p:nvSpPr>
          <p:cNvPr id="2" name="Title 1"/>
          <p:cNvSpPr>
            <a:spLocks noGrp="1"/>
          </p:cNvSpPr>
          <p:nvPr>
            <p:ph type="title"/>
          </p:nvPr>
        </p:nvSpPr>
        <p:spPr/>
        <p:txBody>
          <a:bodyPr/>
          <a:lstStyle/>
          <a:p>
            <a:r>
              <a:rPr lang="en-US" sz="2000" dirty="0"/>
              <a:t>Approximated Congestion Rent from Potentially Activated Constraints Relative to Actual Congestion Rent </a:t>
            </a:r>
            <a:r>
              <a:rPr lang="en-US" sz="2000" dirty="0" smtClean="0">
                <a:solidFill>
                  <a:schemeClr val="accent6"/>
                </a:solidFill>
              </a:rPr>
              <a:t>(Original)</a:t>
            </a:r>
            <a:endParaRPr lang="en-US" sz="2000" dirty="0">
              <a:solidFill>
                <a:schemeClr val="accent6"/>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
        <p:nvSpPr>
          <p:cNvPr id="6" name="TextBox 5"/>
          <p:cNvSpPr txBox="1"/>
          <p:nvPr/>
        </p:nvSpPr>
        <p:spPr>
          <a:xfrm>
            <a:off x="4800600" y="914400"/>
            <a:ext cx="4190999" cy="2492990"/>
          </a:xfrm>
          <a:prstGeom prst="rect">
            <a:avLst/>
          </a:prstGeom>
          <a:solidFill>
            <a:schemeClr val="bg1"/>
          </a:solidFill>
        </p:spPr>
        <p:txBody>
          <a:bodyPr wrap="square" rtlCol="0">
            <a:spAutoFit/>
          </a:bodyPr>
          <a:lstStyle/>
          <a:p>
            <a:pPr marL="171450" indent="-171450">
              <a:buFont typeface="Arial" panose="020B0604020202020204" pitchFamily="34" charset="0"/>
              <a:buChar char="•"/>
            </a:pPr>
            <a:r>
              <a:rPr lang="en-US" sz="1200" dirty="0" smtClean="0"/>
              <a:t>It was asked at the previous CMWG whether or not the approximated congestion rent from potentially activated constraints included constraints that might:</a:t>
            </a:r>
          </a:p>
          <a:p>
            <a:pPr marL="457200" indent="-287338">
              <a:buFont typeface="+mj-lt"/>
              <a:buAutoNum type="alphaLcParenR"/>
            </a:pPr>
            <a:r>
              <a:rPr lang="en-US" sz="1200" dirty="0" smtClean="0"/>
              <a:t>be considered </a:t>
            </a:r>
            <a:r>
              <a:rPr lang="en-US" sz="1200" b="1" dirty="0" smtClean="0"/>
              <a:t>redundant </a:t>
            </a:r>
            <a:r>
              <a:rPr lang="en-US" sz="1200" dirty="0" smtClean="0"/>
              <a:t>with other potentially activated constraints, or</a:t>
            </a:r>
          </a:p>
          <a:p>
            <a:pPr marL="457200" indent="-287338">
              <a:buFont typeface="+mj-lt"/>
              <a:buAutoNum type="alphaLcParenR"/>
            </a:pPr>
            <a:r>
              <a:rPr lang="en-US" sz="1200" dirty="0" smtClean="0"/>
              <a:t>be an </a:t>
            </a:r>
            <a:r>
              <a:rPr lang="en-US" sz="1200" b="1" dirty="0" smtClean="0"/>
              <a:t>irresolvable constraint </a:t>
            </a:r>
            <a:r>
              <a:rPr lang="en-US" sz="1200" dirty="0" smtClean="0"/>
              <a:t>that meets the threshold to have its maximum Shadow Price re-evaluated</a:t>
            </a:r>
            <a:endParaRPr lang="en-US" sz="1200" dirty="0"/>
          </a:p>
          <a:p>
            <a:pPr marL="457200" indent="-287338">
              <a:buFont typeface="+mj-lt"/>
              <a:buAutoNum type="alphaLcParenR"/>
            </a:pPr>
            <a:endParaRPr lang="en-US" sz="1200" dirty="0" smtClean="0"/>
          </a:p>
          <a:p>
            <a:pPr marL="169863" indent="-169863">
              <a:buFont typeface="Arial" panose="020B0604020202020204" pitchFamily="34" charset="0"/>
              <a:buChar char="•"/>
            </a:pPr>
            <a:r>
              <a:rPr lang="en-US" sz="1200" dirty="0" smtClean="0"/>
              <a:t>For the purpose of this study, only the constraint-pairs including the Top-20 potentially activated Overloaded Elements were considered since they accounted for 77% of the potentially added Congestion Rent</a:t>
            </a:r>
          </a:p>
        </p:txBody>
      </p:sp>
      <p:sp>
        <p:nvSpPr>
          <p:cNvPr id="9" name="Oval 8"/>
          <p:cNvSpPr/>
          <p:nvPr/>
        </p:nvSpPr>
        <p:spPr>
          <a:xfrm>
            <a:off x="2362200" y="2743200"/>
            <a:ext cx="2819400" cy="2590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810000" y="5943600"/>
            <a:ext cx="2895600" cy="381000"/>
          </a:xfrm>
          <a:prstGeom prst="rect">
            <a:avLst/>
          </a:prstGeom>
          <a:noFill/>
          <a:ln w="127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900" dirty="0" smtClean="0">
                <a:solidFill>
                  <a:schemeClr val="tx1">
                    <a:lumMod val="65000"/>
                    <a:lumOff val="35000"/>
                  </a:schemeClr>
                </a:solidFill>
              </a:rPr>
              <a:t>Original Potentially Activated</a:t>
            </a:r>
            <a:endParaRPr lang="en-US" sz="900" dirty="0">
              <a:solidFill>
                <a:schemeClr val="tx1">
                  <a:lumMod val="65000"/>
                  <a:lumOff val="35000"/>
                </a:schemeClr>
              </a:solidFill>
            </a:endParaRPr>
          </a:p>
        </p:txBody>
      </p:sp>
      <p:sp>
        <p:nvSpPr>
          <p:cNvPr id="8" name="TextBox 7"/>
          <p:cNvSpPr txBox="1"/>
          <p:nvPr/>
        </p:nvSpPr>
        <p:spPr>
          <a:xfrm>
            <a:off x="1281684" y="1185400"/>
            <a:ext cx="2565439" cy="646331"/>
          </a:xfrm>
          <a:prstGeom prst="rect">
            <a:avLst/>
          </a:prstGeom>
          <a:solidFill>
            <a:schemeClr val="bg1"/>
          </a:solidFill>
          <a:ln>
            <a:solidFill>
              <a:schemeClr val="accent1"/>
            </a:solidFill>
          </a:ln>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dirty="0" smtClean="0">
                <a:solidFill>
                  <a:schemeClr val="accent1"/>
                </a:solidFill>
              </a:rPr>
              <a:t>Total: $ 2.16 B (top 20)</a:t>
            </a:r>
          </a:p>
          <a:p>
            <a:r>
              <a:rPr lang="en-US" dirty="0" smtClean="0">
                <a:solidFill>
                  <a:schemeClr val="accent1"/>
                </a:solidFill>
              </a:rPr>
              <a:t>          $ 2.79 B (all)</a:t>
            </a:r>
            <a:endParaRPr lang="en-US" dirty="0">
              <a:solidFill>
                <a:schemeClr val="accent1"/>
              </a:solidFill>
            </a:endParaRPr>
          </a:p>
        </p:txBody>
      </p:sp>
    </p:spTree>
    <p:extLst>
      <p:ext uri="{BB962C8B-B14F-4D97-AF65-F5344CB8AC3E}">
        <p14:creationId xmlns:p14="http://schemas.microsoft.com/office/powerpoint/2010/main" val="1286861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New Material</a:t>
            </a:r>
            <a:endParaRPr lang="en-US" dirty="0"/>
          </a:p>
        </p:txBody>
      </p:sp>
      <p:sp>
        <p:nvSpPr>
          <p:cNvPr id="3" name="Content Placeholder 2"/>
          <p:cNvSpPr>
            <a:spLocks noGrp="1"/>
          </p:cNvSpPr>
          <p:nvPr>
            <p:ph idx="1"/>
          </p:nvPr>
        </p:nvSpPr>
        <p:spPr>
          <a:xfrm>
            <a:off x="304800" y="1371600"/>
            <a:ext cx="8534400" cy="4876800"/>
          </a:xfrm>
        </p:spPr>
        <p:txBody>
          <a:bodyPr/>
          <a:lstStyle/>
          <a:p>
            <a:r>
              <a:rPr lang="en-US" sz="1800" dirty="0" smtClean="0"/>
              <a:t>The following material is a follow-up to some of the concerns that were addressed at CMWG on January 13</a:t>
            </a:r>
            <a:r>
              <a:rPr lang="en-US" sz="1800" baseline="30000" dirty="0" smtClean="0"/>
              <a:t>th</a:t>
            </a:r>
            <a:r>
              <a:rPr lang="en-US" sz="1800" dirty="0" smtClean="0"/>
              <a:t>, including whether </a:t>
            </a:r>
            <a:r>
              <a:rPr lang="en-US" sz="1800" dirty="0"/>
              <a:t>or not the approximated congestion rent from potentially activated constraints included constraints that might:</a:t>
            </a:r>
          </a:p>
          <a:p>
            <a:pPr marL="688975" indent="-347663">
              <a:buFont typeface="+mj-lt"/>
              <a:buAutoNum type="alphaLcParenR"/>
            </a:pPr>
            <a:r>
              <a:rPr lang="en-US" sz="1800" dirty="0"/>
              <a:t>be considered redundant with other potentially activated constraints, or</a:t>
            </a:r>
          </a:p>
          <a:p>
            <a:pPr marL="688975" indent="-347663">
              <a:buFont typeface="+mj-lt"/>
              <a:buAutoNum type="alphaLcParenR"/>
            </a:pPr>
            <a:r>
              <a:rPr lang="en-US" sz="1800" dirty="0"/>
              <a:t>be an irresolvable constraint </a:t>
            </a:r>
            <a:r>
              <a:rPr lang="en-US" sz="1800" dirty="0" smtClean="0"/>
              <a:t>that </a:t>
            </a:r>
            <a:r>
              <a:rPr lang="en-US" sz="1800" dirty="0"/>
              <a:t>meets the threshold to have its maximum Shadow </a:t>
            </a:r>
            <a:r>
              <a:rPr lang="en-US" sz="1800" dirty="0" smtClean="0"/>
              <a:t>Price </a:t>
            </a:r>
            <a:r>
              <a:rPr lang="en-US" sz="1800" dirty="0"/>
              <a:t>re-evaluated</a:t>
            </a:r>
          </a:p>
          <a:p>
            <a:pPr marL="0" indent="0">
              <a:buNone/>
            </a:pPr>
            <a:endParaRPr lang="en-US" sz="1800" dirty="0" smtClean="0"/>
          </a:p>
          <a:p>
            <a:r>
              <a:rPr lang="en-US" sz="1800" dirty="0" smtClean="0"/>
              <a:t>New considerations were addressed using the process outlined in the </a:t>
            </a:r>
            <a:r>
              <a:rPr lang="en-US" sz="1800" i="1" dirty="0"/>
              <a:t>Constraints Not Activated in </a:t>
            </a:r>
            <a:r>
              <a:rPr lang="en-US" sz="1800" i="1" dirty="0" smtClean="0"/>
              <a:t>SCED </a:t>
            </a:r>
            <a:r>
              <a:rPr lang="en-US" sz="1800" dirty="0" smtClean="0"/>
              <a:t>presentation from the January 13</a:t>
            </a:r>
            <a:r>
              <a:rPr lang="en-US" sz="1800" baseline="30000" dirty="0" smtClean="0"/>
              <a:t>th</a:t>
            </a:r>
            <a:r>
              <a:rPr lang="en-US" sz="1800" dirty="0" smtClean="0"/>
              <a:t> CMWG (</a:t>
            </a:r>
            <a:r>
              <a:rPr lang="en-US" sz="1800" dirty="0" smtClean="0">
                <a:hlinkClick r:id="rId2"/>
              </a:rPr>
              <a:t>link</a:t>
            </a:r>
            <a:r>
              <a:rPr lang="en-US" sz="1800" dirty="0" smtClean="0"/>
              <a:t>), with some further considerations…</a:t>
            </a: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18175590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Considerations &amp; Assumptions</a:t>
            </a:r>
            <a:endParaRPr lang="en-US" dirty="0"/>
          </a:p>
        </p:txBody>
      </p:sp>
      <p:sp>
        <p:nvSpPr>
          <p:cNvPr id="3" name="Content Placeholder 2"/>
          <p:cNvSpPr>
            <a:spLocks noGrp="1"/>
          </p:cNvSpPr>
          <p:nvPr>
            <p:ph idx="1"/>
          </p:nvPr>
        </p:nvSpPr>
        <p:spPr/>
        <p:txBody>
          <a:bodyPr/>
          <a:lstStyle/>
          <a:p>
            <a:pPr marL="0" indent="0">
              <a:buNone/>
            </a:pPr>
            <a:r>
              <a:rPr lang="en-US" sz="1600" dirty="0" smtClean="0"/>
              <a:t>Of the </a:t>
            </a:r>
            <a:r>
              <a:rPr lang="en-US" sz="1600" u="sng" dirty="0" smtClean="0"/>
              <a:t>Top-20 Overloaded Elements </a:t>
            </a:r>
            <a:r>
              <a:rPr lang="en-US" sz="1600" dirty="0" smtClean="0"/>
              <a:t>(86 individual contingency-constraint pairs)...</a:t>
            </a:r>
          </a:p>
          <a:p>
            <a:pPr marL="0" indent="0">
              <a:buNone/>
            </a:pPr>
            <a:endParaRPr lang="en-US" sz="1600" dirty="0" smtClean="0"/>
          </a:p>
          <a:p>
            <a:pPr marL="0" indent="0">
              <a:buNone/>
            </a:pPr>
            <a:r>
              <a:rPr lang="en-US" sz="1600" b="1" dirty="0" smtClean="0"/>
              <a:t>Redundant Constraints</a:t>
            </a:r>
          </a:p>
          <a:p>
            <a:r>
              <a:rPr lang="en-US" sz="1600" dirty="0" smtClean="0"/>
              <a:t>Each day and element was analyzed and constraints that would be considered “redundant” were excluded</a:t>
            </a:r>
          </a:p>
          <a:p>
            <a:pPr lvl="1"/>
            <a:r>
              <a:rPr lang="en-US" sz="1400" dirty="0" smtClean="0"/>
              <a:t>Those with the most accumulated Approximated Congestion Rent were kept</a:t>
            </a:r>
          </a:p>
          <a:p>
            <a:pPr lvl="1"/>
            <a:r>
              <a:rPr lang="en-US" sz="1400" dirty="0" smtClean="0"/>
              <a:t>Assumed that redundant constraints would be present in TCM at same</a:t>
            </a:r>
          </a:p>
          <a:p>
            <a:pPr lvl="1"/>
            <a:endParaRPr lang="en-US" sz="1600" dirty="0" smtClean="0"/>
          </a:p>
          <a:p>
            <a:pPr marL="0" indent="0">
              <a:buNone/>
            </a:pPr>
            <a:r>
              <a:rPr lang="en-US" sz="1600" b="1" dirty="0" smtClean="0"/>
              <a:t>Irresolvable Constraints</a:t>
            </a:r>
          </a:p>
          <a:p>
            <a:r>
              <a:rPr lang="en-US" sz="1600" dirty="0" smtClean="0"/>
              <a:t>For the remaining constraints, the hours and days they would have been activated, and irresolvable, are used to determine when they would be meet the trigger for modification of their Shadow Price Cap in </a:t>
            </a:r>
            <a:r>
              <a:rPr lang="en-US" sz="1600" dirty="0"/>
              <a:t>SCED per </a:t>
            </a:r>
            <a:r>
              <a:rPr lang="en-US" sz="1600" i="1" dirty="0"/>
              <a:t>Methodology for Setting </a:t>
            </a:r>
            <a:r>
              <a:rPr lang="en-US" sz="1600" i="1" dirty="0" smtClean="0"/>
              <a:t>… Power </a:t>
            </a:r>
            <a:r>
              <a:rPr lang="en-US" sz="1600" i="1" dirty="0"/>
              <a:t>Balance </a:t>
            </a:r>
            <a:r>
              <a:rPr lang="en-US" sz="1600" i="1" dirty="0" smtClean="0"/>
              <a:t>Constraints </a:t>
            </a:r>
            <a:r>
              <a:rPr lang="en-US" sz="1600" dirty="0" smtClean="0"/>
              <a:t>Section 3.6.1</a:t>
            </a:r>
          </a:p>
          <a:p>
            <a:pPr lvl="1"/>
            <a:r>
              <a:rPr lang="en-US" sz="1400" dirty="0"/>
              <a:t>A constraint violation is not resolved by the SCED dispatch or overridden for more than </a:t>
            </a:r>
            <a:r>
              <a:rPr lang="en-US" sz="1400" u="sng" dirty="0"/>
              <a:t>two consecutive hours on more than 4 consecutive Operating Days</a:t>
            </a:r>
            <a:r>
              <a:rPr lang="en-US" sz="1400" dirty="0"/>
              <a:t>; </a:t>
            </a:r>
            <a:r>
              <a:rPr lang="en-US" sz="1400" dirty="0" smtClean="0"/>
              <a:t>or a </a:t>
            </a:r>
            <a:r>
              <a:rPr lang="en-US" sz="1400" u="sng" dirty="0" smtClean="0"/>
              <a:t>total of 20 hours in a rolling thirty day period</a:t>
            </a:r>
            <a:r>
              <a:rPr lang="en-US" sz="1400" dirty="0" smtClean="0"/>
              <a:t>.</a:t>
            </a:r>
            <a:endParaRPr lang="en-US" sz="1400" dirty="0"/>
          </a:p>
          <a:p>
            <a:pPr lvl="1"/>
            <a:r>
              <a:rPr lang="en-US" sz="1400" dirty="0" smtClean="0"/>
              <a:t>Constraints Maximum Shadow Price was set to $2,000/MWh when these conditions were met, and reset at the first of each year</a:t>
            </a:r>
          </a:p>
          <a:p>
            <a:pPr lvl="1"/>
            <a:r>
              <a:rPr lang="en-US" sz="1400" dirty="0"/>
              <a:t>Assumed that </a:t>
            </a:r>
            <a:r>
              <a:rPr lang="en-US" sz="1400" dirty="0" smtClean="0"/>
              <a:t>constraints </a:t>
            </a:r>
            <a:r>
              <a:rPr lang="en-US" sz="1400" dirty="0"/>
              <a:t>would be </a:t>
            </a:r>
            <a:r>
              <a:rPr lang="en-US" sz="1400" dirty="0" smtClean="0"/>
              <a:t>activated for the same, continuous time block</a:t>
            </a:r>
            <a:endParaRPr lang="en-US" sz="1400" dirty="0"/>
          </a:p>
          <a:p>
            <a:pPr marL="457200" lvl="1" indent="0">
              <a:buNone/>
            </a:pPr>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25783514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 20 Overload Elements </a:t>
            </a:r>
            <a:r>
              <a:rPr lang="en-US" b="0" dirty="0"/>
              <a:t>(by Approx. Congestion Rent</a:t>
            </a:r>
            <a:r>
              <a:rPr lang="en-US" b="0" dirty="0" smtClean="0"/>
              <a:t>)</a:t>
            </a:r>
            <a:br>
              <a:rPr lang="en-US" b="0" dirty="0" smtClean="0"/>
            </a:br>
            <a:r>
              <a:rPr lang="en-US" sz="1800" b="0" i="1" dirty="0" smtClean="0">
                <a:solidFill>
                  <a:schemeClr val="tx2"/>
                </a:solidFill>
              </a:rPr>
              <a:t>Original</a:t>
            </a:r>
            <a:endParaRPr lang="en-US" sz="1800" i="1"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
        <p:nvSpPr>
          <p:cNvPr id="8" name="TextBox 7"/>
          <p:cNvSpPr txBox="1"/>
          <p:nvPr/>
        </p:nvSpPr>
        <p:spPr>
          <a:xfrm>
            <a:off x="4343401" y="1219200"/>
            <a:ext cx="4190999" cy="646331"/>
          </a:xfrm>
          <a:prstGeom prst="rect">
            <a:avLst/>
          </a:prstGeom>
          <a:solidFill>
            <a:schemeClr val="bg1"/>
          </a:solidFill>
        </p:spPr>
        <p:txBody>
          <a:bodyPr wrap="square" rtlCol="0">
            <a:spAutoFit/>
          </a:bodyPr>
          <a:lstStyle/>
          <a:p>
            <a:r>
              <a:rPr lang="en-US" sz="1200" dirty="0" smtClean="0"/>
              <a:t>Overloaded elements </a:t>
            </a:r>
            <a:r>
              <a:rPr lang="en-US" sz="1200" dirty="0"/>
              <a:t>ranked by approximated congestion rent accumulated between January </a:t>
            </a:r>
            <a:r>
              <a:rPr lang="en-US" sz="1200" dirty="0" smtClean="0"/>
              <a:t>2016 </a:t>
            </a:r>
            <a:r>
              <a:rPr lang="en-US" sz="1200" dirty="0"/>
              <a:t>and November 2019</a:t>
            </a:r>
          </a:p>
        </p:txBody>
      </p:sp>
      <p:pic>
        <p:nvPicPr>
          <p:cNvPr id="10" name="Content Placeholder 9"/>
          <p:cNvPicPr>
            <a:picLocks noGrp="1" noChangeAspect="1"/>
          </p:cNvPicPr>
          <p:nvPr>
            <p:ph idx="1"/>
          </p:nvPr>
        </p:nvPicPr>
        <p:blipFill>
          <a:blip r:embed="rId2"/>
          <a:stretch>
            <a:fillRect/>
          </a:stretch>
        </p:blipFill>
        <p:spPr>
          <a:prstGeom prst="rect">
            <a:avLst/>
          </a:prstGeom>
        </p:spPr>
      </p:pic>
      <p:pic>
        <p:nvPicPr>
          <p:cNvPr id="12" name="Picture 11"/>
          <p:cNvPicPr>
            <a:picLocks noChangeAspect="1"/>
          </p:cNvPicPr>
          <p:nvPr/>
        </p:nvPicPr>
        <p:blipFill>
          <a:blip r:embed="rId3"/>
          <a:stretch>
            <a:fillRect/>
          </a:stretch>
        </p:blipFill>
        <p:spPr>
          <a:xfrm>
            <a:off x="3124200" y="5940115"/>
            <a:ext cx="3048000" cy="341253"/>
          </a:xfrm>
          <a:prstGeom prst="rect">
            <a:avLst/>
          </a:prstGeom>
        </p:spPr>
      </p:pic>
      <p:sp>
        <p:nvSpPr>
          <p:cNvPr id="13" name="TextBox 12"/>
          <p:cNvSpPr txBox="1"/>
          <p:nvPr/>
        </p:nvSpPr>
        <p:spPr>
          <a:xfrm>
            <a:off x="2114550" y="5562601"/>
            <a:ext cx="1409701" cy="276999"/>
          </a:xfrm>
          <a:prstGeom prst="rect">
            <a:avLst/>
          </a:prstGeom>
          <a:solidFill>
            <a:schemeClr val="bg1"/>
          </a:solidFill>
        </p:spPr>
        <p:txBody>
          <a:bodyPr wrap="square" rtlCol="0">
            <a:spAutoFit/>
          </a:bodyPr>
          <a:lstStyle/>
          <a:p>
            <a:pPr algn="ctr"/>
            <a:r>
              <a:rPr lang="en-US" sz="1200" dirty="0" smtClean="0"/>
              <a:t>Galveston County</a:t>
            </a:r>
            <a:endParaRPr lang="en-US" sz="1200" dirty="0"/>
          </a:p>
        </p:txBody>
      </p:sp>
      <p:sp>
        <p:nvSpPr>
          <p:cNvPr id="14" name="Left Bracket 13"/>
          <p:cNvSpPr/>
          <p:nvPr/>
        </p:nvSpPr>
        <p:spPr>
          <a:xfrm rot="16200000">
            <a:off x="2781301" y="3238502"/>
            <a:ext cx="76200" cy="4571997"/>
          </a:xfrm>
          <a:prstGeom prst="leftBracket">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p:cNvSpPr txBox="1"/>
          <p:nvPr/>
        </p:nvSpPr>
        <p:spPr>
          <a:xfrm>
            <a:off x="6267446" y="3390900"/>
            <a:ext cx="1409701" cy="276999"/>
          </a:xfrm>
          <a:prstGeom prst="rect">
            <a:avLst/>
          </a:prstGeom>
          <a:solidFill>
            <a:schemeClr val="bg1"/>
          </a:solidFill>
        </p:spPr>
        <p:txBody>
          <a:bodyPr wrap="square" rtlCol="0">
            <a:spAutoFit/>
          </a:bodyPr>
          <a:lstStyle/>
          <a:p>
            <a:pPr algn="ctr"/>
            <a:r>
              <a:rPr lang="en-US" sz="1200" dirty="0" smtClean="0"/>
              <a:t>Rest of System</a:t>
            </a:r>
            <a:endParaRPr lang="en-US" sz="1200" dirty="0"/>
          </a:p>
        </p:txBody>
      </p:sp>
      <p:sp>
        <p:nvSpPr>
          <p:cNvPr id="16" name="Left Bracket 15"/>
          <p:cNvSpPr/>
          <p:nvPr/>
        </p:nvSpPr>
        <p:spPr>
          <a:xfrm rot="5400000">
            <a:off x="6939346" y="2291152"/>
            <a:ext cx="65903" cy="2819397"/>
          </a:xfrm>
          <a:prstGeom prst="leftBracket">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8292548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75810" y="841248"/>
            <a:ext cx="8992379" cy="5413717"/>
          </a:xfrm>
          <a:prstGeom prst="rect">
            <a:avLst/>
          </a:prstGeom>
        </p:spPr>
      </p:pic>
      <p:sp>
        <p:nvSpPr>
          <p:cNvPr id="2" name="Title 1"/>
          <p:cNvSpPr>
            <a:spLocks noGrp="1"/>
          </p:cNvSpPr>
          <p:nvPr>
            <p:ph type="title"/>
          </p:nvPr>
        </p:nvSpPr>
        <p:spPr/>
        <p:txBody>
          <a:bodyPr/>
          <a:lstStyle/>
          <a:p>
            <a:r>
              <a:rPr lang="en-US" dirty="0"/>
              <a:t>Top 20 Overload Elements </a:t>
            </a:r>
            <a:r>
              <a:rPr lang="en-US" b="0" dirty="0"/>
              <a:t>(by Approx. Congestion Rent)</a:t>
            </a:r>
            <a:br>
              <a:rPr lang="en-US" b="0" dirty="0"/>
            </a:br>
            <a:r>
              <a:rPr lang="en-US" sz="1800" b="0" i="1" dirty="0" smtClean="0">
                <a:solidFill>
                  <a:schemeClr val="tx2"/>
                </a:solidFill>
              </a:rPr>
              <a:t>Considering Redundant &amp; Irresolvable Constraints</a:t>
            </a:r>
            <a:endParaRPr lang="en-US" i="1"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
        <p:nvSpPr>
          <p:cNvPr id="13" name="TextBox 12"/>
          <p:cNvSpPr txBox="1"/>
          <p:nvPr/>
        </p:nvSpPr>
        <p:spPr>
          <a:xfrm>
            <a:off x="4343401" y="1219200"/>
            <a:ext cx="4190999" cy="646331"/>
          </a:xfrm>
          <a:prstGeom prst="rect">
            <a:avLst/>
          </a:prstGeom>
          <a:solidFill>
            <a:schemeClr val="bg1"/>
          </a:solidFill>
        </p:spPr>
        <p:txBody>
          <a:bodyPr wrap="square" rtlCol="0">
            <a:spAutoFit/>
          </a:bodyPr>
          <a:lstStyle/>
          <a:p>
            <a:r>
              <a:rPr lang="en-US" sz="1200" dirty="0" smtClean="0"/>
              <a:t>Overloaded elements </a:t>
            </a:r>
            <a:r>
              <a:rPr lang="en-US" sz="1200" dirty="0"/>
              <a:t>ranked by approximated congestion rent accumulated between January </a:t>
            </a:r>
            <a:r>
              <a:rPr lang="en-US" sz="1200" dirty="0" smtClean="0"/>
              <a:t>2016 </a:t>
            </a:r>
            <a:r>
              <a:rPr lang="en-US" sz="1200" dirty="0"/>
              <a:t>and November 2019</a:t>
            </a:r>
          </a:p>
        </p:txBody>
      </p:sp>
      <p:pic>
        <p:nvPicPr>
          <p:cNvPr id="15" name="Picture 14"/>
          <p:cNvPicPr>
            <a:picLocks noChangeAspect="1"/>
          </p:cNvPicPr>
          <p:nvPr/>
        </p:nvPicPr>
        <p:blipFill>
          <a:blip r:embed="rId3"/>
          <a:stretch>
            <a:fillRect/>
          </a:stretch>
        </p:blipFill>
        <p:spPr>
          <a:xfrm>
            <a:off x="3124200" y="5940115"/>
            <a:ext cx="3048000" cy="341253"/>
          </a:xfrm>
          <a:prstGeom prst="rect">
            <a:avLst/>
          </a:prstGeom>
        </p:spPr>
      </p:pic>
      <p:sp>
        <p:nvSpPr>
          <p:cNvPr id="16" name="TextBox 15"/>
          <p:cNvSpPr txBox="1"/>
          <p:nvPr/>
        </p:nvSpPr>
        <p:spPr>
          <a:xfrm>
            <a:off x="2114550" y="5562601"/>
            <a:ext cx="1409701" cy="276999"/>
          </a:xfrm>
          <a:prstGeom prst="rect">
            <a:avLst/>
          </a:prstGeom>
          <a:solidFill>
            <a:schemeClr val="bg1"/>
          </a:solidFill>
        </p:spPr>
        <p:txBody>
          <a:bodyPr wrap="square" rtlCol="0">
            <a:spAutoFit/>
          </a:bodyPr>
          <a:lstStyle/>
          <a:p>
            <a:pPr algn="ctr"/>
            <a:r>
              <a:rPr lang="en-US" sz="1200" dirty="0" smtClean="0"/>
              <a:t>Galveston County</a:t>
            </a:r>
            <a:endParaRPr lang="en-US" sz="1200" dirty="0"/>
          </a:p>
        </p:txBody>
      </p:sp>
      <p:sp>
        <p:nvSpPr>
          <p:cNvPr id="17" name="Left Bracket 16"/>
          <p:cNvSpPr/>
          <p:nvPr/>
        </p:nvSpPr>
        <p:spPr>
          <a:xfrm rot="16200000">
            <a:off x="2781301" y="3238502"/>
            <a:ext cx="76200" cy="4571997"/>
          </a:xfrm>
          <a:prstGeom prst="leftBracket">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TextBox 17"/>
          <p:cNvSpPr txBox="1"/>
          <p:nvPr/>
        </p:nvSpPr>
        <p:spPr>
          <a:xfrm>
            <a:off x="6267446" y="3390900"/>
            <a:ext cx="1409701" cy="276999"/>
          </a:xfrm>
          <a:prstGeom prst="rect">
            <a:avLst/>
          </a:prstGeom>
          <a:solidFill>
            <a:schemeClr val="bg1"/>
          </a:solidFill>
        </p:spPr>
        <p:txBody>
          <a:bodyPr wrap="square" rtlCol="0">
            <a:spAutoFit/>
          </a:bodyPr>
          <a:lstStyle/>
          <a:p>
            <a:pPr algn="ctr"/>
            <a:r>
              <a:rPr lang="en-US" sz="1200" dirty="0" smtClean="0"/>
              <a:t>Rest of System</a:t>
            </a:r>
            <a:endParaRPr lang="en-US" sz="1200" dirty="0"/>
          </a:p>
        </p:txBody>
      </p:sp>
      <p:sp>
        <p:nvSpPr>
          <p:cNvPr id="19" name="Left Bracket 18"/>
          <p:cNvSpPr/>
          <p:nvPr/>
        </p:nvSpPr>
        <p:spPr>
          <a:xfrm rot="5400000">
            <a:off x="6939346" y="2291152"/>
            <a:ext cx="65903" cy="2819397"/>
          </a:xfrm>
          <a:prstGeom prst="leftBracket">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89569013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BB84C45B-49BB-4301-A8BA-9E3BCAACBBA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http://purl.org/dc/terms/"/>
    <ds:schemaRef ds:uri="http://schemas.microsoft.com/office/2006/metadata/properties"/>
    <ds:schemaRef ds:uri="http://schemas.openxmlformats.org/package/2006/metadata/core-properties"/>
    <ds:schemaRef ds:uri="http://www.w3.org/XML/1998/namespace"/>
    <ds:schemaRef ds:uri="http://purl.org/dc/dcmitype/"/>
    <ds:schemaRef ds:uri="http://schemas.microsoft.com/office/infopath/2007/PartnerControls"/>
    <ds:schemaRef ds:uri="c34af464-7aa1-4edd-9be4-83dffc1cb926"/>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5303</TotalTime>
  <Words>1432</Words>
  <Application>Microsoft Office PowerPoint</Application>
  <PresentationFormat>On-screen Show (4:3)</PresentationFormat>
  <Paragraphs>550</Paragraphs>
  <Slides>13</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13</vt:i4>
      </vt:variant>
    </vt:vector>
  </HeadingPairs>
  <TitlesOfParts>
    <vt:vector size="17" baseType="lpstr">
      <vt:lpstr>Arial</vt:lpstr>
      <vt:lpstr>Calibri</vt:lpstr>
      <vt:lpstr>1_Custom Design</vt:lpstr>
      <vt:lpstr>Office Theme</vt:lpstr>
      <vt:lpstr>PowerPoint Presentation</vt:lpstr>
      <vt:lpstr>Agenda</vt:lpstr>
      <vt:lpstr>Introduction</vt:lpstr>
      <vt:lpstr>Top 20 Overloaded Elements (Original)</vt:lpstr>
      <vt:lpstr>Approximated Congestion Rent from Potentially Activated Constraints Relative to Actual Congestion Rent (Original)</vt:lpstr>
      <vt:lpstr>Overview of New Material</vt:lpstr>
      <vt:lpstr>Further Considerations &amp; Assumptions</vt:lpstr>
      <vt:lpstr>Top 20 Overload Elements (by Approx. Congestion Rent) Original</vt:lpstr>
      <vt:lpstr>Top 20 Overload Elements (by Approx. Congestion Rent) Considering Redundant &amp; Irresolvable Constraints</vt:lpstr>
      <vt:lpstr>Impact to Top-20</vt:lpstr>
      <vt:lpstr>Approximated Congestion Rent from Potentially Activated Constraints Relative to Actual Congestion Rent </vt:lpstr>
      <vt:lpstr>Potential Increase in Annual Congestion Rent</vt:lpstr>
      <vt:lpstr>Questions?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Gonzales, David</cp:lastModifiedBy>
  <cp:revision>139</cp:revision>
  <cp:lastPrinted>2016-01-21T20:53:15Z</cp:lastPrinted>
  <dcterms:created xsi:type="dcterms:W3CDTF">2016-01-21T15:20:31Z</dcterms:created>
  <dcterms:modified xsi:type="dcterms:W3CDTF">2020-01-31T23:07:55Z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