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3"/>
  </p:notesMasterIdLst>
  <p:handoutMasterIdLst>
    <p:handoutMasterId r:id="rId24"/>
  </p:handoutMasterIdLst>
  <p:sldIdLst>
    <p:sldId id="260" r:id="rId6"/>
    <p:sldId id="284" r:id="rId7"/>
    <p:sldId id="261" r:id="rId8"/>
    <p:sldId id="294" r:id="rId9"/>
    <p:sldId id="295" r:id="rId10"/>
    <p:sldId id="296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7" r:id="rId20"/>
    <p:sldId id="298" r:id="rId21"/>
    <p:sldId id="262" r:id="rId22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94"/>
            <p14:sldId id="295"/>
            <p14:sldId id="296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</p14:sldIdLst>
        </p14:section>
        <p14:section name="Questions" id="{96F416E3-8143-44F1-BC34-31FDEEEDC0B2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87462" autoAdjust="0"/>
  </p:normalViewPr>
  <p:slideViewPr>
    <p:cSldViewPr snapToGrid="0" snapToObjects="1">
      <p:cViewPr varScale="1">
        <p:scale>
          <a:sx n="97" d="100"/>
          <a:sy n="97" d="100"/>
        </p:scale>
        <p:origin x="270" y="150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02/06/2020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i="1" dirty="0"/>
                <a:t>Chair: Chad Mulholland, NRG</a:t>
              </a:r>
              <a:endParaRPr lang="en-US" sz="2000" dirty="0"/>
            </a:p>
            <a:p>
              <a:r>
                <a:rPr lang="en-US" sz="2000" i="1" dirty="0"/>
                <a:t>Vice Chair: </a:t>
              </a:r>
              <a:r>
                <a:rPr lang="en-US" sz="2000" dirty="0"/>
                <a:t>Jimmy Jackson, CPS</a:t>
              </a:r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February 6</a:t>
              </a:r>
              <a:r>
                <a:rPr lang="en-US" baseline="30000" dirty="0"/>
                <a:t>th</a:t>
              </a:r>
              <a:r>
                <a:rPr lang="en-US" dirty="0"/>
                <a:t>, 2020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Analysis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727" y="828675"/>
            <a:ext cx="7038971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1714" y="828675"/>
            <a:ext cx="7044998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727" y="828675"/>
            <a:ext cx="7038971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Wind Generation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727" y="828675"/>
            <a:ext cx="7038971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Wind Generation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727" y="828675"/>
            <a:ext cx="7038971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Solar Generation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727" y="828675"/>
            <a:ext cx="7038971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Solar Generation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727" y="828675"/>
            <a:ext cx="7038971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</a:p>
          <a:p>
            <a:pPr lvl="1"/>
            <a:r>
              <a:rPr lang="en-US" sz="2000" dirty="0"/>
              <a:t>BAL-001-TRE-1 FMEs &amp; IMFR</a:t>
            </a:r>
          </a:p>
          <a:p>
            <a:pPr lvl="2"/>
            <a:r>
              <a:rPr lang="en-US" sz="1600" dirty="0"/>
              <a:t>1 FME in the month of December</a:t>
            </a:r>
          </a:p>
          <a:p>
            <a:pPr lvl="1"/>
            <a:r>
              <a:rPr lang="en-US" sz="2000" dirty="0"/>
              <a:t>Frequency Control Report</a:t>
            </a:r>
          </a:p>
          <a:p>
            <a:pPr lvl="2"/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r>
              <a:rPr lang="en-US" sz="2400" b="1" kern="0" dirty="0"/>
              <a:t>PDCWG Meeting 1/14/2020</a:t>
            </a:r>
            <a:endParaRPr lang="en-US" sz="1800" kern="0" dirty="0"/>
          </a:p>
          <a:p>
            <a:pPr lvl="1"/>
            <a:r>
              <a:rPr lang="en-US" sz="1800" kern="0" dirty="0"/>
              <a:t>Southern Cross DC Tie – Directive 3, DC Tie Ramping Limits  </a:t>
            </a:r>
          </a:p>
          <a:p>
            <a:pPr lvl="2"/>
            <a:r>
              <a:rPr lang="en-US" sz="1400" kern="0" dirty="0"/>
              <a:t>Discuss Protocol Changes (ERCOT White Paper) </a:t>
            </a:r>
          </a:p>
          <a:p>
            <a:pPr lvl="1"/>
            <a:r>
              <a:rPr lang="en-US" sz="1800" kern="0" dirty="0"/>
              <a:t>NPRR 863 (Creation of ERCOT Contingency Reserve Service and Revisions to Responsive Reserve) Update from ERCOT</a:t>
            </a:r>
          </a:p>
          <a:p>
            <a:pPr lvl="2"/>
            <a:r>
              <a:rPr lang="en-US" sz="1400" kern="0" dirty="0"/>
              <a:t>Methodology to Calculate RRS Limits Procedure (Approved August 2019 PDCWG)</a:t>
            </a:r>
          </a:p>
          <a:p>
            <a:pPr lvl="2"/>
            <a:r>
              <a:rPr lang="en-US" sz="1400" kern="0" dirty="0"/>
              <a:t>NPRR 863 takes effect March 1, 2020</a:t>
            </a:r>
          </a:p>
          <a:p>
            <a:pPr lvl="2"/>
            <a:r>
              <a:rPr lang="en-US" sz="1400" kern="0" dirty="0"/>
              <a:t>ERCOT </a:t>
            </a:r>
            <a:r>
              <a:rPr lang="en-US" sz="1400" kern="0" dirty="0" err="1"/>
              <a:t>Webex</a:t>
            </a:r>
            <a:r>
              <a:rPr lang="en-US" sz="1400" kern="0" dirty="0"/>
              <a:t> on January 28, 2020</a:t>
            </a:r>
          </a:p>
          <a:p>
            <a:pPr lvl="1"/>
            <a:r>
              <a:rPr lang="en-US" sz="1800" kern="0" dirty="0"/>
              <a:t>Proposal: Limiting Generator RRS Bids/Offers Based on Inertia Forecast (Update from November 2019)</a:t>
            </a:r>
          </a:p>
          <a:p>
            <a:pPr lvl="1"/>
            <a:r>
              <a:rPr lang="en-US" sz="1800" kern="0" dirty="0"/>
              <a:t>BAL-001-TRE: SAR-12</a:t>
            </a:r>
          </a:p>
          <a:p>
            <a:pPr lvl="1"/>
            <a:r>
              <a:rPr lang="en-US" sz="1800" kern="0" dirty="0"/>
              <a:t>Regulation &amp; Frequency Control Reports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There was 1 FME in December</a:t>
            </a:r>
          </a:p>
          <a:p>
            <a:pPr lvl="1"/>
            <a:r>
              <a:rPr lang="en-US" sz="2200" dirty="0"/>
              <a:t>12/29/2019 22:27:23</a:t>
            </a:r>
          </a:p>
          <a:p>
            <a:pPr lvl="2"/>
            <a:r>
              <a:rPr lang="en-US" sz="1900" dirty="0"/>
              <a:t>Loss of 458 MW</a:t>
            </a:r>
          </a:p>
          <a:p>
            <a:pPr lvl="2"/>
            <a:r>
              <a:rPr lang="en-US" sz="1900" dirty="0"/>
              <a:t>Interconnection Frequency Response: 1056 MW/0.1 Hz</a:t>
            </a:r>
          </a:p>
          <a:p>
            <a:pPr lvl="2"/>
            <a:r>
              <a:rPr lang="en-US" sz="1900" dirty="0"/>
              <a:t>6 of 36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5 of 36 Evaluated Generation Resources had less than 75% of their expected Sustained Primary Frequency Response.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</a:t>
            </a:r>
          </a:p>
        </p:txBody>
      </p:sp>
    </p:spTree>
    <p:extLst>
      <p:ext uri="{BB962C8B-B14F-4D97-AF65-F5344CB8AC3E}">
        <p14:creationId xmlns:p14="http://schemas.microsoft.com/office/powerpoint/2010/main" val="1366834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64" y="760844"/>
            <a:ext cx="8366771" cy="517550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84517" y="4354586"/>
            <a:ext cx="2124799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IMFR Performance currently 918.14 MW/0.1Hz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936348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381 MW/0.1 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November 2019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CPS1 Performance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31" y="841023"/>
            <a:ext cx="7132938" cy="51759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490" y="841023"/>
            <a:ext cx="3724979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RMS1 Performance of ERCOT Frequency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701" y="828675"/>
            <a:ext cx="7051024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c34af464-7aa1-4edd-9be4-83dffc1cb926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13896</TotalTime>
  <Words>283</Words>
  <Application>Microsoft Office PowerPoint</Application>
  <PresentationFormat>On-screen Show (4:3)</PresentationFormat>
  <Paragraphs>51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Office Theme</vt:lpstr>
      <vt:lpstr>Custom Design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Mulholland, Chad</cp:lastModifiedBy>
  <cp:revision>582</cp:revision>
  <cp:lastPrinted>2020-01-31T16:21:48Z</cp:lastPrinted>
  <dcterms:created xsi:type="dcterms:W3CDTF">2010-04-12T23:12:02Z</dcterms:created>
  <dcterms:modified xsi:type="dcterms:W3CDTF">2020-01-31T16:26:02Z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