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70" r:id="rId2"/>
    <p:sldId id="404" r:id="rId3"/>
    <p:sldId id="402" r:id="rId4"/>
    <p:sldId id="407" r:id="rId5"/>
    <p:sldId id="403" r:id="rId6"/>
    <p:sldId id="408" r:id="rId7"/>
    <p:sldId id="400" r:id="rId8"/>
    <p:sldId id="385" r:id="rId9"/>
    <p:sldId id="380" r:id="rId10"/>
    <p:sldId id="3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5" d="100"/>
          <a:sy n="85" d="100"/>
        </p:scale>
        <p:origin x="110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E67AEE-8CC1-4A0B-A9B6-7A0EA26C25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71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February 4th, 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Scheduled Instructor-Led Retail Training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441336"/>
              </p:ext>
            </p:extLst>
          </p:nvPr>
        </p:nvGraphicFramePr>
        <p:xfrm>
          <a:off x="587798" y="838200"/>
          <a:ext cx="7968403" cy="48585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35480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3449320">
                  <a:extLst>
                    <a:ext uri="{9D8B030D-6E8A-4147-A177-3AD203B41FA5}">
                      <a16:colId xmlns:a16="http://schemas.microsoft.com/office/drawing/2014/main" val="290765397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437080529"/>
                    </a:ext>
                  </a:extLst>
                </a:gridCol>
                <a:gridCol w="2466763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4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Instructor Led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4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dirty="0"/>
                        <a:t>Dallas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Oncor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Thurs, April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CenterPoint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Thurs, August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826958"/>
                  </a:ext>
                </a:extLst>
              </a:tr>
              <a:tr h="422728">
                <a:tc gridSpan="4">
                  <a:txBody>
                    <a:bodyPr/>
                    <a:lstStyle/>
                    <a:p>
                      <a:r>
                        <a:rPr lang="en-US" sz="2400" b="1" i="1" u="sng" dirty="0"/>
                        <a:t>TX SET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dirty="0"/>
                        <a:t>Austin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Hilton Garden Inn - Airport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Wed, March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dirty="0"/>
                        <a:t>Dallas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Oncor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Wed, May 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199086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CenterPoint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Wed, September 23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482943"/>
                  </a:ext>
                </a:extLst>
              </a:tr>
              <a:tr h="422728">
                <a:tc gridSpan="4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338182"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Austin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Hilton Garden Inn – Airport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Thurs, March 5</a:t>
                      </a:r>
                      <a:r>
                        <a:rPr lang="en-US" sz="1800" b="0" i="0" u="none" baseline="30000" dirty="0"/>
                        <a:t>th</a:t>
                      </a:r>
                      <a:r>
                        <a:rPr lang="en-US" sz="1800" b="0" i="0" u="none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  <a:tr h="338182"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Dallas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Oncor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Thurs, May 7</a:t>
                      </a:r>
                      <a:r>
                        <a:rPr lang="en-US" sz="1800" b="0" i="0" u="none" baseline="30000" dirty="0"/>
                        <a:t>th</a:t>
                      </a:r>
                      <a:r>
                        <a:rPr lang="en-US" sz="1800" b="0" i="0" u="none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352391"/>
                  </a:ext>
                </a:extLst>
              </a:tr>
              <a:tr h="338182"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Houston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CenterPoint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dirty="0"/>
                        <a:t>Thurs, Sept 24</a:t>
                      </a:r>
                      <a:r>
                        <a:rPr lang="en-US" sz="1800" b="0" i="0" u="none" baseline="30000" dirty="0"/>
                        <a:t>th</a:t>
                      </a:r>
                      <a:r>
                        <a:rPr lang="en-US" sz="1800" b="0" i="0" u="none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4651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304800" y="5943600"/>
            <a:ext cx="85344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Austin Retail 101 had 21 attendees – 12 LSEs, 4 TDSPs, 3 ERCOT, 1 PUC, 1 MISP</a:t>
            </a:r>
          </a:p>
        </p:txBody>
      </p:sp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009790"/>
              </p:ext>
            </p:extLst>
          </p:nvPr>
        </p:nvGraphicFramePr>
        <p:xfrm>
          <a:off x="533400" y="861150"/>
          <a:ext cx="8229600" cy="516675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27480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7 Training Classes – Total of 334 Participants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AUSTIN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(Georgetown)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101 - 42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– 49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42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– 46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101 -- 52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52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&amp; IAG – 51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 line modules – 125 Total Participants in 2019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(1020 all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time)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Retail on line module – 304 Total Participants in 2019 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(828 all time)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2019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300846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Rebuilt &amp; launched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&amp; Inadvertent Gain training to support market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Modified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instructor led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training materials based on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ERCOT’s redesign of Retail101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Initiated development of Mass Transition online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2020 – Training Plan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524548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764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350227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AUSTIN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 January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14, 2020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March 4,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Gain – March 5,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 April 2,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May 6,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Gain – May 7,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 August 6,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September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23, 2020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Gain – September 24,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806445"/>
          <a:ext cx="8229600" cy="537709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5138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retail market training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 as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warranted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3827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Modify training materials to maintain 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8578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Complete development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of Mass Transition on-line training module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February 6,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ERCOT Met Center </a:t>
            </a: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</a:rPr>
              <a:t>Room 102</a:t>
            </a:r>
          </a:p>
          <a:p>
            <a:pPr algn="ctr"/>
            <a:r>
              <a:rPr lang="en-US" b="1" u="sng" dirty="0">
                <a:latin typeface="Calibri" panose="020F0502020204030204" pitchFamily="34" charset="0"/>
              </a:rPr>
              <a:t>AGENDA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feedback from Retail 101 in Austin on 1/14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Finalize logistics for March 4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and 5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training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Finalize </a:t>
            </a:r>
            <a:r>
              <a:rPr lang="en-US" dirty="0" err="1">
                <a:latin typeface="Calibri" panose="020F0502020204030204" pitchFamily="34" charset="0"/>
              </a:rPr>
              <a:t>MarkeTrak</a:t>
            </a:r>
            <a:r>
              <a:rPr lang="en-US" dirty="0">
                <a:latin typeface="Calibri" panose="020F0502020204030204" pitchFamily="34" charset="0"/>
              </a:rPr>
              <a:t> /IAG training deck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Mass Transition on line module 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7977</TotalTime>
  <Words>730</Words>
  <Application>Microsoft Office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2020 Scheduled Instructor-Led Retail Training </vt:lpstr>
      <vt:lpstr>Accomplishments for 2019</vt:lpstr>
      <vt:lpstr>Accomplishments 2019 – cont.</vt:lpstr>
      <vt:lpstr>Goals for 2020 – Training Plan</vt:lpstr>
      <vt:lpstr>Goals for 2020 – cont.</vt:lpstr>
      <vt:lpstr>MarkeTrak 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423</cp:revision>
  <cp:lastPrinted>2016-02-12T19:29:41Z</cp:lastPrinted>
  <dcterms:created xsi:type="dcterms:W3CDTF">2005-04-21T14:28:35Z</dcterms:created>
  <dcterms:modified xsi:type="dcterms:W3CDTF">2020-01-29T19:02:48Z</dcterms:modified>
</cp:coreProperties>
</file>