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370" r:id="rId2"/>
    <p:sldId id="404" r:id="rId3"/>
    <p:sldId id="402" r:id="rId4"/>
    <p:sldId id="407" r:id="rId5"/>
    <p:sldId id="403" r:id="rId6"/>
    <p:sldId id="408" r:id="rId7"/>
    <p:sldId id="400" r:id="rId8"/>
    <p:sldId id="385" r:id="rId9"/>
    <p:sldId id="380" r:id="rId10"/>
    <p:sldId id="38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36" autoAdjust="0"/>
    <p:restoredTop sz="94660"/>
  </p:normalViewPr>
  <p:slideViewPr>
    <p:cSldViewPr>
      <p:cViewPr varScale="1">
        <p:scale>
          <a:sx n="85" d="100"/>
          <a:sy n="85" d="100"/>
        </p:scale>
        <p:origin x="1104" y="90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1E67AEE-8CC1-4A0B-A9B6-7A0EA26C251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2717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81400"/>
            <a:ext cx="6324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>
                <a:latin typeface="Calibri" panose="020F0502020204030204" pitchFamily="34" charset="0"/>
              </a:rPr>
              <a:t>Update to RMS</a:t>
            </a:r>
          </a:p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</a:rPr>
              <a:t>Tuesday, February 4th, 2020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543800" cy="1828800"/>
          </a:xfrm>
        </p:spPr>
        <p:txBody>
          <a:bodyPr/>
          <a:lstStyle/>
          <a:p>
            <a:pPr algn="ctr" eaLnBrk="1" hangingPunct="1"/>
            <a:r>
              <a:rPr lang="en-US" sz="4400" b="1" dirty="0">
                <a:latin typeface="Calibri" panose="020F0502020204030204" pitchFamily="34" charset="0"/>
              </a:rPr>
              <a:t>ERCOT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Retail Market Training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Task Force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80999" y="5410200"/>
            <a:ext cx="8305801" cy="476250"/>
          </a:xfrm>
        </p:spPr>
        <p:txBody>
          <a:bodyPr/>
          <a:lstStyle/>
          <a:p>
            <a:pPr>
              <a:defRPr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Debbie McKeever, Oncor               Tomas Fernandez, NRG            Sheri Wiegand, TXU Energy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93579" y="2996625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alibri" panose="020F0502020204030204" pitchFamily="34" charset="0"/>
              </a:rPr>
              <a:t>Thank you!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2483464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108E0-F376-4CC9-A51F-AE578A0B9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Scheduled Instructor-Led Retail Training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712751-15F8-4AA5-999B-34629B35D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249018-8AED-4130-A010-DBA9D9A187B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CDCA581-3BAD-4EE6-A237-C96427E11D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441336"/>
              </p:ext>
            </p:extLst>
          </p:nvPr>
        </p:nvGraphicFramePr>
        <p:xfrm>
          <a:off x="587798" y="838200"/>
          <a:ext cx="7968403" cy="485859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935480">
                  <a:extLst>
                    <a:ext uri="{9D8B030D-6E8A-4147-A177-3AD203B41FA5}">
                      <a16:colId xmlns:a16="http://schemas.microsoft.com/office/drawing/2014/main" val="397020503"/>
                    </a:ext>
                  </a:extLst>
                </a:gridCol>
                <a:gridCol w="3449320">
                  <a:extLst>
                    <a:ext uri="{9D8B030D-6E8A-4147-A177-3AD203B41FA5}">
                      <a16:colId xmlns:a16="http://schemas.microsoft.com/office/drawing/2014/main" val="2907653972"/>
                    </a:ext>
                  </a:extLst>
                </a:gridCol>
                <a:gridCol w="116840">
                  <a:extLst>
                    <a:ext uri="{9D8B030D-6E8A-4147-A177-3AD203B41FA5}">
                      <a16:colId xmlns:a16="http://schemas.microsoft.com/office/drawing/2014/main" val="2437080529"/>
                    </a:ext>
                  </a:extLst>
                </a:gridCol>
                <a:gridCol w="2466763">
                  <a:extLst>
                    <a:ext uri="{9D8B030D-6E8A-4147-A177-3AD203B41FA5}">
                      <a16:colId xmlns:a16="http://schemas.microsoft.com/office/drawing/2014/main" val="1171185"/>
                    </a:ext>
                  </a:extLst>
                </a:gridCol>
              </a:tblGrid>
              <a:tr h="422728">
                <a:tc gridSpan="4"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2020 Instructor Led Training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747192"/>
                  </a:ext>
                </a:extLst>
              </a:tr>
              <a:tr h="422728">
                <a:tc gridSpan="4">
                  <a:txBody>
                    <a:bodyPr/>
                    <a:lstStyle/>
                    <a:p>
                      <a:r>
                        <a:rPr lang="en-US" sz="2400" b="1" i="1" u="sng" dirty="0"/>
                        <a:t>RETAIL 101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2896073"/>
                  </a:ext>
                </a:extLst>
              </a:tr>
              <a:tr h="386502">
                <a:tc>
                  <a:txBody>
                    <a:bodyPr/>
                    <a:lstStyle/>
                    <a:p>
                      <a:r>
                        <a:rPr lang="en-US" dirty="0"/>
                        <a:t>Dallas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Oncor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Thurs, April 2</a:t>
                      </a:r>
                      <a:r>
                        <a:rPr lang="en-US" baseline="30000" dirty="0"/>
                        <a:t>nd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429615"/>
                  </a:ext>
                </a:extLst>
              </a:tr>
              <a:tr h="386502">
                <a:tc>
                  <a:txBody>
                    <a:bodyPr/>
                    <a:lstStyle/>
                    <a:p>
                      <a:r>
                        <a:rPr lang="en-US" dirty="0"/>
                        <a:t>Houston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CenterPoint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Thurs, August 6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0826958"/>
                  </a:ext>
                </a:extLst>
              </a:tr>
              <a:tr h="422728">
                <a:tc gridSpan="4">
                  <a:txBody>
                    <a:bodyPr/>
                    <a:lstStyle/>
                    <a:p>
                      <a:r>
                        <a:rPr lang="en-US" sz="2400" b="1" i="1" u="sng" dirty="0"/>
                        <a:t>TX SET 101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5194597"/>
                  </a:ext>
                </a:extLst>
              </a:tr>
              <a:tr h="386502">
                <a:tc>
                  <a:txBody>
                    <a:bodyPr/>
                    <a:lstStyle/>
                    <a:p>
                      <a:r>
                        <a:rPr lang="en-US" dirty="0"/>
                        <a:t>Austin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Hilton Garden Inn - Airport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Wed, March 4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7903948"/>
                  </a:ext>
                </a:extLst>
              </a:tr>
              <a:tr h="386502">
                <a:tc>
                  <a:txBody>
                    <a:bodyPr/>
                    <a:lstStyle/>
                    <a:p>
                      <a:r>
                        <a:rPr lang="en-US" dirty="0"/>
                        <a:t>Dallas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Oncor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Wed, May 6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3199086"/>
                  </a:ext>
                </a:extLst>
              </a:tr>
              <a:tr h="386502">
                <a:tc>
                  <a:txBody>
                    <a:bodyPr/>
                    <a:lstStyle/>
                    <a:p>
                      <a:r>
                        <a:rPr lang="en-US" dirty="0"/>
                        <a:t>Houston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CenterPoint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Wed, September 23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482943"/>
                  </a:ext>
                </a:extLst>
              </a:tr>
              <a:tr h="422728">
                <a:tc gridSpan="4">
                  <a:txBody>
                    <a:bodyPr/>
                    <a:lstStyle/>
                    <a:p>
                      <a:r>
                        <a:rPr lang="en-US" sz="2400" b="1" i="1" u="sng" dirty="0" err="1"/>
                        <a:t>MarkeTrak</a:t>
                      </a:r>
                      <a:r>
                        <a:rPr lang="en-US" sz="2400" b="1" i="1" u="sng" dirty="0"/>
                        <a:t> &amp; Inadvertent Gain Training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902733"/>
                  </a:ext>
                </a:extLst>
              </a:tr>
              <a:tr h="338182">
                <a:tc>
                  <a:txBody>
                    <a:bodyPr/>
                    <a:lstStyle/>
                    <a:p>
                      <a:r>
                        <a:rPr lang="en-US" sz="1800" b="0" i="0" u="none" dirty="0"/>
                        <a:t>Austin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Hilton Garden Inn – Airport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dirty="0"/>
                        <a:t>Thurs, March 5</a:t>
                      </a:r>
                      <a:r>
                        <a:rPr lang="en-US" sz="1800" b="0" i="0" u="none" baseline="30000" dirty="0"/>
                        <a:t>th</a:t>
                      </a:r>
                      <a:r>
                        <a:rPr lang="en-US" sz="1800" b="0" i="0" u="none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238765"/>
                  </a:ext>
                </a:extLst>
              </a:tr>
              <a:tr h="338182">
                <a:tc>
                  <a:txBody>
                    <a:bodyPr/>
                    <a:lstStyle/>
                    <a:p>
                      <a:r>
                        <a:rPr lang="en-US" sz="1800" b="0" i="0" u="none" dirty="0"/>
                        <a:t>Dallas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Oncor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dirty="0"/>
                        <a:t>Thurs, May 7</a:t>
                      </a:r>
                      <a:r>
                        <a:rPr lang="en-US" sz="1800" b="0" i="0" u="none" baseline="30000" dirty="0"/>
                        <a:t>th</a:t>
                      </a:r>
                      <a:r>
                        <a:rPr lang="en-US" sz="1800" b="0" i="0" u="none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3352391"/>
                  </a:ext>
                </a:extLst>
              </a:tr>
              <a:tr h="338182">
                <a:tc>
                  <a:txBody>
                    <a:bodyPr/>
                    <a:lstStyle/>
                    <a:p>
                      <a:r>
                        <a:rPr lang="en-US" sz="1800" b="0" i="0" u="none" dirty="0"/>
                        <a:t>Houston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CenterPoint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dirty="0"/>
                        <a:t>Thurs, Sept 24</a:t>
                      </a:r>
                      <a:r>
                        <a:rPr lang="en-US" sz="1800" b="0" i="0" u="none" baseline="30000" dirty="0"/>
                        <a:t>th</a:t>
                      </a:r>
                      <a:r>
                        <a:rPr lang="en-US" sz="1800" b="0" i="0" u="none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046519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161460F-B0F8-488F-A220-CCB3217077BF}"/>
              </a:ext>
            </a:extLst>
          </p:cNvPr>
          <p:cNvSpPr txBox="1"/>
          <p:nvPr/>
        </p:nvSpPr>
        <p:spPr>
          <a:xfrm>
            <a:off x="304800" y="5943600"/>
            <a:ext cx="85344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Austin Retail 101 had 21 attendees – 12 LSEs, 4 TDSPs, 3 ERCOT, 1 PUC, 1 MISP</a:t>
            </a:r>
          </a:p>
        </p:txBody>
      </p:sp>
    </p:spTree>
    <p:extLst>
      <p:ext uri="{BB962C8B-B14F-4D97-AF65-F5344CB8AC3E}">
        <p14:creationId xmlns:p14="http://schemas.microsoft.com/office/powerpoint/2010/main" val="39986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for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Retail Market Training Task Force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Update to RMS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74BD799-1B77-4E4F-A547-0EE030C258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6009790"/>
              </p:ext>
            </p:extLst>
          </p:nvPr>
        </p:nvGraphicFramePr>
        <p:xfrm>
          <a:off x="533400" y="861150"/>
          <a:ext cx="8229600" cy="5166754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778078260"/>
                    </a:ext>
                  </a:extLst>
                </a:gridCol>
              </a:tblGrid>
              <a:tr h="6252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2019 Accomplishments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559222"/>
                  </a:ext>
                </a:extLst>
              </a:tr>
              <a:tr h="274803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Conducted 7 Training Classes – Total of 334 Participants 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AUSTIN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(Georgetown)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– Instructor-led only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Retail 101 - 42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TXSET – 49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DALLAS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– Instructor-led only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Retail 101 –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42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TXSET – 46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HOUSTON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– Instructor-led only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Retail 101 -- 52 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TX SET 101 – 52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MarkeTrak &amp; IAG – 51</a:t>
                      </a:r>
                    </a:p>
                    <a:p>
                      <a:pPr marL="914400" lvl="2" indent="0">
                        <a:buFont typeface="Wingdings" panose="05000000000000000000" pitchFamily="2" charset="2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917587"/>
                  </a:ext>
                </a:extLst>
              </a:tr>
              <a:tr h="35458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MarkeTrak on line modules – 125 Total Participants in 2019 </a:t>
                      </a:r>
                      <a:r>
                        <a:rPr lang="en-US" i="1" dirty="0">
                          <a:solidFill>
                            <a:srgbClr val="FF0000"/>
                          </a:solidFill>
                        </a:rPr>
                        <a:t>(1020 all</a:t>
                      </a:r>
                      <a:r>
                        <a:rPr lang="en-US" i="1" baseline="0" dirty="0">
                          <a:solidFill>
                            <a:srgbClr val="FF0000"/>
                          </a:solidFill>
                        </a:rPr>
                        <a:t> time)</a:t>
                      </a:r>
                    </a:p>
                    <a:p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Retail on line module – 304 Total Participants in 2019 </a:t>
                      </a:r>
                      <a:r>
                        <a:rPr lang="en-US" i="1" baseline="0" dirty="0">
                          <a:solidFill>
                            <a:srgbClr val="FF0000"/>
                          </a:solidFill>
                        </a:rPr>
                        <a:t>(828 all time)</a:t>
                      </a:r>
                      <a:endParaRPr lang="en-US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522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619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97E2B-115F-4246-943D-512241F3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2019 – cont.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B33BF9-5F92-49D5-81AD-17297E1E7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Retail Market Training Task Force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22179-D043-4C0D-B182-6CCC26547E7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Update to RMS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321EB94-CCD5-4C20-958E-72F0B2FCDBC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33400" y="914400"/>
          <a:ext cx="8229600" cy="3008468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1674498542"/>
                    </a:ext>
                  </a:extLst>
                </a:gridCol>
              </a:tblGrid>
              <a:tr h="61910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2019 Accomplishments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9149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Rebuilt &amp; launched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MarkeTrak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&amp; Inadvertent Gain training to support market needs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Supported ERCOT market notifications and communications for training efforts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439875"/>
                  </a:ext>
                </a:extLst>
              </a:tr>
              <a:tr h="46117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Modified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instructor led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training materials based on feedback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858422"/>
                  </a:ext>
                </a:extLst>
              </a:tr>
              <a:tr h="46117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Supported ERCOT’s redesign of Retail101 training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818730"/>
                  </a:ext>
                </a:extLst>
              </a:tr>
              <a:tr h="46117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Initiated development of Mass Transition online module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649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60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97E2B-115F-4246-943D-512241F3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2020 – Training Plan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B33BF9-5F92-49D5-81AD-17297E1E7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Retail Market Training Task Force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22179-D043-4C0D-B182-6CCC26547E7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Update to RMS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321EB94-CCD5-4C20-958E-72F0B2FCDBC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33400" y="914400"/>
          <a:ext cx="8229600" cy="5245486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1674498542"/>
                    </a:ext>
                  </a:extLst>
                </a:gridCol>
              </a:tblGrid>
              <a:tr h="76492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2020 Goals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914914"/>
                  </a:ext>
                </a:extLst>
              </a:tr>
              <a:tr h="3502274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Facilitate the following Instructor-led Courses: 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AUSTIN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– 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Retail 101 – January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14, 2020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TX SET 101 – March 4, 2020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MarkeTrak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/Inadvertent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Gain – March 5, 2020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914400" lvl="2" indent="0">
                        <a:buFont typeface="Wingdings" panose="05000000000000000000" pitchFamily="2" charset="2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742950" lvl="1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DALLAS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– 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Retail 101 – April 2, 2020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TX SET 101 – May 6, 2020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MarkeTrak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/Inadvertent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Gain – May 7, 2020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914400" lvl="2" indent="0">
                        <a:buFont typeface="Wingdings" panose="05000000000000000000" pitchFamily="2" charset="2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742950" lvl="1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HOUSTON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– 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Retail 101 – August 6, 2020</a:t>
                      </a:r>
                    </a:p>
                    <a:p>
                      <a:pPr marL="1200150" lvl="2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TX SET 101 – September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23, 2020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12001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MarkeTrak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/Inadvertent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Gain – September 24, 2020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914400" lvl="2" indent="0">
                        <a:buFont typeface="Wingdings" panose="05000000000000000000" pitchFamily="2" charset="2"/>
                        <a:buNone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439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9325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97E2B-115F-4246-943D-512241F34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2020 – cont.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B33BF9-5F92-49D5-81AD-17297E1E7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Retail Market Training Task Force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22179-D043-4C0D-B182-6CCC26547E7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Update to RMS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321EB94-CCD5-4C20-958E-72F0B2FCDBC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33400" y="806445"/>
          <a:ext cx="8229600" cy="5377091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1674498542"/>
                    </a:ext>
                  </a:extLst>
                </a:gridCol>
              </a:tblGrid>
              <a:tr h="51380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</a:rPr>
                        <a:t>2020 Goals – cont.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914914"/>
                  </a:ext>
                </a:extLst>
              </a:tr>
              <a:tr h="62757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Support ERCOT market notifications and communications for training efforts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439875"/>
                  </a:ext>
                </a:extLst>
              </a:tr>
              <a:tr h="62757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Modify MarkeTrak on-line training modules to align with market revisions as needed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40210"/>
                  </a:ext>
                </a:extLst>
              </a:tr>
              <a:tr h="62757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Conduct Instructor-led retail market training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8277149"/>
                  </a:ext>
                </a:extLst>
              </a:tr>
              <a:tr h="62757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Modify training materials based on feedback as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warranted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858422"/>
                  </a:ext>
                </a:extLst>
              </a:tr>
              <a:tr h="38273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trike="noStrike" dirty="0">
                          <a:solidFill>
                            <a:schemeClr val="tx1"/>
                          </a:solidFill>
                        </a:rPr>
                        <a:t>Modify training materials to maintain consistency with Retail market changes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818730"/>
                  </a:ext>
                </a:extLst>
              </a:tr>
              <a:tr h="62757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trike="noStrike" dirty="0">
                          <a:solidFill>
                            <a:schemeClr val="tx1"/>
                          </a:solidFill>
                        </a:rPr>
                        <a:t>Collaborate with RMS working groups by providing input when updating market documentation (i.e. user guides, process flows)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185785"/>
                  </a:ext>
                </a:extLst>
              </a:tr>
              <a:tr h="6275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Support enhancements for ERCOT’s Learning Management System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trike="no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75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Complete development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of Mass Transition on-line training module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trike="no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484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2200" b="1" dirty="0">
                <a:latin typeface="Arial Black" panose="020B0A04020102020204" pitchFamily="34" charset="0"/>
              </a:rPr>
              <a:t>MarkeTrak On-line Training Modules Available </a:t>
            </a:r>
            <a:endParaRPr lang="en-US" sz="2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5638800"/>
          </a:xfrm>
        </p:spPr>
        <p:txBody>
          <a:bodyPr/>
          <a:lstStyle/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Marketrak Overview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Switch Hold Removal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Cancel With/Without  Approvals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Inadvertent Gains/Losses &amp; Rescissions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Usage and Billing</a:t>
            </a:r>
            <a:endParaRPr lang="en-US" sz="2400" i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Other D2D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Bulk Insert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Calibri" panose="020F0502020204030204" pitchFamily="34" charset="0"/>
              </a:rPr>
              <a:t>MarkeTrak</a:t>
            </a:r>
            <a:r>
              <a:rPr lang="en-US" sz="2400" dirty="0">
                <a:latin typeface="Calibri" panose="020F0502020204030204" pitchFamily="34" charset="0"/>
              </a:rPr>
              <a:t> Admin Functionality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Data Extract Variances (DEV) LSE Subtypes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Data Extract Variances (DEV) Non-LSE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Emails and Notifications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Reporting – Background &amp; GUI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3352232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 Black" panose="020B0A04020102020204" pitchFamily="34" charset="0"/>
              </a:rPr>
              <a:t>Retail Market Training - Registration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</a:rPr>
              <a:t>How do I register for Training?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the ERCOT Training Website at </a:t>
            </a:r>
            <a:r>
              <a:rPr lang="en-US" sz="2100" b="0" dirty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course you are interested in attending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 the ‘Schedule/Registration’ tab, select the ‘enroll online’ link under ‘Registration’ to register for the course.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>
                <a:latin typeface="Calibri" panose="020F0502020204030204" pitchFamily="34" charset="0"/>
              </a:rPr>
              <a:t>If you find the course is not listed under the Web-based training…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ERCOT Training Website as shown above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‘ERCOT Learning Management System’ (LMS) link in the upper right hand corner under RELATED CONTENT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If necessary, set up a log on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Once in LMS, follow drop downs for ‘web-based training’ and ‘retail market’.  Available modules will appear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‘start course’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Note! Most modules are able to be completed in less than 30 minutes.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981200"/>
            <a:ext cx="6248400" cy="31242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3600" b="1" dirty="0">
                <a:latin typeface="Calibri" panose="020F0502020204030204" pitchFamily="34" charset="0"/>
              </a:rPr>
              <a:t>February 6, 2020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dirty="0">
                <a:latin typeface="Calibri" panose="020F0502020204030204" pitchFamily="34" charset="0"/>
              </a:rPr>
              <a:t>9:30 AM</a:t>
            </a:r>
          </a:p>
          <a:p>
            <a:pPr algn="ctr"/>
            <a:r>
              <a:rPr lang="en-US" sz="3600" dirty="0">
                <a:latin typeface="Calibri" panose="020F0502020204030204" pitchFamily="34" charset="0"/>
              </a:rPr>
              <a:t>ERCOT Met Center </a:t>
            </a:r>
            <a:br>
              <a:rPr lang="en-US" sz="3600" dirty="0">
                <a:latin typeface="Calibri" panose="020F0502020204030204" pitchFamily="34" charset="0"/>
              </a:rPr>
            </a:br>
            <a:r>
              <a:rPr lang="en-US" sz="3600" dirty="0">
                <a:latin typeface="Calibri" panose="020F0502020204030204" pitchFamily="34" charset="0"/>
              </a:rPr>
              <a:t>Room 102</a:t>
            </a:r>
          </a:p>
          <a:p>
            <a:pPr algn="ctr"/>
            <a:r>
              <a:rPr lang="en-US" b="1" u="sng" dirty="0">
                <a:latin typeface="Calibri" panose="020F0502020204030204" pitchFamily="34" charset="0"/>
              </a:rPr>
              <a:t>AGENDA</a:t>
            </a:r>
          </a:p>
          <a:p>
            <a:pPr marL="457200" indent="-457200" algn="ctr"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Review feedback from Retail 101 in Austin on 1/14</a:t>
            </a:r>
          </a:p>
          <a:p>
            <a:pPr marL="457200" indent="-457200" algn="ctr"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Finalize logistics for March 4</a:t>
            </a:r>
            <a:r>
              <a:rPr lang="en-US" baseline="30000" dirty="0">
                <a:latin typeface="Calibri" panose="020F0502020204030204" pitchFamily="34" charset="0"/>
              </a:rPr>
              <a:t>th</a:t>
            </a:r>
            <a:r>
              <a:rPr lang="en-US" dirty="0">
                <a:latin typeface="Calibri" panose="020F0502020204030204" pitchFamily="34" charset="0"/>
              </a:rPr>
              <a:t> and 5</a:t>
            </a:r>
            <a:r>
              <a:rPr lang="en-US" baseline="30000" dirty="0">
                <a:latin typeface="Calibri" panose="020F0502020204030204" pitchFamily="34" charset="0"/>
              </a:rPr>
              <a:t>th</a:t>
            </a:r>
            <a:r>
              <a:rPr lang="en-US" dirty="0">
                <a:latin typeface="Calibri" panose="020F0502020204030204" pitchFamily="34" charset="0"/>
              </a:rPr>
              <a:t> training</a:t>
            </a:r>
          </a:p>
          <a:p>
            <a:pPr marL="457200" indent="-457200" algn="ctr"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Finalize </a:t>
            </a:r>
            <a:r>
              <a:rPr lang="en-US" dirty="0" err="1">
                <a:latin typeface="Calibri" panose="020F0502020204030204" pitchFamily="34" charset="0"/>
              </a:rPr>
              <a:t>MarkeTrak</a:t>
            </a:r>
            <a:r>
              <a:rPr lang="en-US" dirty="0">
                <a:latin typeface="Calibri" panose="020F0502020204030204" pitchFamily="34" charset="0"/>
              </a:rPr>
              <a:t> /IAG training deck</a:t>
            </a:r>
          </a:p>
          <a:p>
            <a:pPr marL="457200" indent="-457200" algn="ctr"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Review Mass Transition on line module </a:t>
            </a:r>
          </a:p>
          <a:p>
            <a:pPr algn="ctr"/>
            <a:endParaRPr lang="en-US" sz="3600" dirty="0">
              <a:latin typeface="Calibri" panose="020F0502020204030204" pitchFamily="34" charset="0"/>
            </a:endParaRPr>
          </a:p>
          <a:p>
            <a:pPr algn="ctr"/>
            <a:endParaRPr lang="en-US" sz="2600" dirty="0">
              <a:latin typeface="Calibri" panose="020F0502020204030204" pitchFamily="34" charset="0"/>
            </a:endParaRPr>
          </a:p>
          <a:p>
            <a:pPr algn="ctr"/>
            <a:endParaRPr lang="en-US" sz="26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600" b="0" dirty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685800"/>
            <a:ext cx="5486400" cy="914400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latin typeface="Calibri" panose="020F0502020204030204" pitchFamily="34" charset="0"/>
              </a:rPr>
              <a:t>Upcoming</a:t>
            </a:r>
            <a:br>
              <a:rPr lang="en-US" sz="3600" b="1" dirty="0">
                <a:latin typeface="Calibri" panose="020F0502020204030204" pitchFamily="34" charset="0"/>
              </a:rPr>
            </a:br>
            <a:r>
              <a:rPr lang="en-US" sz="3600" b="1" dirty="0">
                <a:latin typeface="Calibri" panose="020F0502020204030204" pitchFamily="34" charset="0"/>
              </a:rPr>
              <a:t> RMTTF Meeting</a:t>
            </a:r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7977</TotalTime>
  <Words>730</Words>
  <Application>Microsoft Office PowerPoint</Application>
  <PresentationFormat>On-screen Show (4:3)</PresentationFormat>
  <Paragraphs>144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Wingdings</vt:lpstr>
      <vt:lpstr>Custom Design</vt:lpstr>
      <vt:lpstr>ERCOT  Retail Market Training  Task Force</vt:lpstr>
      <vt:lpstr>2020 Scheduled Instructor-Led Retail Training </vt:lpstr>
      <vt:lpstr>Accomplishments for 2019</vt:lpstr>
      <vt:lpstr>Accomplishments 2019 – cont.</vt:lpstr>
      <vt:lpstr>Goals for 2020 – Training Plan</vt:lpstr>
      <vt:lpstr>Goals for 2020 – cont.</vt:lpstr>
      <vt:lpstr>MarkeTrak On-line Training Modules Available </vt:lpstr>
      <vt:lpstr>Retail Market Training - Registration</vt:lpstr>
      <vt:lpstr>Upcoming  RMTTF Meeting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Wiegand, Sheri</cp:lastModifiedBy>
  <cp:revision>423</cp:revision>
  <cp:lastPrinted>2016-02-12T19:29:41Z</cp:lastPrinted>
  <dcterms:created xsi:type="dcterms:W3CDTF">2005-04-21T14:28:35Z</dcterms:created>
  <dcterms:modified xsi:type="dcterms:W3CDTF">2020-01-29T19:02:48Z</dcterms:modified>
</cp:coreProperties>
</file>