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210FB4F8-2B3C-45D3-8763-FA6DBEA1FF5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All SLAs were met</a:t>
          </a:r>
        </a:p>
      </dgm:t>
    </dgm:pt>
    <dgm:pt modelId="{2B76B50C-8C95-46BB-8F84-786053A229E7}" type="parTrans" cxnId="{A3C06236-1D7A-46B5-8526-C58B48AB6901}">
      <dgm:prSet/>
      <dgm:spPr/>
      <dgm:t>
        <a:bodyPr/>
        <a:lstStyle/>
        <a:p>
          <a:endParaRPr lang="en-US"/>
        </a:p>
      </dgm:t>
    </dgm:pt>
    <dgm:pt modelId="{EC2974A9-0AB7-4495-B89C-7876E389C497}" type="sibTrans" cxnId="{A3C06236-1D7A-46B5-8526-C58B48AB6901}">
      <dgm:prSet/>
      <dgm:spPr/>
      <dgm:t>
        <a:bodyPr/>
        <a:lstStyle/>
        <a:p>
          <a:endParaRPr lang="en-US"/>
        </a:p>
      </dgm:t>
    </dgm:pt>
    <dgm:pt modelId="{DB0DB6D5-8783-4155-B4FC-638D7293890D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NAESB upgrade ready for testing in RMTE by end of Q3</a:t>
          </a:r>
        </a:p>
      </dgm:t>
    </dgm:pt>
    <dgm:pt modelId="{0C6AC463-EF96-4AFD-A45E-2C47AF1D1182}" type="parTrans" cxnId="{3D2C18F6-40DD-4757-A476-0B6EAE0970CB}">
      <dgm:prSet/>
      <dgm:spPr/>
      <dgm:t>
        <a:bodyPr/>
        <a:lstStyle/>
        <a:p>
          <a:endParaRPr lang="en-US"/>
        </a:p>
      </dgm:t>
    </dgm:pt>
    <dgm:pt modelId="{65982146-49A5-40ED-97AF-02CAF992D3B3}" type="sibTrans" cxnId="{3D2C18F6-40DD-4757-A476-0B6EAE0970CB}">
      <dgm:prSet/>
      <dgm:spPr/>
      <dgm:t>
        <a:bodyPr/>
        <a:lstStyle/>
        <a:p>
          <a:endParaRPr lang="en-US"/>
        </a:p>
      </dgm:t>
    </dgm:pt>
    <dgm:pt modelId="{02C3CDF8-A241-4337-8202-142A1166C004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ERCOT support for 1.0 version conclusion – TBD</a:t>
          </a:r>
        </a:p>
      </dgm:t>
    </dgm:pt>
    <dgm:pt modelId="{CF6EBD22-253F-4F02-9D1A-598F49ED9522}" type="parTrans" cxnId="{43D831FC-A42F-4B66-BC0E-161E47506BCF}">
      <dgm:prSet/>
      <dgm:spPr/>
      <dgm:t>
        <a:bodyPr/>
        <a:lstStyle/>
        <a:p>
          <a:endParaRPr lang="en-US"/>
        </a:p>
      </dgm:t>
    </dgm:pt>
    <dgm:pt modelId="{EB47F7B9-F5B6-458B-8ABA-400B7DC8AEBE}" type="sibTrans" cxnId="{43D831FC-A42F-4B66-BC0E-161E47506BCF}">
      <dgm:prSet/>
      <dgm:spPr/>
      <dgm:t>
        <a:bodyPr/>
        <a:lstStyle/>
        <a:p>
          <a:endParaRPr lang="en-US"/>
        </a:p>
      </dgm:t>
    </dgm:pt>
    <dgm:pt modelId="{2B9D2035-0521-4443-80B3-30C3062BA1E6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File Transfer Protocol (FTP) sites for Switch Hold files discussion – thing of the past? </a:t>
          </a:r>
        </a:p>
      </dgm:t>
    </dgm:pt>
    <dgm:pt modelId="{BA08A47E-402C-4362-8687-2A5F9F25985E}" type="parTrans" cxnId="{32D2B95F-6F21-4181-B0C4-4C60447A80A3}">
      <dgm:prSet/>
      <dgm:spPr/>
      <dgm:t>
        <a:bodyPr/>
        <a:lstStyle/>
        <a:p>
          <a:endParaRPr lang="en-US"/>
        </a:p>
      </dgm:t>
    </dgm:pt>
    <dgm:pt modelId="{FA58AB7F-7BE4-43A8-A810-30293AE9F26B}" type="sibTrans" cxnId="{32D2B95F-6F21-4181-B0C4-4C60447A80A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</dgm:pt>
    <dgm:pt modelId="{6429DDE5-5811-42FA-BC3C-7DE32487FA34}" type="sibTrans" cxnId="{04B4D0F2-18E7-4679-B027-6324B4C0E7A8}">
      <dgm:prSet/>
      <dgm:spPr/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</dgm:pt>
    <dgm:pt modelId="{C5122A3A-2151-4992-8764-75F72428ABF8}" type="sibTrans" cxnId="{9A33F9D9-B431-47A9-83FB-2B54BC282078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-6475" custLinFactNeighborX="74" custLinFactNeighborY="-100000">
        <dgm:presLayoutVars>
          <dgm:bulletEnabled val="1"/>
        </dgm:presLayoutVars>
      </dgm:prSet>
      <dgm:spPr/>
    </dgm:pt>
  </dgm:ptLst>
  <dgm:cxnLst>
    <dgm:cxn modelId="{C0778C17-FAC9-4FAA-8434-9093532A96BD}" type="presOf" srcId="{3AF68A33-4A6C-4B95-8E4E-B16500BAA85F}" destId="{12E172B9-01B0-436D-9684-1CCC8FA3FE5C}" srcOrd="0" destOrd="9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ACFDE322-8A01-4054-BC49-A5B717A63565}" type="presOf" srcId="{2B9D2035-0521-4443-80B3-30C3062BA1E6}" destId="{12E172B9-01B0-436D-9684-1CCC8FA3FE5C}" srcOrd="0" destOrd="6" presId="urn:microsoft.com/office/officeart/2005/8/layout/list1"/>
    <dgm:cxn modelId="{1DE1A324-EA9C-43D2-9800-D1C195A9F31F}" srcId="{FA84BF92-43C6-4E94-A77F-6263E68B6783}" destId="{3AF68A33-4A6C-4B95-8E4E-B16500BAA85F}" srcOrd="8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A3C06236-1D7A-46B5-8526-C58B48AB6901}" srcId="{FA84BF92-43C6-4E94-A77F-6263E68B6783}" destId="{210FB4F8-2B3C-45D3-8763-FA6DBEA1FF57}" srcOrd="3" destOrd="0" parTransId="{2B76B50C-8C95-46BB-8F84-786053A229E7}" sibTransId="{EC2974A9-0AB7-4495-B89C-7876E389C497}"/>
    <dgm:cxn modelId="{1E71F039-98D7-4B08-B672-957082B62884}" srcId="{FA84BF92-43C6-4E94-A77F-6263E68B6783}" destId="{8574A905-BDA5-4716-9248-A5D60B7F3062}" srcOrd="7" destOrd="0" parTransId="{8776880E-3797-473D-8D2E-1EE1C161DC2B}" sibTransId="{1F1BCF26-6C8E-44A4-AF4A-65302171AE69}"/>
    <dgm:cxn modelId="{32D2B95F-6F21-4181-B0C4-4C60447A80A3}" srcId="{FA84BF92-43C6-4E94-A77F-6263E68B6783}" destId="{2B9D2035-0521-4443-80B3-30C3062BA1E6}" srcOrd="6" destOrd="0" parTransId="{BA08A47E-402C-4362-8687-2A5F9F25985E}" sibTransId="{FA58AB7F-7BE4-43A8-A810-30293AE9F26B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C49CB748-04C0-461F-A84C-2410731AEEB5}" type="presOf" srcId="{02C3CDF8-A241-4337-8202-142A1166C004}" destId="{12E172B9-01B0-436D-9684-1CCC8FA3FE5C}" srcOrd="0" destOrd="5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A7770B8E-7303-43BE-AA26-E43778A40335}" type="presOf" srcId="{CACF6F82-1449-448C-8949-E43427717789}" destId="{12E172B9-01B0-436D-9684-1CCC8FA3FE5C}" srcOrd="0" destOrd="8" presId="urn:microsoft.com/office/officeart/2005/8/layout/list1"/>
    <dgm:cxn modelId="{6FF69B8E-C818-4227-89E7-B74083B6D0EB}" type="presOf" srcId="{8574A905-BDA5-4716-9248-A5D60B7F3062}" destId="{12E172B9-01B0-436D-9684-1CCC8FA3FE5C}" srcOrd="0" destOrd="7" presId="urn:microsoft.com/office/officeart/2005/8/layout/list1"/>
    <dgm:cxn modelId="{80A76C90-9F5B-488F-AA7B-F8C1447802B5}" type="presOf" srcId="{FC065FC0-4D57-4D2E-BA8E-8FAB675DC434}" destId="{12E172B9-01B0-436D-9684-1CCC8FA3FE5C}" srcOrd="0" destOrd="2" presId="urn:microsoft.com/office/officeart/2005/8/layout/list1"/>
    <dgm:cxn modelId="{A2CBCECD-BB92-47ED-A40E-80005E3C7B62}" type="presOf" srcId="{DB0DB6D5-8783-4155-B4FC-638D7293890D}" destId="{12E172B9-01B0-436D-9684-1CCC8FA3FE5C}" srcOrd="0" destOrd="4" presId="urn:microsoft.com/office/officeart/2005/8/layout/list1"/>
    <dgm:cxn modelId="{8CAE4BD4-8212-4188-AA45-20D58BC317C2}" type="presOf" srcId="{210FB4F8-2B3C-45D3-8763-FA6DBEA1FF57}" destId="{12E172B9-01B0-436D-9684-1CCC8FA3FE5C}" srcOrd="0" destOrd="3" presId="urn:microsoft.com/office/officeart/2005/8/layout/list1"/>
    <dgm:cxn modelId="{6F1E77D4-48DB-4A62-839D-795D197D81A9}" type="presOf" srcId="{E934C575-6A3A-4E4A-8B0D-2B47227CA927}" destId="{12E172B9-01B0-436D-9684-1CCC8FA3FE5C}" srcOrd="0" destOrd="1" presId="urn:microsoft.com/office/officeart/2005/8/layout/list1"/>
    <dgm:cxn modelId="{9A33F9D9-B431-47A9-83FB-2B54BC282078}" srcId="{FA84BF92-43C6-4E94-A77F-6263E68B6783}" destId="{FC065FC0-4D57-4D2E-BA8E-8FAB675DC434}" srcOrd="2" destOrd="0" parTransId="{A50D0459-E7E9-4858-B15F-7EF83AE235C8}" sibTransId="{C5122A3A-2151-4992-8764-75F72428ABF8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04B4D0F2-18E7-4679-B027-6324B4C0E7A8}" srcId="{FA84BF92-43C6-4E94-A77F-6263E68B6783}" destId="{E934C575-6A3A-4E4A-8B0D-2B47227CA927}" srcOrd="1" destOrd="0" parTransId="{9E6A05D7-D0F6-4C62-A9F5-6126497409FC}" sibTransId="{6429DDE5-5811-42FA-BC3C-7DE32487FA34}"/>
    <dgm:cxn modelId="{3D2C18F6-40DD-4757-A476-0B6EAE0970CB}" srcId="{FA84BF92-43C6-4E94-A77F-6263E68B6783}" destId="{DB0DB6D5-8783-4155-B4FC-638D7293890D}" srcOrd="4" destOrd="0" parTransId="{0C6AC463-EF96-4AFD-A45E-2C47AF1D1182}" sibTransId="{65982146-49A5-40ED-97AF-02CAF992D3B3}"/>
    <dgm:cxn modelId="{43D831FC-A42F-4B66-BC0E-161E47506BCF}" srcId="{FA84BF92-43C6-4E94-A77F-6263E68B6783}" destId="{02C3CDF8-A241-4337-8202-142A1166C004}" srcOrd="5" destOrd="0" parTransId="{CF6EBD22-253F-4F02-9D1A-598F49ED9522}" sibTransId="{EB47F7B9-F5B6-458B-8ABA-400B7DC8AEBE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Vision for 2020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A0C5B6C-66C7-4BBF-B207-99F1483B37A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Ø"/>
          </a:pPr>
          <a:r>
            <a:rPr lang="en-US" sz="20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Subtype Analysis – drafting reporting requirements</a:t>
          </a:r>
        </a:p>
      </dgm:t>
    </dgm:pt>
    <dgm:pt modelId="{003D5B81-F492-4C77-B203-ADD5BF652C33}" type="sibTrans" cxnId="{35C2A187-EA5C-4A73-BEEA-5F5127165134}">
      <dgm:prSet/>
      <dgm:spPr/>
      <dgm:t>
        <a:bodyPr/>
        <a:lstStyle/>
        <a:p>
          <a:endParaRPr lang="en-US"/>
        </a:p>
      </dgm:t>
    </dgm:pt>
    <dgm:pt modelId="{D79DF17B-E2E8-464C-8ACF-943C12D529EF}" type="parTrans" cxnId="{35C2A187-EA5C-4A73-BEEA-5F5127165134}">
      <dgm:prSet/>
      <dgm:spPr/>
      <dgm:t>
        <a:bodyPr/>
        <a:lstStyle/>
        <a:p>
          <a:endParaRPr lang="en-US"/>
        </a:p>
      </dgm:t>
    </dgm:pt>
    <dgm:pt modelId="{1D286106-6F89-4CCA-AC3F-D16477ACB82E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20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Tool Enhancements – </a:t>
          </a:r>
        </a:p>
      </dgm:t>
    </dgm:pt>
    <dgm:pt modelId="{61696FA5-E214-43E9-8B16-127FA6D26756}" type="parTrans" cxnId="{965C8D87-6FEE-40CC-9BD3-EE9FCAC1428E}">
      <dgm:prSet/>
      <dgm:spPr/>
      <dgm:t>
        <a:bodyPr/>
        <a:lstStyle/>
        <a:p>
          <a:endParaRPr lang="en-US"/>
        </a:p>
      </dgm:t>
    </dgm:pt>
    <dgm:pt modelId="{4AF911C8-84B0-4A35-AA46-D92BED8B11D5}" type="sibTrans" cxnId="{965C8D87-6FEE-40CC-9BD3-EE9FCAC1428E}">
      <dgm:prSet/>
      <dgm:spPr/>
      <dgm:t>
        <a:bodyPr/>
        <a:lstStyle/>
        <a:p>
          <a:endParaRPr lang="en-US"/>
        </a:p>
      </dgm:t>
    </dgm:pt>
    <dgm:pt modelId="{790653B4-FD74-47C1-9C4C-DB30808CC55E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aligning with proposed TX SET 5.0, focus will be on additional validations integrating the tool with Siebel system to optimize manual process</a:t>
          </a:r>
        </a:p>
      </dgm:t>
    </dgm:pt>
    <dgm:pt modelId="{146198CD-933D-4F4F-94AA-EE2B1783323B}" type="parTrans" cxnId="{AFFC7D24-1724-4D7D-8623-CE86E42398D7}">
      <dgm:prSet/>
      <dgm:spPr/>
      <dgm:t>
        <a:bodyPr/>
        <a:lstStyle/>
        <a:p>
          <a:endParaRPr lang="en-US"/>
        </a:p>
      </dgm:t>
    </dgm:pt>
    <dgm:pt modelId="{3E3AA17F-02A5-4B74-93D4-72EDD298FAA3}" type="sibTrans" cxnId="{AFFC7D24-1724-4D7D-8623-CE86E42398D7}">
      <dgm:prSet/>
      <dgm:spPr/>
      <dgm:t>
        <a:bodyPr/>
        <a:lstStyle/>
        <a:p>
          <a:endParaRPr lang="en-US"/>
        </a:p>
      </dgm:t>
    </dgm:pt>
    <dgm:pt modelId="{48893938-0D6B-4EC3-BDCD-60B937B3C77A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Data from </a:t>
          </a:r>
          <a:r>
            <a:rPr lang="en-US" sz="20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Subtype Analysis will be used as support </a:t>
          </a:r>
        </a:p>
      </dgm:t>
    </dgm:pt>
    <dgm:pt modelId="{EA351A49-08C1-477C-821F-3ED82C39BCA1}" type="parTrans" cxnId="{51D8EB94-6C45-4CE9-92F7-A21047BD381D}">
      <dgm:prSet/>
      <dgm:spPr/>
      <dgm:t>
        <a:bodyPr/>
        <a:lstStyle/>
        <a:p>
          <a:endParaRPr lang="en-US"/>
        </a:p>
      </dgm:t>
    </dgm:pt>
    <dgm:pt modelId="{F5755549-2317-443C-A35C-9AB266675028}" type="sibTrans" cxnId="{51D8EB94-6C45-4CE9-92F7-A21047BD381D}">
      <dgm:prSet/>
      <dgm:spPr/>
      <dgm:t>
        <a:bodyPr/>
        <a:lstStyle/>
        <a:p>
          <a:endParaRPr lang="en-US"/>
        </a:p>
      </dgm:t>
    </dgm:pt>
    <dgm:pt modelId="{EDA28813-4210-4DCC-B9B3-3E1AC3262B02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Inadvertent Gains – review of RMG process</a:t>
          </a:r>
        </a:p>
      </dgm:t>
    </dgm:pt>
    <dgm:pt modelId="{508750A7-D21D-4D77-A168-FD55D43B399F}" type="parTrans" cxnId="{C084AB53-24CB-4D2A-93F0-538D1E17CDA3}">
      <dgm:prSet/>
      <dgm:spPr/>
      <dgm:t>
        <a:bodyPr/>
        <a:lstStyle/>
        <a:p>
          <a:endParaRPr lang="en-US"/>
        </a:p>
      </dgm:t>
    </dgm:pt>
    <dgm:pt modelId="{7C6E3260-304C-450F-B5B0-3845C6624032}" type="sibTrans" cxnId="{C084AB53-24CB-4D2A-93F0-538D1E17CDA3}">
      <dgm:prSet/>
      <dgm:spPr/>
      <dgm:t>
        <a:bodyPr/>
        <a:lstStyle/>
        <a:p>
          <a:endParaRPr lang="en-US"/>
        </a:p>
      </dgm:t>
    </dgm:pt>
    <dgm:pt modelId="{65AA0D8F-3B04-4EB4-AF2D-6FF8FCA695B9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Current Occupant process documentation</a:t>
          </a:r>
        </a:p>
      </dgm:t>
    </dgm:pt>
    <dgm:pt modelId="{D86DAEB1-F0EE-43E2-B70A-FB10A6D6630C}" type="parTrans" cxnId="{54C1EB89-F9D8-4117-983C-EF53186D4F21}">
      <dgm:prSet/>
      <dgm:spPr/>
      <dgm:t>
        <a:bodyPr/>
        <a:lstStyle/>
        <a:p>
          <a:endParaRPr lang="en-US"/>
        </a:p>
      </dgm:t>
    </dgm:pt>
    <dgm:pt modelId="{EA05E68C-8140-4C54-87A1-676548D9F601}" type="sibTrans" cxnId="{54C1EB89-F9D8-4117-983C-EF53186D4F21}">
      <dgm:prSet/>
      <dgm:spPr/>
      <dgm:t>
        <a:bodyPr/>
        <a:lstStyle/>
        <a:p>
          <a:endParaRPr lang="en-US"/>
        </a:p>
      </dgm:t>
    </dgm:pt>
    <dgm:pt modelId="{51CBC27C-2B40-455B-9E95-A93C67F8053A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Discussion of fraud management – possible new Valid Reject Reasons</a:t>
          </a:r>
        </a:p>
      </dgm:t>
    </dgm:pt>
    <dgm:pt modelId="{90D0C37B-DB01-4755-BD83-59372FDDBBAB}" type="parTrans" cxnId="{ABF17090-B865-4530-9E35-4DCC70DFFBAB}">
      <dgm:prSet/>
      <dgm:spPr/>
      <dgm:t>
        <a:bodyPr/>
        <a:lstStyle/>
        <a:p>
          <a:endParaRPr lang="en-US"/>
        </a:p>
      </dgm:t>
    </dgm:pt>
    <dgm:pt modelId="{813C7A0A-F4B3-4E25-A5B8-1767EBBD4C64}" type="sibTrans" cxnId="{ABF17090-B865-4530-9E35-4DCC70DFFBAB}">
      <dgm:prSet/>
      <dgm:spPr/>
      <dgm:t>
        <a:bodyPr/>
        <a:lstStyle/>
        <a:p>
          <a:endParaRPr lang="en-US"/>
        </a:p>
      </dgm:t>
    </dgm:pt>
    <dgm:pt modelId="{DA92B6A3-349B-4C83-A6D2-A5651467A112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20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User’s Guide – postponed until MT enhancements are complete</a:t>
          </a:r>
        </a:p>
      </dgm:t>
    </dgm:pt>
    <dgm:pt modelId="{3390A9A2-E9F0-4833-A1F5-9C2FA2D055C9}" type="parTrans" cxnId="{2E69286A-16A1-45BC-92F1-14A5501A85B6}">
      <dgm:prSet/>
      <dgm:spPr/>
      <dgm:t>
        <a:bodyPr/>
        <a:lstStyle/>
        <a:p>
          <a:endParaRPr lang="en-US"/>
        </a:p>
      </dgm:t>
    </dgm:pt>
    <dgm:pt modelId="{476135C5-26C7-464F-B1EA-690BEC0D1B91}" type="sibTrans" cxnId="{2E69286A-16A1-45BC-92F1-14A5501A85B6}">
      <dgm:prSet/>
      <dgm:spPr/>
      <dgm:t>
        <a:bodyPr/>
        <a:lstStyle/>
        <a:p>
          <a:endParaRPr lang="en-US"/>
        </a:p>
      </dgm:t>
    </dgm:pt>
    <dgm:pt modelId="{B4E96C4F-1F3B-4442-870F-946D3B6066AB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Review and ‘clean up’ of TDTMS landing page &amp; MT Information page</a:t>
          </a:r>
        </a:p>
      </dgm:t>
    </dgm:pt>
    <dgm:pt modelId="{49F5EDB2-FEE9-40FA-89AA-3EAE64F74923}" type="parTrans" cxnId="{2ADA89C0-F16E-4B89-B00C-49F3526E2F3C}">
      <dgm:prSet/>
      <dgm:spPr/>
      <dgm:t>
        <a:bodyPr/>
        <a:lstStyle/>
        <a:p>
          <a:endParaRPr lang="en-US"/>
        </a:p>
      </dgm:t>
    </dgm:pt>
    <dgm:pt modelId="{46BEB7AE-536A-4776-9006-B988FBBB7741}" type="sibTrans" cxnId="{2ADA89C0-F16E-4B89-B00C-49F3526E2F3C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2088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48924" custLinFactY="-6475" custLinFactNeighborX="74" custLinFactNeighborY="-100000">
        <dgm:presLayoutVars>
          <dgm:bulletEnabled val="1"/>
        </dgm:presLayoutVars>
      </dgm:prSet>
      <dgm:spPr/>
    </dgm:pt>
  </dgm:ptLst>
  <dgm:cxnLst>
    <dgm:cxn modelId="{A32C1804-61ED-4353-A612-E5EE17AC84B4}" type="presOf" srcId="{DA92B6A3-349B-4C83-A6D2-A5651467A112}" destId="{12E172B9-01B0-436D-9684-1CCC8FA3FE5C}" srcOrd="0" destOrd="8" presId="urn:microsoft.com/office/officeart/2005/8/layout/list1"/>
    <dgm:cxn modelId="{C0778C17-FAC9-4FAA-8434-9093532A96BD}" type="presOf" srcId="{3AF68A33-4A6C-4B95-8E4E-B16500BAA85F}" destId="{12E172B9-01B0-436D-9684-1CCC8FA3FE5C}" srcOrd="0" destOrd="10" presId="urn:microsoft.com/office/officeart/2005/8/layout/list1"/>
    <dgm:cxn modelId="{820EF323-1EA7-4E00-AF62-CFE764CBD000}" type="presOf" srcId="{65AA0D8F-3B04-4EB4-AF2D-6FF8FCA695B9}" destId="{12E172B9-01B0-436D-9684-1CCC8FA3FE5C}" srcOrd="0" destOrd="6" presId="urn:microsoft.com/office/officeart/2005/8/layout/list1"/>
    <dgm:cxn modelId="{AFFC7D24-1724-4D7D-8623-CE86E42398D7}" srcId="{1D286106-6F89-4CCA-AC3F-D16477ACB82E}" destId="{790653B4-FD74-47C1-9C4C-DB30808CC55E}" srcOrd="0" destOrd="0" parTransId="{146198CD-933D-4F4F-94AA-EE2B1783323B}" sibTransId="{3E3AA17F-02A5-4B74-93D4-72EDD298FAA3}"/>
    <dgm:cxn modelId="{1DE1A324-EA9C-43D2-9800-D1C195A9F31F}" srcId="{FA84BF92-43C6-4E94-A77F-6263E68B6783}" destId="{3AF68A33-4A6C-4B95-8E4E-B16500BAA85F}" srcOrd="6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C4980D2A-5461-4D23-85B9-E5B21996D1BA}" type="presOf" srcId="{48893938-0D6B-4EC3-BDCD-60B937B3C77A}" destId="{12E172B9-01B0-436D-9684-1CCC8FA3FE5C}" srcOrd="0" destOrd="4" presId="urn:microsoft.com/office/officeart/2005/8/layout/list1"/>
    <dgm:cxn modelId="{BCA62940-5F87-4F12-B06C-5B04D08AC936}" type="presOf" srcId="{1D286106-6F89-4CCA-AC3F-D16477ACB82E}" destId="{12E172B9-01B0-436D-9684-1CCC8FA3FE5C}" srcOrd="0" destOrd="2" presId="urn:microsoft.com/office/officeart/2005/8/layout/list1"/>
    <dgm:cxn modelId="{0E06845B-B2AD-48EB-8659-009AF00E6009}" type="presOf" srcId="{B4E96C4F-1F3B-4442-870F-946D3B6066AB}" destId="{12E172B9-01B0-436D-9684-1CCC8FA3FE5C}" srcOrd="0" destOrd="9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2E69286A-16A1-45BC-92F1-14A5501A85B6}" srcId="{FA84BF92-43C6-4E94-A77F-6263E68B6783}" destId="{DA92B6A3-349B-4C83-A6D2-A5651467A112}" srcOrd="4" destOrd="0" parTransId="{3390A9A2-E9F0-4833-A1F5-9C2FA2D055C9}" sibTransId="{476135C5-26C7-464F-B1EA-690BEC0D1B91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C084AB53-24CB-4D2A-93F0-538D1E17CDA3}" srcId="{FA84BF92-43C6-4E94-A77F-6263E68B6783}" destId="{EDA28813-4210-4DCC-B9B3-3E1AC3262B02}" srcOrd="3" destOrd="0" parTransId="{508750A7-D21D-4D77-A168-FD55D43B399F}" sibTransId="{7C6E3260-304C-450F-B5B0-3845C6624032}"/>
    <dgm:cxn modelId="{6483C678-D0B2-45FF-9C55-CEFAB7825BCC}" type="presOf" srcId="{DA0C5B6C-66C7-4BBF-B207-99F1483B37A3}" destId="{12E172B9-01B0-436D-9684-1CCC8FA3FE5C}" srcOrd="0" destOrd="1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965C8D87-6FEE-40CC-9BD3-EE9FCAC1428E}" srcId="{FA84BF92-43C6-4E94-A77F-6263E68B6783}" destId="{1D286106-6F89-4CCA-AC3F-D16477ACB82E}" srcOrd="2" destOrd="0" parTransId="{61696FA5-E214-43E9-8B16-127FA6D26756}" sibTransId="{4AF911C8-84B0-4A35-AA46-D92BED8B11D5}"/>
    <dgm:cxn modelId="{35C2A187-EA5C-4A73-BEEA-5F5127165134}" srcId="{FA84BF92-43C6-4E94-A77F-6263E68B6783}" destId="{DA0C5B6C-66C7-4BBF-B207-99F1483B37A3}" srcOrd="1" destOrd="0" parTransId="{D79DF17B-E2E8-464C-8ACF-943C12D529EF}" sibTransId="{003D5B81-F492-4C77-B203-ADD5BF652C33}"/>
    <dgm:cxn modelId="{54C1EB89-F9D8-4117-983C-EF53186D4F21}" srcId="{EDA28813-4210-4DCC-B9B3-3E1AC3262B02}" destId="{65AA0D8F-3B04-4EB4-AF2D-6FF8FCA695B9}" srcOrd="0" destOrd="0" parTransId="{D86DAEB1-F0EE-43E2-B70A-FB10A6D6630C}" sibTransId="{EA05E68C-8140-4C54-87A1-676548D9F601}"/>
    <dgm:cxn modelId="{B118038B-6F41-4D71-8C70-3452F0D6B29E}" type="presOf" srcId="{51CBC27C-2B40-455B-9E95-A93C67F8053A}" destId="{12E172B9-01B0-436D-9684-1CCC8FA3FE5C}" srcOrd="0" destOrd="7" presId="urn:microsoft.com/office/officeart/2005/8/layout/list1"/>
    <dgm:cxn modelId="{ABF17090-B865-4530-9E35-4DCC70DFFBAB}" srcId="{EDA28813-4210-4DCC-B9B3-3E1AC3262B02}" destId="{51CBC27C-2B40-455B-9E95-A93C67F8053A}" srcOrd="1" destOrd="0" parTransId="{90D0C37B-DB01-4755-BD83-59372FDDBBAB}" sibTransId="{813C7A0A-F4B3-4E25-A5B8-1767EBBD4C64}"/>
    <dgm:cxn modelId="{51D8EB94-6C45-4CE9-92F7-A21047BD381D}" srcId="{1D286106-6F89-4CCA-AC3F-D16477ACB82E}" destId="{48893938-0D6B-4EC3-BDCD-60B937B3C77A}" srcOrd="1" destOrd="0" parTransId="{EA351A49-08C1-477C-821F-3ED82C39BCA1}" sibTransId="{F5755549-2317-443C-A35C-9AB266675028}"/>
    <dgm:cxn modelId="{2ADA89C0-F16E-4B89-B00C-49F3526E2F3C}" srcId="{FA84BF92-43C6-4E94-A77F-6263E68B6783}" destId="{B4E96C4F-1F3B-4442-870F-946D3B6066AB}" srcOrd="5" destOrd="0" parTransId="{49F5EDB2-FEE9-40FA-89AA-3EAE64F74923}" sibTransId="{46BEB7AE-536A-4776-9006-B988FBBB7741}"/>
    <dgm:cxn modelId="{41A66FC8-A299-417F-BD04-3E3E137DCADD}" type="presOf" srcId="{EDA28813-4210-4DCC-B9B3-3E1AC3262B02}" destId="{12E172B9-01B0-436D-9684-1CCC8FA3FE5C}" srcOrd="0" destOrd="5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3F4C97F2-D36D-40F6-A408-FC2F194C25FB}" type="presOf" srcId="{790653B4-FD74-47C1-9C4C-DB30808CC55E}" destId="{12E172B9-01B0-436D-9684-1CCC8FA3FE5C}" srcOrd="0" destOrd="3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/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A8A2A482-7E4A-4737-AD4E-F359BB4276B5}">
      <dgm:prSet phldrT="[Text]" custT="1"/>
      <dgm:spPr/>
      <dgm:t>
        <a:bodyPr anchor="ctr" anchorCtr="0"/>
        <a:lstStyle/>
        <a:p>
          <a:endParaRPr lang="en-US" sz="2400" dirty="0">
            <a:latin typeface="Arial Rounded MT Bold" panose="020F0704030504030204" pitchFamily="34" charset="0"/>
          </a:endParaRPr>
        </a:p>
      </dgm:t>
    </dgm:pt>
    <dgm:pt modelId="{5CE92475-EB53-42AD-8634-42E2DE788221}" type="parTrans" cxnId="{5D701E26-03E0-4A3D-B457-2B832E6AC449}">
      <dgm:prSet/>
      <dgm:spPr/>
      <dgm:t>
        <a:bodyPr/>
        <a:lstStyle/>
        <a:p>
          <a:endParaRPr lang="en-US"/>
        </a:p>
      </dgm:t>
    </dgm:pt>
    <dgm:pt modelId="{0B78DE7D-17EF-4215-89A5-36BFB8070CA2}" type="sibTrans" cxnId="{5D701E26-03E0-4A3D-B457-2B832E6AC449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February 20, 2020</a:t>
          </a: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544DF39A-2CB7-4B22-B3D8-AA8824692C5F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ERCOT </a:t>
          </a:r>
          <a:r>
            <a:rPr lang="en-US" sz="2000" dirty="0" err="1">
              <a:latin typeface="Arial Rounded MT Bold" panose="020F0704030504030204" pitchFamily="34" charset="0"/>
            </a:rPr>
            <a:t>MetCenter</a:t>
          </a:r>
          <a:endParaRPr lang="en-US" sz="2000" dirty="0">
            <a:latin typeface="Arial Rounded MT Bold" panose="020F0704030504030204" pitchFamily="34" charset="0"/>
          </a:endParaRPr>
        </a:p>
      </dgm:t>
    </dgm:pt>
    <dgm:pt modelId="{3A72819A-3F63-439B-AFCF-32B1322C8A8A}" type="parTrans" cxnId="{4E9153A8-C3A0-4042-9EB6-AA2B525CA7E5}">
      <dgm:prSet/>
      <dgm:spPr/>
      <dgm:t>
        <a:bodyPr/>
        <a:lstStyle/>
        <a:p>
          <a:endParaRPr lang="en-US"/>
        </a:p>
      </dgm:t>
    </dgm:pt>
    <dgm:pt modelId="{189AEA13-6302-459B-9441-918013462E3D}" type="sibTrans" cxnId="{4E9153A8-C3A0-4042-9EB6-AA2B525CA7E5}">
      <dgm:prSet/>
      <dgm:spPr/>
      <dgm:t>
        <a:bodyPr/>
        <a:lstStyle/>
        <a:p>
          <a:endParaRPr lang="en-US"/>
        </a:p>
      </dgm:t>
    </dgm:pt>
    <dgm:pt modelId="{2571DACA-B0D3-49DC-A70D-8E0D1003F62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Goals 2020/Accomplishments 2019</a:t>
          </a:r>
        </a:p>
      </dgm:t>
    </dgm:pt>
    <dgm:pt modelId="{53F42D68-56EA-4A4B-A5DE-3318FEB1F262}" type="parTrans" cxnId="{4AB02D84-BB92-4EFE-A349-D1B359258021}">
      <dgm:prSet/>
      <dgm:spPr/>
      <dgm:t>
        <a:bodyPr/>
        <a:lstStyle/>
        <a:p>
          <a:endParaRPr lang="en-US"/>
        </a:p>
      </dgm:t>
    </dgm:pt>
    <dgm:pt modelId="{510A034A-2C54-4380-BF9A-37EF882F016D}" type="sibTrans" cxnId="{4AB02D84-BB92-4EFE-A349-D1B359258021}">
      <dgm:prSet/>
      <dgm:spPr/>
      <dgm:t>
        <a:bodyPr/>
        <a:lstStyle/>
        <a:p>
          <a:endParaRPr lang="en-US"/>
        </a:p>
      </dgm:t>
    </dgm:pt>
    <dgm:pt modelId="{4D500AE6-2D6E-4C89-A8BA-31937B9129B0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7AFDB706-734C-4A85-BA40-AD66550AB31F}" type="parTrans" cxnId="{C3318D9D-E5B8-42EA-8C19-49D1F48DAB3B}">
      <dgm:prSet/>
      <dgm:spPr/>
      <dgm:t>
        <a:bodyPr/>
        <a:lstStyle/>
        <a:p>
          <a:endParaRPr lang="en-US"/>
        </a:p>
      </dgm:t>
    </dgm:pt>
    <dgm:pt modelId="{2932561F-FC2F-47CB-930E-19FCBCAA5BB0}" type="sibTrans" cxnId="{C3318D9D-E5B8-42EA-8C19-49D1F48DAB3B}">
      <dgm:prSet/>
      <dgm:spPr/>
      <dgm:t>
        <a:bodyPr/>
        <a:lstStyle/>
        <a:p>
          <a:endParaRPr lang="en-US"/>
        </a:p>
      </dgm:t>
    </dgm:pt>
    <dgm:pt modelId="{20E9F2FF-CB92-4253-9024-63A096EEDD45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BD78185F-D0B4-4802-A5BB-B6E2B6636CD8}" type="parTrans" cxnId="{82B0F5AD-8FDB-4104-9682-E1B2B6EAEECA}">
      <dgm:prSet/>
      <dgm:spPr/>
      <dgm:t>
        <a:bodyPr/>
        <a:lstStyle/>
        <a:p>
          <a:endParaRPr lang="en-US"/>
        </a:p>
      </dgm:t>
    </dgm:pt>
    <dgm:pt modelId="{B9D79D17-6409-4F29-9AA7-1086D74A6EF4}" type="sibTrans" cxnId="{82B0F5AD-8FDB-4104-9682-E1B2B6EAEECA}">
      <dgm:prSet/>
      <dgm:spPr/>
      <dgm:t>
        <a:bodyPr/>
        <a:lstStyle/>
        <a:p>
          <a:endParaRPr lang="en-US"/>
        </a:p>
      </dgm:t>
    </dgm:pt>
    <dgm:pt modelId="{9275A91E-007B-4CE0-B8F3-50F0BFB0D2D5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3780DA13-738C-4AB7-B856-0F0C931CF1E6}" type="parTrans" cxnId="{3C796A12-68D1-4428-94FD-8E13F83235D3}">
      <dgm:prSet/>
      <dgm:spPr/>
      <dgm:t>
        <a:bodyPr/>
        <a:lstStyle/>
        <a:p>
          <a:endParaRPr lang="en-US"/>
        </a:p>
      </dgm:t>
    </dgm:pt>
    <dgm:pt modelId="{C6AD9F56-1C7A-4709-87A2-4F854BF2B9E2}" type="sibTrans" cxnId="{3C796A12-68D1-4428-94FD-8E13F83235D3}">
      <dgm:prSet/>
      <dgm:spPr/>
      <dgm:t>
        <a:bodyPr/>
        <a:lstStyle/>
        <a:p>
          <a:endParaRPr lang="en-US"/>
        </a:p>
      </dgm:t>
    </dgm:pt>
    <dgm:pt modelId="{73133399-7C80-4D52-A2DB-E4D083CBEECB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 err="1">
              <a:latin typeface="Arial Rounded MT Bold" panose="020F0704030504030204" pitchFamily="34" charset="0"/>
            </a:rPr>
            <a:t>MarkeTrak</a:t>
          </a:r>
          <a:r>
            <a:rPr lang="en-US" sz="2000" dirty="0">
              <a:latin typeface="Arial Rounded MT Bold" panose="020F0704030504030204" pitchFamily="34" charset="0"/>
            </a:rPr>
            <a:t> </a:t>
          </a:r>
          <a:r>
            <a:rPr lang="en-US" sz="2000" dirty="0" err="1">
              <a:latin typeface="Arial Rounded MT Bold" panose="020F0704030504030204" pitchFamily="34" charset="0"/>
            </a:rPr>
            <a:t>SubType</a:t>
          </a:r>
          <a:r>
            <a:rPr lang="en-US" sz="2000" dirty="0">
              <a:latin typeface="Arial Rounded MT Bold" panose="020F0704030504030204" pitchFamily="34" charset="0"/>
            </a:rPr>
            <a:t> Analysis drafting requirements</a:t>
          </a:r>
        </a:p>
      </dgm:t>
    </dgm:pt>
    <dgm:pt modelId="{3C4E0797-45DC-468A-A54B-C7FC341DF28E}" type="parTrans" cxnId="{476648EB-281B-4C08-AC9C-83F821630EA9}">
      <dgm:prSet/>
      <dgm:spPr/>
      <dgm:t>
        <a:bodyPr/>
        <a:lstStyle/>
        <a:p>
          <a:endParaRPr lang="en-US"/>
        </a:p>
      </dgm:t>
    </dgm:pt>
    <dgm:pt modelId="{E8A857E1-E7A6-4D1A-99DB-6FB38F7D137A}" type="sibTrans" cxnId="{476648EB-281B-4C08-AC9C-83F821630EA9}">
      <dgm:prSet/>
      <dgm:spPr/>
      <dgm:t>
        <a:bodyPr/>
        <a:lstStyle/>
        <a:p>
          <a:endParaRPr lang="en-US"/>
        </a:p>
      </dgm:t>
    </dgm:pt>
    <dgm:pt modelId="{804735DA-33F8-408E-A80B-3BEA8840B29E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 err="1">
              <a:latin typeface="Arial Rounded MT Bold" panose="020F0704030504030204" pitchFamily="34" charset="0"/>
            </a:rPr>
            <a:t>MarkeTrak</a:t>
          </a:r>
          <a:r>
            <a:rPr lang="en-US" sz="2000" dirty="0">
              <a:latin typeface="Arial Rounded MT Bold" panose="020F0704030504030204" pitchFamily="34" charset="0"/>
            </a:rPr>
            <a:t> Enhancements discussion</a:t>
          </a:r>
        </a:p>
      </dgm:t>
    </dgm:pt>
    <dgm:pt modelId="{4D6B10D1-EE54-41DC-9654-A77997B12E32}" type="parTrans" cxnId="{2A3B3B0E-FE1B-48B9-967A-A7791173B801}">
      <dgm:prSet/>
      <dgm:spPr/>
      <dgm:t>
        <a:bodyPr/>
        <a:lstStyle/>
        <a:p>
          <a:endParaRPr lang="en-US"/>
        </a:p>
      </dgm:t>
    </dgm:pt>
    <dgm:pt modelId="{A3316885-D54C-4F8B-ACB3-87A654BFC83F}" type="sibTrans" cxnId="{2A3B3B0E-FE1B-48B9-967A-A7791173B801}">
      <dgm:prSet/>
      <dgm:spPr/>
      <dgm:t>
        <a:bodyPr/>
        <a:lstStyle/>
        <a:p>
          <a:endParaRPr lang="en-US"/>
        </a:p>
      </dgm:t>
    </dgm:pt>
    <dgm:pt modelId="{33D9707D-17D5-42E1-8C18-71590AD0B906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TDTMS and MT Information landing pages review</a:t>
          </a:r>
        </a:p>
      </dgm:t>
    </dgm:pt>
    <dgm:pt modelId="{E3A4CC20-3237-4D87-B4E5-13A4C6486CFF}" type="parTrans" cxnId="{C3E40401-9121-40C9-9BBD-D868B1D068F7}">
      <dgm:prSet/>
      <dgm:spPr/>
      <dgm:t>
        <a:bodyPr/>
        <a:lstStyle/>
        <a:p>
          <a:endParaRPr lang="en-US"/>
        </a:p>
      </dgm:t>
    </dgm:pt>
    <dgm:pt modelId="{11861225-2D08-4836-981D-A04BB7A17E3F}" type="sibTrans" cxnId="{C3E40401-9121-40C9-9BBD-D868B1D068F7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</dgm:pt>
  </dgm:ptLst>
  <dgm:cxnLst>
    <dgm:cxn modelId="{C3E40401-9121-40C9-9BBD-D868B1D068F7}" srcId="{D2506135-395C-47B0-8DA9-C3F76649FF22}" destId="{33D9707D-17D5-42E1-8C18-71590AD0B906}" srcOrd="1" destOrd="0" parTransId="{E3A4CC20-3237-4D87-B4E5-13A4C6486CFF}" sibTransId="{11861225-2D08-4836-981D-A04BB7A17E3F}"/>
    <dgm:cxn modelId="{D0EAA608-B9D2-4883-973C-851D6521EB2B}" type="presOf" srcId="{9275A91E-007B-4CE0-B8F3-50F0BFB0D2D5}" destId="{5FD4668F-81DD-421E-9924-50274E363CDB}" srcOrd="0" destOrd="8" presId="urn:microsoft.com/office/officeart/2005/8/layout/list1"/>
    <dgm:cxn modelId="{2A3B3B0E-FE1B-48B9-967A-A7791173B801}" srcId="{D2506135-395C-47B0-8DA9-C3F76649FF22}" destId="{804735DA-33F8-408E-A80B-3BEA8840B29E}" srcOrd="3" destOrd="0" parTransId="{4D6B10D1-EE54-41DC-9654-A77997B12E32}" sibTransId="{A3316885-D54C-4F8B-ACB3-87A654BFC83F}"/>
    <dgm:cxn modelId="{3C796A12-68D1-4428-94FD-8E13F83235D3}" srcId="{D2506135-395C-47B0-8DA9-C3F76649FF22}" destId="{9275A91E-007B-4CE0-B8F3-50F0BFB0D2D5}" srcOrd="4" destOrd="0" parTransId="{3780DA13-738C-4AB7-B856-0F0C931CF1E6}" sibTransId="{C6AD9F56-1C7A-4709-87A2-4F854BF2B9E2}"/>
    <dgm:cxn modelId="{B1C4211C-7C1D-4611-A846-48BDDE4DAE67}" type="presOf" srcId="{3AF68A33-4A6C-4B95-8E4E-B16500BAA85F}" destId="{5FD4668F-81DD-421E-9924-50274E363CDB}" srcOrd="0" destOrd="12" presId="urn:microsoft.com/office/officeart/2005/8/layout/list1"/>
    <dgm:cxn modelId="{1DE1A324-EA9C-43D2-9800-D1C195A9F31F}" srcId="{FA84BF92-43C6-4E94-A77F-6263E68B6783}" destId="{3AF68A33-4A6C-4B95-8E4E-B16500BAA85F}" srcOrd="5" destOrd="0" parTransId="{B6D8ABF4-538F-4534-88C5-20D2DB6FC89B}" sibTransId="{8B5AFAE6-897C-42B5-A6BF-9773A0BC89BD}"/>
    <dgm:cxn modelId="{5D701E26-03E0-4A3D-B457-2B832E6AC449}" srcId="{FA84BF92-43C6-4E94-A77F-6263E68B6783}" destId="{A8A2A482-7E4A-4737-AD4E-F359BB4276B5}" srcOrd="4" destOrd="0" parTransId="{5CE92475-EB53-42AD-8634-42E2DE788221}" sibTransId="{0B78DE7D-17EF-4215-89A5-36BFB8070CA2}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78350162-60B7-49E1-ADF8-12D1109D338E}" type="presOf" srcId="{2571DACA-B0D3-49DC-A70D-8E0D1003F62F}" destId="{5FD4668F-81DD-421E-9924-50274E363CDB}" srcOrd="0" destOrd="4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255B4C53-8CDA-48F0-A5C5-F9B160FB2E30}" type="presOf" srcId="{804735DA-33F8-408E-A80B-3BEA8840B29E}" destId="{5FD4668F-81DD-421E-9924-50274E363CDB}" srcOrd="0" destOrd="7" presId="urn:microsoft.com/office/officeart/2005/8/layout/list1"/>
    <dgm:cxn modelId="{9760B954-629E-4643-B69E-E49C130A75EC}" type="presOf" srcId="{20E9F2FF-CB92-4253-9024-63A096EEDD45}" destId="{5FD4668F-81DD-421E-9924-50274E363CDB}" srcOrd="0" destOrd="9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DFD72D80-3F70-4E90-AC4C-35933B2DD184}" type="presOf" srcId="{544DF39A-2CB7-4B22-B3D8-AA8824692C5F}" destId="{5FD4668F-81DD-421E-9924-50274E363CDB}" srcOrd="0" destOrd="2" presId="urn:microsoft.com/office/officeart/2005/8/layout/list1"/>
    <dgm:cxn modelId="{4AB02D84-BB92-4EFE-A349-D1B359258021}" srcId="{D2506135-395C-47B0-8DA9-C3F76649FF22}" destId="{2571DACA-B0D3-49DC-A70D-8E0D1003F62F}" srcOrd="0" destOrd="0" parTransId="{53F42D68-56EA-4A4B-A5DE-3318FEB1F262}" sibTransId="{510A034A-2C54-4380-BF9A-37EF882F016D}"/>
    <dgm:cxn modelId="{9527099C-48BD-4C52-BE1B-F581599A9067}" srcId="{FA84BF92-43C6-4E94-A77F-6263E68B6783}" destId="{D2506135-395C-47B0-8DA9-C3F76649FF22}" srcOrd="3" destOrd="0" parTransId="{5AE6885F-1A01-4324-A69E-284DA5FAEB5E}" sibTransId="{D79BAE52-B8CB-4181-ACDC-6CE5498C10F0}"/>
    <dgm:cxn modelId="{C3318D9D-E5B8-42EA-8C19-49D1F48DAB3B}" srcId="{D2506135-395C-47B0-8DA9-C3F76649FF22}" destId="{4D500AE6-2D6E-4C89-A8BA-31937B9129B0}" srcOrd="6" destOrd="0" parTransId="{7AFDB706-734C-4A85-BA40-AD66550AB31F}" sibTransId="{2932561F-FC2F-47CB-930E-19FCBCAA5BB0}"/>
    <dgm:cxn modelId="{4E9153A8-C3A0-4042-9EB6-AA2B525CA7E5}" srcId="{FA84BF92-43C6-4E94-A77F-6263E68B6783}" destId="{544DF39A-2CB7-4B22-B3D8-AA8824692C5F}" srcOrd="2" destOrd="0" parTransId="{3A72819A-3F63-439B-AFCF-32B1322C8A8A}" sibTransId="{189AEA13-6302-459B-9441-918013462E3D}"/>
    <dgm:cxn modelId="{CEB67EA8-BE55-4A56-8256-4CD0827EABFF}" type="presOf" srcId="{4D500AE6-2D6E-4C89-A8BA-31937B9129B0}" destId="{5FD4668F-81DD-421E-9924-50274E363CDB}" srcOrd="0" destOrd="10" presId="urn:microsoft.com/office/officeart/2005/8/layout/list1"/>
    <dgm:cxn modelId="{1491A9AC-1788-4EAD-9C29-8CEFCEDC670E}" type="presOf" srcId="{D2506135-395C-47B0-8DA9-C3F76649FF22}" destId="{5FD4668F-81DD-421E-9924-50274E363CDB}" srcOrd="0" destOrd="3" presId="urn:microsoft.com/office/officeart/2005/8/layout/list1"/>
    <dgm:cxn modelId="{82B0F5AD-8FDB-4104-9682-E1B2B6EAEECA}" srcId="{D2506135-395C-47B0-8DA9-C3F76649FF22}" destId="{20E9F2FF-CB92-4253-9024-63A096EEDD45}" srcOrd="5" destOrd="0" parTransId="{BD78185F-D0B4-4802-A5BB-B6E2B6636CD8}" sibTransId="{B9D79D17-6409-4F29-9AA7-1086D74A6EF4}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2DBAB0DD-38AA-420D-A62E-04310311CD47}" type="presOf" srcId="{A8A2A482-7E4A-4737-AD4E-F359BB4276B5}" destId="{5FD4668F-81DD-421E-9924-50274E363CDB}" srcOrd="0" destOrd="11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476648EB-281B-4C08-AC9C-83F821630EA9}" srcId="{D2506135-395C-47B0-8DA9-C3F76649FF22}" destId="{73133399-7C80-4D52-A2DB-E4D083CBEECB}" srcOrd="2" destOrd="0" parTransId="{3C4E0797-45DC-468A-A54B-C7FC341DF28E}" sibTransId="{E8A857E1-E7A6-4D1A-99DB-6FB38F7D137A}"/>
    <dgm:cxn modelId="{4DE0C2EF-B703-43FF-9F6C-B01A713C022F}" type="presOf" srcId="{73133399-7C80-4D52-A2DB-E4D083CBEECB}" destId="{5FD4668F-81DD-421E-9924-50274E363CDB}" srcOrd="0" destOrd="6" presId="urn:microsoft.com/office/officeart/2005/8/layout/list1"/>
    <dgm:cxn modelId="{624267F8-F77F-442D-91DA-127478DA5414}" type="presOf" srcId="{33D9707D-17D5-42E1-8C18-71590AD0B906}" destId="{5FD4668F-81DD-421E-9924-50274E363CDB}" srcOrd="0" destOrd="5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203742"/>
          <a:ext cx="11329647" cy="3765736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0128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All SLAs were met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NAESB upgrade ready for testing in RMTE by end of Q3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ERCOT support for 1.0 version conclusion – TBD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File Transfer Protocol (FTP) sites for Switch Hold files discussion – thing of the past? 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203742"/>
        <a:ext cx="11329647" cy="3765736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749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749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271679"/>
          <a:ext cx="11329647" cy="4144377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5796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20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Subtype Analysis – drafting reporting requirements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20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Tool Enhancements –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aligning with proposed TX SET 5.0, focus will be on additional validations integrating the tool with Siebel system to optimize manual process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Data from </a:t>
          </a:r>
          <a:r>
            <a:rPr lang="en-US" sz="20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Subtype Analysis will be used as support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Inadvertent Gains – review of RMG process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Current Occupant process documentation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Discussion of fraud management – possible new Valid Reject Reasons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20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User’s Guide – postponed until MT enhancements are complete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Review and ‘clean up’ of TDTMS landing page &amp; MT Information page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271679"/>
        <a:ext cx="11329647" cy="4144377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813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Vision for 2020</a:t>
          </a:r>
        </a:p>
      </dsp:txBody>
      <dsp:txXfrm>
        <a:off x="0" y="0"/>
        <a:ext cx="10829645" cy="5813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583437"/>
          <a:ext cx="11329646" cy="36147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8295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February 20, 2020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ERCOT </a:t>
          </a:r>
          <a:r>
            <a:rPr lang="en-US" sz="2000" kern="1200" dirty="0" err="1">
              <a:latin typeface="Arial Rounded MT Bold" panose="020F0704030504030204" pitchFamily="34" charset="0"/>
            </a:rPr>
            <a:t>MetCenter</a:t>
          </a: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Goals 2020/Accomplishments 2019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TDTMS and MT Information landing pages review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 err="1">
              <a:latin typeface="Arial Rounded MT Bold" panose="020F0704030504030204" pitchFamily="34" charset="0"/>
            </a:rPr>
            <a:t>MarkeTrak</a:t>
          </a:r>
          <a:r>
            <a:rPr lang="en-US" sz="2000" kern="1200" dirty="0">
              <a:latin typeface="Arial Rounded MT Bold" panose="020F0704030504030204" pitchFamily="34" charset="0"/>
            </a:rPr>
            <a:t> </a:t>
          </a:r>
          <a:r>
            <a:rPr lang="en-US" sz="2000" kern="1200" dirty="0" err="1">
              <a:latin typeface="Arial Rounded MT Bold" panose="020F0704030504030204" pitchFamily="34" charset="0"/>
            </a:rPr>
            <a:t>SubType</a:t>
          </a:r>
          <a:r>
            <a:rPr lang="en-US" sz="2000" kern="1200" dirty="0">
              <a:latin typeface="Arial Rounded MT Bold" panose="020F0704030504030204" pitchFamily="34" charset="0"/>
            </a:rPr>
            <a:t> Analysis drafting requirements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 err="1">
              <a:latin typeface="Arial Rounded MT Bold" panose="020F0704030504030204" pitchFamily="34" charset="0"/>
            </a:rPr>
            <a:t>MarkeTrak</a:t>
          </a:r>
          <a:r>
            <a:rPr lang="en-US" sz="2000" kern="1200" dirty="0">
              <a:latin typeface="Arial Rounded MT Bold" panose="020F0704030504030204" pitchFamily="34" charset="0"/>
            </a:rPr>
            <a:t> Enhancements discussion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583437"/>
        <a:ext cx="11329646" cy="3614703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6804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0"/>
        <a:ext cx="10801436" cy="680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February 4, 2020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6959554"/>
              </p:ext>
            </p:extLst>
          </p:nvPr>
        </p:nvGraphicFramePr>
        <p:xfrm>
          <a:off x="478555" y="1020545"/>
          <a:ext cx="11329647" cy="4280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6350211"/>
              </p:ext>
            </p:extLst>
          </p:nvPr>
        </p:nvGraphicFramePr>
        <p:xfrm>
          <a:off x="478555" y="1366533"/>
          <a:ext cx="11329647" cy="466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6052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6334141"/>
              </p:ext>
            </p:extLst>
          </p:nvPr>
        </p:nvGraphicFramePr>
        <p:xfrm>
          <a:off x="478555" y="1544595"/>
          <a:ext cx="11329646" cy="4238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1382</TotalTime>
  <Words>176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Aharoni</vt:lpstr>
      <vt:lpstr>Arial Rounded MT Bold</vt:lpstr>
      <vt:lpstr>Calibri</vt:lpstr>
      <vt:lpstr>Calibri Light</vt:lpstr>
      <vt:lpstr>Wingdings</vt:lpstr>
      <vt:lpstr>Retrospect</vt:lpstr>
      <vt:lpstr>TDTMS Update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42</cp:revision>
  <dcterms:created xsi:type="dcterms:W3CDTF">2019-02-27T15:25:50Z</dcterms:created>
  <dcterms:modified xsi:type="dcterms:W3CDTF">2020-01-31T17:22:07Z</dcterms:modified>
</cp:coreProperties>
</file>