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8"/>
  </p:notesMasterIdLst>
  <p:handoutMasterIdLst>
    <p:handoutMasterId r:id="rId19"/>
  </p:handoutMasterIdLst>
  <p:sldIdLst>
    <p:sldId id="260" r:id="rId6"/>
    <p:sldId id="269" r:id="rId7"/>
    <p:sldId id="267" r:id="rId8"/>
    <p:sldId id="268" r:id="rId9"/>
    <p:sldId id="270" r:id="rId10"/>
    <p:sldId id="272" r:id="rId11"/>
    <p:sldId id="275" r:id="rId12"/>
    <p:sldId id="276" r:id="rId13"/>
    <p:sldId id="271" r:id="rId14"/>
    <p:sldId id="274" r:id="rId15"/>
    <p:sldId id="277" r:id="rId16"/>
    <p:sldId id="278"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8" autoAdjust="0"/>
    <p:restoredTop sz="94660"/>
  </p:normalViewPr>
  <p:slideViewPr>
    <p:cSldViewPr showGuides="1">
      <p:cViewPr varScale="1">
        <p:scale>
          <a:sx n="138" d="100"/>
          <a:sy n="138" d="100"/>
        </p:scale>
        <p:origin x="588" y="11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1/30/2020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1/30/2020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889343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759606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646034" cy="1815882"/>
          </a:xfrm>
          <a:prstGeom prst="rect">
            <a:avLst/>
          </a:prstGeom>
          <a:noFill/>
        </p:spPr>
        <p:txBody>
          <a:bodyPr wrap="square" rtlCol="0">
            <a:spAutoFit/>
          </a:bodyPr>
          <a:lstStyle/>
          <a:p>
            <a:r>
              <a:rPr lang="en-US" sz="2000" b="1" dirty="0" smtClean="0">
                <a:solidFill>
                  <a:schemeClr val="tx2"/>
                </a:solidFill>
              </a:rPr>
              <a:t>NPRR863 Phase 1 </a:t>
            </a:r>
          </a:p>
          <a:p>
            <a:r>
              <a:rPr lang="en-US" sz="2000" b="1" dirty="0" err="1" smtClean="0">
                <a:solidFill>
                  <a:schemeClr val="tx2"/>
                </a:solidFill>
              </a:rPr>
              <a:t>Webex</a:t>
            </a:r>
            <a:r>
              <a:rPr lang="en-US" sz="2000" b="1" dirty="0" smtClean="0">
                <a:solidFill>
                  <a:schemeClr val="tx2"/>
                </a:solidFill>
              </a:rPr>
              <a:t> Training</a:t>
            </a:r>
            <a:endParaRPr lang="en-US" dirty="0">
              <a:solidFill>
                <a:schemeClr val="tx2"/>
              </a:solidFill>
            </a:endParaRPr>
          </a:p>
          <a:p>
            <a:endParaRPr lang="en-US" dirty="0">
              <a:solidFill>
                <a:schemeClr val="tx2"/>
              </a:solidFill>
            </a:endParaRPr>
          </a:p>
          <a:p>
            <a:r>
              <a:rPr lang="en-US" dirty="0" smtClean="0">
                <a:solidFill>
                  <a:schemeClr val="tx2"/>
                </a:solidFill>
              </a:rPr>
              <a:t>Nathan Smith</a:t>
            </a:r>
            <a:endParaRPr lang="en-US" dirty="0">
              <a:solidFill>
                <a:schemeClr val="tx2"/>
              </a:solidFill>
            </a:endParaRPr>
          </a:p>
          <a:p>
            <a:endParaRPr lang="en-US" dirty="0">
              <a:solidFill>
                <a:schemeClr val="tx2"/>
              </a:solidFill>
            </a:endParaRPr>
          </a:p>
          <a:p>
            <a:r>
              <a:rPr lang="en-US" dirty="0" smtClean="0">
                <a:solidFill>
                  <a:schemeClr val="tx2"/>
                </a:solidFill>
              </a:rPr>
              <a:t>January 28, 2020</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Wrap-Up and Q&amp;A</a:t>
            </a:r>
            <a:br>
              <a:rPr lang="en-US" dirty="0" smtClean="0"/>
            </a:b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ü"/>
            </a:pPr>
            <a:r>
              <a:rPr lang="en-US" dirty="0" smtClean="0"/>
              <a:t>NPRR863 Phase 1 becomes effective March 1, 2020</a:t>
            </a:r>
          </a:p>
          <a:p>
            <a:pPr>
              <a:buFont typeface="Wingdings" panose="05000000000000000000" pitchFamily="2" charset="2"/>
              <a:buChar char="ü"/>
            </a:pPr>
            <a:r>
              <a:rPr lang="en-US" dirty="0" smtClean="0"/>
              <a:t>Contact your Account Manager with any transition issues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20182015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Acronyms</a:t>
            </a:r>
            <a:endParaRPr lang="en-US" dirty="0"/>
          </a:p>
        </p:txBody>
      </p:sp>
      <p:sp>
        <p:nvSpPr>
          <p:cNvPr id="3" name="Content Placeholder 2"/>
          <p:cNvSpPr>
            <a:spLocks noGrp="1"/>
          </p:cNvSpPr>
          <p:nvPr>
            <p:ph idx="1"/>
          </p:nvPr>
        </p:nvSpPr>
        <p:spPr/>
        <p:txBody>
          <a:bodyPr/>
          <a:lstStyle/>
          <a:p>
            <a:r>
              <a:rPr lang="en-US" sz="2000" dirty="0" smtClean="0"/>
              <a:t>AS – Ancillary Services</a:t>
            </a:r>
          </a:p>
          <a:p>
            <a:r>
              <a:rPr lang="en-US" sz="2000" dirty="0" smtClean="0"/>
              <a:t>UFR – </a:t>
            </a:r>
            <a:r>
              <a:rPr lang="en-US" sz="1600" dirty="0" smtClean="0"/>
              <a:t>RRS provided by </a:t>
            </a:r>
            <a:r>
              <a:rPr lang="en-US" sz="2000" dirty="0" smtClean="0"/>
              <a:t>Under Frequency Relay </a:t>
            </a:r>
            <a:r>
              <a:rPr lang="en-US" sz="1600" dirty="0" smtClean="0"/>
              <a:t>controlled Load Resources</a:t>
            </a:r>
            <a:endParaRPr lang="en-US" sz="1600" dirty="0"/>
          </a:p>
          <a:p>
            <a:r>
              <a:rPr lang="en-US" sz="2000" dirty="0" smtClean="0"/>
              <a:t>PFR – </a:t>
            </a:r>
            <a:r>
              <a:rPr lang="en-US" sz="1600" dirty="0" smtClean="0"/>
              <a:t>RRS provided by </a:t>
            </a:r>
            <a:r>
              <a:rPr lang="en-US" sz="2000" dirty="0" smtClean="0"/>
              <a:t>Primary Frequency Response </a:t>
            </a:r>
            <a:r>
              <a:rPr lang="en-US" sz="1600" dirty="0" smtClean="0"/>
              <a:t>GEN/CLR</a:t>
            </a:r>
            <a:endParaRPr lang="en-US" sz="1600" dirty="0"/>
          </a:p>
          <a:p>
            <a:r>
              <a:rPr lang="en-US" sz="2000" dirty="0" smtClean="0"/>
              <a:t>NCLR – Non-Controllable Load Resource</a:t>
            </a:r>
            <a:endParaRPr lang="en-US" sz="2000" dirty="0"/>
          </a:p>
          <a:p>
            <a:r>
              <a:rPr lang="en-US" sz="2000" dirty="0" smtClean="0"/>
              <a:t>RRSNC – </a:t>
            </a:r>
            <a:r>
              <a:rPr lang="en-US" sz="1600" dirty="0" smtClean="0"/>
              <a:t>UFR type </a:t>
            </a:r>
            <a:r>
              <a:rPr lang="en-US" sz="2000" dirty="0" smtClean="0"/>
              <a:t>RRS</a:t>
            </a:r>
            <a:r>
              <a:rPr lang="en-US" sz="1600" dirty="0" smtClean="0"/>
              <a:t> provided by </a:t>
            </a:r>
            <a:r>
              <a:rPr lang="en-US" sz="2000" dirty="0" smtClean="0"/>
              <a:t>Non-Controllable </a:t>
            </a:r>
            <a:r>
              <a:rPr lang="en-US" sz="1600" dirty="0" smtClean="0"/>
              <a:t>Load Resources</a:t>
            </a:r>
            <a:endParaRPr lang="en-US" sz="2000" dirty="0" smtClean="0"/>
          </a:p>
          <a:p>
            <a:r>
              <a:rPr lang="en-US" sz="2000" dirty="0" smtClean="0"/>
              <a:t>RRSLD – </a:t>
            </a:r>
            <a:r>
              <a:rPr lang="en-US" sz="1600" dirty="0" smtClean="0"/>
              <a:t>PFR RRS provided by Controllable Load Resources</a:t>
            </a:r>
            <a:endParaRPr lang="en-US" sz="2000" dirty="0" smtClean="0"/>
          </a:p>
          <a:p>
            <a:r>
              <a:rPr lang="en-US" sz="2000" dirty="0" smtClean="0"/>
              <a:t>RRSGN – </a:t>
            </a:r>
            <a:r>
              <a:rPr lang="en-US" sz="1600" dirty="0" smtClean="0"/>
              <a:t>RRS provided by Generation Resources</a:t>
            </a:r>
          </a:p>
          <a:p>
            <a:r>
              <a:rPr lang="en-US" sz="2000" dirty="0" smtClean="0"/>
              <a:t>BES – Battery </a:t>
            </a:r>
            <a:r>
              <a:rPr lang="en-US" sz="2000" dirty="0"/>
              <a:t>Energy Storage </a:t>
            </a:r>
            <a:r>
              <a:rPr lang="en-US" sz="1600" dirty="0"/>
              <a:t>(combo model of Generation Resource </a:t>
            </a:r>
            <a:r>
              <a:rPr lang="en-US" sz="2000" dirty="0"/>
              <a:t>(GEN) </a:t>
            </a:r>
            <a:r>
              <a:rPr lang="en-US" sz="1600" dirty="0"/>
              <a:t>and Controllable Load Resource </a:t>
            </a:r>
            <a:r>
              <a:rPr lang="en-US" sz="2000" dirty="0"/>
              <a:t>(CLR)</a:t>
            </a:r>
            <a:r>
              <a:rPr lang="en-US" sz="1600" dirty="0"/>
              <a:t>) </a:t>
            </a:r>
            <a:endParaRPr lang="en-US" sz="1600" dirty="0" smtClean="0"/>
          </a:p>
          <a:p>
            <a:r>
              <a:rPr lang="en-US" sz="2000" dirty="0" smtClean="0"/>
              <a:t>SCED qualification –</a:t>
            </a:r>
            <a:r>
              <a:rPr lang="en-US" sz="1600" dirty="0" smtClean="0"/>
              <a:t> </a:t>
            </a:r>
            <a:r>
              <a:rPr lang="en-US" sz="1400" dirty="0" smtClean="0"/>
              <a:t>AS qualification allowing resources/loads to participate in AS market</a:t>
            </a:r>
          </a:p>
          <a:p>
            <a:r>
              <a:rPr lang="en-US" sz="2000" dirty="0" smtClean="0"/>
              <a:t>RRSFFR qualification – </a:t>
            </a:r>
            <a:r>
              <a:rPr lang="en-US" sz="1400" dirty="0" smtClean="0"/>
              <a:t>AS qualification that allows CLRs that are not RRS qualified to submit RRS with NCLR_FLAG = True and be considered as an FFR offer.</a:t>
            </a:r>
          </a:p>
          <a:p>
            <a:r>
              <a:rPr lang="en-US" sz="2000" dirty="0"/>
              <a:t>ONFFRRRS</a:t>
            </a:r>
            <a:r>
              <a:rPr lang="en-US" sz="2800" dirty="0"/>
              <a:t> –</a:t>
            </a:r>
            <a:r>
              <a:rPr lang="en-US" sz="2000" dirty="0"/>
              <a:t> </a:t>
            </a:r>
            <a:r>
              <a:rPr lang="en-US" sz="1600" dirty="0"/>
              <a:t>telemetered status for GEN providing FFR in Real-Time</a:t>
            </a:r>
            <a:endParaRPr lang="en-US" sz="2000" dirty="0"/>
          </a:p>
          <a:p>
            <a:r>
              <a:rPr lang="en-US" sz="2000" dirty="0" smtClean="0"/>
              <a:t>OUTL – </a:t>
            </a:r>
            <a:r>
              <a:rPr lang="en-US" sz="1600" dirty="0" smtClean="0"/>
              <a:t>COP status for a Load Resource that is not available for interruption or control</a:t>
            </a:r>
          </a:p>
          <a:p>
            <a:endParaRPr lang="en-US" sz="2000" dirty="0" smtClean="0"/>
          </a:p>
          <a:p>
            <a:endParaRPr lang="en-US" sz="2000" dirty="0"/>
          </a:p>
          <a:p>
            <a:endParaRPr lang="en-US" sz="2000" dirty="0" smtClean="0"/>
          </a:p>
          <a:p>
            <a:endParaRPr lang="en-US" sz="2000" dirty="0" smtClean="0"/>
          </a:p>
          <a:p>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Tree>
    <p:extLst>
      <p:ext uri="{BB962C8B-B14F-4D97-AF65-F5344CB8AC3E}">
        <p14:creationId xmlns:p14="http://schemas.microsoft.com/office/powerpoint/2010/main" val="956896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Acronyms – cont.</a:t>
            </a:r>
            <a:endParaRPr lang="en-US" dirty="0"/>
          </a:p>
        </p:txBody>
      </p:sp>
      <p:sp>
        <p:nvSpPr>
          <p:cNvPr id="3" name="Content Placeholder 2"/>
          <p:cNvSpPr>
            <a:spLocks noGrp="1"/>
          </p:cNvSpPr>
          <p:nvPr>
            <p:ph idx="1"/>
          </p:nvPr>
        </p:nvSpPr>
        <p:spPr/>
        <p:txBody>
          <a:bodyPr/>
          <a:lstStyle/>
          <a:p>
            <a:r>
              <a:rPr lang="en-US" sz="2000" dirty="0" smtClean="0"/>
              <a:t>ONRL </a:t>
            </a:r>
            <a:r>
              <a:rPr lang="en-US" sz="2000" dirty="0" smtClean="0"/>
              <a:t>– </a:t>
            </a:r>
            <a:r>
              <a:rPr lang="en-US" sz="1600" dirty="0"/>
              <a:t>COP status </a:t>
            </a:r>
            <a:r>
              <a:rPr lang="en-US" sz="1600" dirty="0" smtClean="0"/>
              <a:t>indicates Load Resource is available </a:t>
            </a:r>
            <a:r>
              <a:rPr lang="en-US" sz="1600" dirty="0"/>
              <a:t>for dispatch of Responsive Reserve Service, </a:t>
            </a:r>
            <a:r>
              <a:rPr lang="en-US" sz="1600" dirty="0" smtClean="0"/>
              <a:t>excluding Load Resources acting as </a:t>
            </a:r>
            <a:r>
              <a:rPr lang="en-US" sz="1600" dirty="0"/>
              <a:t>Controllable Load </a:t>
            </a:r>
            <a:r>
              <a:rPr lang="en-US" sz="1600" dirty="0" smtClean="0"/>
              <a:t>Resources</a:t>
            </a:r>
          </a:p>
          <a:p>
            <a:r>
              <a:rPr lang="en-US" sz="2000" dirty="0" smtClean="0"/>
              <a:t>ONCLR </a:t>
            </a:r>
            <a:r>
              <a:rPr lang="en-US" sz="2000" dirty="0" smtClean="0"/>
              <a:t>– </a:t>
            </a:r>
            <a:r>
              <a:rPr lang="en-US" sz="1600" dirty="0" smtClean="0"/>
              <a:t>COP status indicates resource is available </a:t>
            </a:r>
            <a:r>
              <a:rPr lang="en-US" sz="1600" dirty="0"/>
              <a:t>for dispatch of Responsive Reserve Service or Non-Spinning Reserve Service as a Controllable Load Resource</a:t>
            </a:r>
            <a:endParaRPr lang="en-US" sz="1600" dirty="0" smtClean="0"/>
          </a:p>
          <a:p>
            <a:r>
              <a:rPr lang="en-US" sz="2000" dirty="0" smtClean="0"/>
              <a:t>ONRGL – </a:t>
            </a:r>
            <a:r>
              <a:rPr lang="en-US" sz="1600" dirty="0" smtClean="0"/>
              <a:t>COP status for resource if </a:t>
            </a:r>
            <a:r>
              <a:rPr lang="en-US" sz="1600" dirty="0"/>
              <a:t>Regulation Service is being provided along with RRS.</a:t>
            </a:r>
          </a:p>
          <a:p>
            <a:r>
              <a:rPr lang="en-US" sz="2000" dirty="0" smtClean="0"/>
              <a:t>ORDC – Operating Reserve Demand </a:t>
            </a:r>
            <a:r>
              <a:rPr lang="en-US" sz="2000" dirty="0" smtClean="0"/>
              <a:t>Curve</a:t>
            </a:r>
          </a:p>
          <a:p>
            <a:pPr marL="0" indent="0">
              <a:buNone/>
            </a:pP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924471722"/>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Terminology – Phase 1</a:t>
            </a:r>
            <a:endParaRPr lang="en-US" dirty="0"/>
          </a:p>
        </p:txBody>
      </p:sp>
      <p:sp>
        <p:nvSpPr>
          <p:cNvPr id="3" name="Content Placeholder 2"/>
          <p:cNvSpPr>
            <a:spLocks noGrp="1"/>
          </p:cNvSpPr>
          <p:nvPr>
            <p:ph idx="1"/>
          </p:nvPr>
        </p:nvSpPr>
        <p:spPr/>
        <p:txBody>
          <a:bodyPr/>
          <a:lstStyle/>
          <a:p>
            <a:r>
              <a:rPr lang="en-US" dirty="0" smtClean="0"/>
              <a:t>Fast Frequency Response (FFR) – subset of RRS</a:t>
            </a:r>
          </a:p>
          <a:p>
            <a:pPr lvl="1"/>
            <a:r>
              <a:rPr lang="en-US" sz="1800" dirty="0" smtClean="0"/>
              <a:t>Responds within 15 cycles after frequency meets or drops below a preset threshold (59.85 HZ)</a:t>
            </a:r>
          </a:p>
          <a:p>
            <a:pPr lvl="1"/>
            <a:r>
              <a:rPr lang="en-US" sz="1800" dirty="0" smtClean="0"/>
              <a:t>Sustained for at least 15 minutes</a:t>
            </a:r>
          </a:p>
          <a:p>
            <a:pPr lvl="1"/>
            <a:r>
              <a:rPr lang="en-US" sz="1800" dirty="0" smtClean="0"/>
              <a:t>Recovers in 15 minutes</a:t>
            </a:r>
          </a:p>
          <a:p>
            <a:pPr lvl="1"/>
            <a:r>
              <a:rPr lang="en-US" sz="1800" dirty="0" smtClean="0"/>
              <a:t>Battery Energy Storage (combo model of Generation Resource (GEN) and Controllable Load Resource (CLR)) will be the only resource able to qualify for FFR in the initial implementation of NPRR863 (Phase 1)</a:t>
            </a:r>
          </a:p>
          <a:p>
            <a:endParaRPr lang="en-US" sz="2000" dirty="0"/>
          </a:p>
          <a:p>
            <a:r>
              <a:rPr lang="en-US" sz="2000" dirty="0" smtClean="0"/>
              <a:t>This initial implementation seeks to use </a:t>
            </a:r>
            <a:r>
              <a:rPr lang="en-US" sz="2000" u="sng" dirty="0" smtClean="0"/>
              <a:t>currently existing</a:t>
            </a:r>
            <a:r>
              <a:rPr lang="en-US" sz="2000" dirty="0" smtClean="0"/>
              <a:t> market submission types/fields, so as not to alter the external interfaces specification or the Market Manager</a:t>
            </a:r>
          </a:p>
          <a:p>
            <a:pPr lvl="1"/>
            <a:r>
              <a:rPr lang="en-US" sz="1800" dirty="0" smtClean="0"/>
              <a:t>Phase 2 implementation will contain FFR market submission item changes.</a:t>
            </a:r>
          </a:p>
          <a:p>
            <a:pPr marL="457200" lvl="1" indent="0">
              <a:buNone/>
            </a:pPr>
            <a:endParaRPr lang="en-US" sz="1800" dirty="0" smtClean="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4003604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Topics – What’s New?</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lnSpc>
                <a:spcPct val="150000"/>
              </a:lnSpc>
              <a:spcBef>
                <a:spcPts val="0"/>
              </a:spcBef>
            </a:pPr>
            <a:r>
              <a:rPr lang="en-US" sz="2000" dirty="0" smtClean="0"/>
              <a:t>FFR Qualified Resources</a:t>
            </a:r>
          </a:p>
          <a:p>
            <a:pPr lvl="1">
              <a:lnSpc>
                <a:spcPct val="150000"/>
              </a:lnSpc>
              <a:spcBef>
                <a:spcPts val="0"/>
              </a:spcBef>
            </a:pPr>
            <a:r>
              <a:rPr lang="en-US" sz="1800" dirty="0" smtClean="0">
                <a:solidFill>
                  <a:schemeClr val="tx2"/>
                </a:solidFill>
              </a:rPr>
              <a:t>Battery GEN and Battery CLR</a:t>
            </a:r>
          </a:p>
          <a:p>
            <a:pPr lvl="1">
              <a:lnSpc>
                <a:spcPct val="150000"/>
              </a:lnSpc>
              <a:spcBef>
                <a:spcPts val="0"/>
              </a:spcBef>
            </a:pPr>
            <a:r>
              <a:rPr lang="en-US" sz="1800" dirty="0" smtClean="0"/>
              <a:t>Must be SCED and RRSFFR qualified to offer</a:t>
            </a:r>
          </a:p>
          <a:p>
            <a:pPr lvl="1">
              <a:lnSpc>
                <a:spcPct val="150000"/>
              </a:lnSpc>
              <a:spcBef>
                <a:spcPts val="0"/>
              </a:spcBef>
            </a:pPr>
            <a:r>
              <a:rPr lang="en-US" sz="1800" dirty="0" smtClean="0">
                <a:solidFill>
                  <a:schemeClr val="tx2"/>
                </a:solidFill>
              </a:rPr>
              <a:t>How </a:t>
            </a:r>
            <a:r>
              <a:rPr lang="en-US" sz="1800" dirty="0" smtClean="0"/>
              <a:t>does a FFR qualified resource offer FFR into DAM? </a:t>
            </a:r>
          </a:p>
          <a:p>
            <a:pPr lvl="1">
              <a:lnSpc>
                <a:spcPct val="150000"/>
              </a:lnSpc>
              <a:spcBef>
                <a:spcPts val="0"/>
              </a:spcBef>
            </a:pPr>
            <a:r>
              <a:rPr lang="en-US" sz="1800" dirty="0"/>
              <a:t>FFR-RRS Qualified MW quantity limit for individual </a:t>
            </a:r>
            <a:r>
              <a:rPr lang="en-US" sz="1800" dirty="0" smtClean="0"/>
              <a:t>resources</a:t>
            </a:r>
          </a:p>
          <a:p>
            <a:pPr>
              <a:lnSpc>
                <a:spcPct val="150000"/>
              </a:lnSpc>
              <a:spcBef>
                <a:spcPts val="0"/>
              </a:spcBef>
            </a:pPr>
            <a:r>
              <a:rPr lang="en-US" sz="2000" dirty="0" smtClean="0"/>
              <a:t>Qualified RRS % of High Sustained Limit (HSL) for individual resources</a:t>
            </a:r>
          </a:p>
          <a:p>
            <a:pPr>
              <a:lnSpc>
                <a:spcPct val="150000"/>
              </a:lnSpc>
              <a:spcBef>
                <a:spcPts val="0"/>
              </a:spcBef>
            </a:pPr>
            <a:r>
              <a:rPr lang="en-US" sz="2000" dirty="0" smtClean="0"/>
              <a:t>Self Arranged FFR in Phase 1 will be submitted as Self-Arranged RRSNC </a:t>
            </a:r>
            <a:r>
              <a:rPr lang="en-US" sz="1600" dirty="0" smtClean="0">
                <a:sym typeface="Wingdings" panose="05000000000000000000" pitchFamily="2" charset="2"/>
              </a:rPr>
              <a:t> market system nomenclature for </a:t>
            </a:r>
            <a:r>
              <a:rPr lang="en-US" sz="1600" dirty="0" smtClean="0"/>
              <a:t>RRS from Non-Controllable Loads</a:t>
            </a:r>
            <a:endParaRPr lang="en-US" sz="1600" dirty="0" smtClean="0">
              <a:solidFill>
                <a:schemeClr val="tx2"/>
              </a:solidFill>
            </a:endParaRPr>
          </a:p>
          <a:p>
            <a:pPr>
              <a:lnSpc>
                <a:spcPct val="150000"/>
              </a:lnSpc>
              <a:spcBef>
                <a:spcPts val="0"/>
              </a:spcBef>
            </a:pPr>
            <a:r>
              <a:rPr lang="en-US" sz="2000" dirty="0" smtClean="0"/>
              <a:t>FFR counts toward the 50-60% Non-Controllable load cap of RRS</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What’s Staying the Same?</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lnSpc>
                <a:spcPct val="150000"/>
              </a:lnSpc>
            </a:pPr>
            <a:r>
              <a:rPr lang="en-US" sz="2000" dirty="0" smtClean="0"/>
              <a:t>Limit of RRSNC – Still 50-60% depending on RRS Plan</a:t>
            </a:r>
          </a:p>
          <a:p>
            <a:pPr>
              <a:lnSpc>
                <a:spcPct val="150000"/>
              </a:lnSpc>
            </a:pPr>
            <a:r>
              <a:rPr lang="en-US" sz="2000" dirty="0" smtClean="0"/>
              <a:t>1150 MW minimum for RRSGN </a:t>
            </a:r>
            <a:r>
              <a:rPr lang="en-US" sz="1600" dirty="0">
                <a:sym typeface="Wingdings" panose="05000000000000000000" pitchFamily="2" charset="2"/>
              </a:rPr>
              <a:t>market system nomenclature for </a:t>
            </a:r>
            <a:r>
              <a:rPr lang="en-US" sz="1600" dirty="0"/>
              <a:t>RRS from </a:t>
            </a:r>
            <a:r>
              <a:rPr lang="en-US" sz="1600" dirty="0" smtClean="0"/>
              <a:t>Generation Resources</a:t>
            </a:r>
          </a:p>
          <a:p>
            <a:pPr>
              <a:lnSpc>
                <a:spcPct val="150000"/>
              </a:lnSpc>
            </a:pPr>
            <a:r>
              <a:rPr lang="en-US" sz="2000" dirty="0"/>
              <a:t>Non-battery GENs still offer in RRSGN </a:t>
            </a:r>
          </a:p>
          <a:p>
            <a:pPr>
              <a:lnSpc>
                <a:spcPct val="150000"/>
              </a:lnSpc>
            </a:pPr>
            <a:r>
              <a:rPr lang="en-US" sz="2000" dirty="0" smtClean="0"/>
              <a:t>Non-battery </a:t>
            </a:r>
            <a:r>
              <a:rPr lang="en-US" sz="2000" dirty="0"/>
              <a:t>CLRs still offer in </a:t>
            </a:r>
            <a:r>
              <a:rPr lang="en-US" sz="2000" dirty="0" smtClean="0"/>
              <a:t>RRSLD/RRSNC</a:t>
            </a:r>
          </a:p>
          <a:p>
            <a:pPr>
              <a:lnSpc>
                <a:spcPct val="150000"/>
              </a:lnSpc>
            </a:pPr>
            <a:r>
              <a:rPr lang="en-US" sz="2000" dirty="0" smtClean="0"/>
              <a:t>AS Offers from Non-Controllable Loads</a:t>
            </a:r>
          </a:p>
          <a:p>
            <a:pPr>
              <a:lnSpc>
                <a:spcPct val="150000"/>
              </a:lnSpc>
            </a:pPr>
            <a:endParaRPr lang="en-US" sz="20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1550204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 Offers into DAM/SASM during Phase 1</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33806904"/>
              </p:ext>
            </p:extLst>
          </p:nvPr>
        </p:nvGraphicFramePr>
        <p:xfrm>
          <a:off x="304800" y="990607"/>
          <a:ext cx="8534400" cy="4593807"/>
        </p:xfrm>
        <a:graphic>
          <a:graphicData uri="http://schemas.openxmlformats.org/drawingml/2006/table">
            <a:tbl>
              <a:tblPr firstRow="1" bandRow="1">
                <a:tableStyleId>{5C22544A-7EE6-4342-B048-85BDC9FD1C3A}</a:tableStyleId>
              </a:tblPr>
              <a:tblGrid>
                <a:gridCol w="1447800"/>
                <a:gridCol w="1295400"/>
                <a:gridCol w="1295400"/>
                <a:gridCol w="762000"/>
                <a:gridCol w="838200"/>
                <a:gridCol w="2895600"/>
              </a:tblGrid>
              <a:tr h="485502">
                <a:tc>
                  <a:txBody>
                    <a:bodyPr/>
                    <a:lstStyle/>
                    <a:p>
                      <a:pPr algn="ctr" rtl="0" fontAlgn="ctr"/>
                      <a:r>
                        <a:rPr lang="en-US" sz="1050" b="1" i="0" u="none" strike="noStrike" dirty="0" smtClean="0">
                          <a:solidFill>
                            <a:srgbClr val="FFFFFF"/>
                          </a:solidFill>
                          <a:effectLst/>
                          <a:latin typeface="Arial" panose="020B0604020202020204" pitchFamily="34" charset="0"/>
                        </a:rPr>
                        <a:t>Resource Type</a:t>
                      </a:r>
                      <a:endParaRPr lang="en-US" sz="1050" b="1" i="0" u="none" strike="noStrike" dirty="0">
                        <a:solidFill>
                          <a:srgbClr val="FFFFFF"/>
                        </a:solidFill>
                        <a:effectLst/>
                        <a:latin typeface="Arial" panose="020B0604020202020204" pitchFamily="34" charset="0"/>
                      </a:endParaRPr>
                    </a:p>
                  </a:txBody>
                  <a:tcPr marL="9525" marR="9525" marT="9525" marB="0" anchor="ctr"/>
                </a:tc>
                <a:tc>
                  <a:txBody>
                    <a:bodyPr/>
                    <a:lstStyle/>
                    <a:p>
                      <a:pPr algn="ctr" rtl="0" fontAlgn="ctr"/>
                      <a:r>
                        <a:rPr lang="en-US" sz="1050" b="1" i="0" u="none" strike="noStrike" dirty="0" smtClean="0">
                          <a:solidFill>
                            <a:srgbClr val="FFFFFF"/>
                          </a:solidFill>
                          <a:effectLst/>
                          <a:latin typeface="Arial" panose="020B0604020202020204" pitchFamily="34" charset="0"/>
                        </a:rPr>
                        <a:t>AS </a:t>
                      </a:r>
                      <a:r>
                        <a:rPr lang="en-US" sz="1050" b="1" i="0" u="none" strike="noStrike" dirty="0">
                          <a:solidFill>
                            <a:srgbClr val="FFFFFF"/>
                          </a:solidFill>
                          <a:effectLst/>
                          <a:latin typeface="Arial" panose="020B0604020202020204" pitchFamily="34" charset="0"/>
                        </a:rPr>
                        <a:t>Qualifications</a:t>
                      </a:r>
                    </a:p>
                  </a:txBody>
                  <a:tcPr marL="9525" marR="9525" marT="9525" marB="0" anchor="ctr"/>
                </a:tc>
                <a:tc>
                  <a:txBody>
                    <a:bodyPr/>
                    <a:lstStyle/>
                    <a:p>
                      <a:pPr algn="ctr" rtl="0" fontAlgn="ctr"/>
                      <a:r>
                        <a:rPr lang="en-US" sz="1050" b="1" i="0" u="none" strike="noStrike" dirty="0">
                          <a:solidFill>
                            <a:srgbClr val="FFFFFF"/>
                          </a:solidFill>
                          <a:effectLst/>
                          <a:latin typeface="Arial" panose="020B0604020202020204" pitchFamily="34" charset="0"/>
                        </a:rPr>
                        <a:t>Submits AS Offer with</a:t>
                      </a:r>
                      <a:br>
                        <a:rPr lang="en-US" sz="1050" b="1" i="0" u="none" strike="noStrike" dirty="0">
                          <a:solidFill>
                            <a:srgbClr val="FFFFFF"/>
                          </a:solidFill>
                          <a:effectLst/>
                          <a:latin typeface="Arial" panose="020B0604020202020204" pitchFamily="34" charset="0"/>
                        </a:rPr>
                      </a:br>
                      <a:r>
                        <a:rPr lang="en-US" sz="1050" b="1" i="0" u="none" strike="noStrike" dirty="0">
                          <a:solidFill>
                            <a:srgbClr val="FFFFFF"/>
                          </a:solidFill>
                          <a:effectLst/>
                          <a:latin typeface="Arial" panose="020B0604020202020204" pitchFamily="34" charset="0"/>
                        </a:rPr>
                        <a:t>NCLR Flag =</a:t>
                      </a:r>
                    </a:p>
                  </a:txBody>
                  <a:tcPr marL="9525" marR="9525" marT="9525" marB="0" anchor="ctr"/>
                </a:tc>
                <a:tc>
                  <a:txBody>
                    <a:bodyPr/>
                    <a:lstStyle/>
                    <a:p>
                      <a:pPr algn="ctr" rtl="0" fontAlgn="ctr"/>
                      <a:r>
                        <a:rPr lang="en-US" sz="1050" b="1" i="0" u="none" strike="noStrike">
                          <a:solidFill>
                            <a:srgbClr val="FFFFFF"/>
                          </a:solidFill>
                          <a:effectLst/>
                          <a:latin typeface="Arial" panose="020B0604020202020204" pitchFamily="34" charset="0"/>
                        </a:rPr>
                        <a:t>Result</a:t>
                      </a:r>
                    </a:p>
                  </a:txBody>
                  <a:tcPr marL="9525" marR="9525" marT="9525" marB="0" anchor="ctr"/>
                </a:tc>
                <a:tc>
                  <a:txBody>
                    <a:bodyPr/>
                    <a:lstStyle/>
                    <a:p>
                      <a:pPr algn="ctr" rtl="0" fontAlgn="ctr"/>
                      <a:r>
                        <a:rPr lang="en-US" sz="1050" b="1" i="0" u="sng" strike="noStrike" dirty="0">
                          <a:solidFill>
                            <a:srgbClr val="FFFFFF"/>
                          </a:solidFill>
                          <a:effectLst/>
                          <a:latin typeface="Arial" panose="020B0604020202020204" pitchFamily="34" charset="0"/>
                        </a:rPr>
                        <a:t>Awarded </a:t>
                      </a:r>
                      <a:r>
                        <a:rPr lang="en-US" sz="1050" b="1" i="0" u="sng" strike="noStrike" dirty="0" smtClean="0">
                          <a:solidFill>
                            <a:srgbClr val="FFFFFF"/>
                          </a:solidFill>
                          <a:effectLst/>
                          <a:latin typeface="Arial" panose="020B0604020202020204" pitchFamily="34" charset="0"/>
                        </a:rPr>
                        <a:t>as</a:t>
                      </a:r>
                      <a:endParaRPr lang="en-US" sz="1050" b="1" i="0" u="sng" strike="noStrike" dirty="0">
                        <a:solidFill>
                          <a:srgbClr val="FFFFFF"/>
                        </a:solidFill>
                        <a:effectLst/>
                        <a:latin typeface="Arial" panose="020B0604020202020204" pitchFamily="34" charset="0"/>
                      </a:endParaRPr>
                    </a:p>
                  </a:txBody>
                  <a:tcPr marL="9525" marR="9525" marT="9525" marB="0" anchor="ctr"/>
                </a:tc>
                <a:tc>
                  <a:txBody>
                    <a:bodyPr/>
                    <a:lstStyle/>
                    <a:p>
                      <a:pPr algn="ctr" rtl="0" fontAlgn="ctr"/>
                      <a:r>
                        <a:rPr lang="en-US" sz="1050" b="1" i="0" u="sng" strike="noStrike" dirty="0">
                          <a:solidFill>
                            <a:srgbClr val="FFFFFF"/>
                          </a:solidFill>
                          <a:effectLst/>
                          <a:latin typeface="Arial" panose="020B0604020202020204" pitchFamily="34" charset="0"/>
                        </a:rPr>
                        <a:t>Note</a:t>
                      </a:r>
                    </a:p>
                  </a:txBody>
                  <a:tcPr marL="9525" marR="9525" marT="9525" marB="0" anchor="ctr"/>
                </a:tc>
              </a:tr>
              <a:tr h="175687">
                <a:tc rowSpan="6">
                  <a:txBody>
                    <a:bodyPr/>
                    <a:lstStyle/>
                    <a:p>
                      <a:pPr algn="ctr" fontAlgn="ctr"/>
                      <a:r>
                        <a:rPr lang="en-US" sz="1100" b="1" i="0" u="none" strike="noStrike" dirty="0">
                          <a:solidFill>
                            <a:srgbClr val="000000"/>
                          </a:solidFill>
                          <a:effectLst/>
                          <a:latin typeface="Calibri" panose="020F0502020204030204" pitchFamily="34" charset="0"/>
                        </a:rPr>
                        <a:t>Battery CLR</a:t>
                      </a:r>
                    </a:p>
                  </a:txBody>
                  <a:tcPr marL="9525" marR="9525" marT="9525" marB="0" anchor="ctr">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rowSpan="2">
                  <a:txBody>
                    <a:bodyPr/>
                    <a:lstStyle/>
                    <a:p>
                      <a:pPr algn="ctr" rtl="0" fontAlgn="ctr"/>
                      <a:r>
                        <a:rPr lang="en-US" sz="1100" b="0" i="0" u="none" strike="noStrike" dirty="0">
                          <a:solidFill>
                            <a:srgbClr val="000000"/>
                          </a:solidFill>
                          <a:effectLst/>
                          <a:latin typeface="Calibri" panose="020F0502020204030204" pitchFamily="34" charset="0"/>
                          <a:cs typeface="Calibri" panose="020F0502020204030204" pitchFamily="34" charset="0"/>
                        </a:rPr>
                        <a:t>FFR Only</a:t>
                      </a:r>
                    </a:p>
                  </a:txBody>
                  <a:tcPr marL="9525" marR="9525" marT="9525" marB="0"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TRUE</a:t>
                      </a:r>
                    </a:p>
                  </a:txBody>
                  <a:tcPr marL="9525" marR="9525" marT="9525" marB="0" anchor="b"/>
                </a:tc>
                <a:tc>
                  <a:txBody>
                    <a:bodyPr/>
                    <a:lstStyle/>
                    <a:p>
                      <a:pPr algn="ctr" fontAlgn="b"/>
                      <a:r>
                        <a:rPr lang="en-US" sz="1100" b="0" i="0" u="none" strike="noStrike" dirty="0">
                          <a:solidFill>
                            <a:srgbClr val="00B050"/>
                          </a:solidFill>
                          <a:effectLst/>
                          <a:latin typeface="Calibri" panose="020F0502020204030204" pitchFamily="34" charset="0"/>
                        </a:rPr>
                        <a:t>Accepted</a:t>
                      </a:r>
                    </a:p>
                  </a:txBody>
                  <a:tcPr marL="9525" marR="9525" marT="9525" marB="0" anchor="b"/>
                </a:tc>
                <a:tc>
                  <a:txBody>
                    <a:bodyPr/>
                    <a:lstStyle/>
                    <a:p>
                      <a:pPr algn="ctr" fontAlgn="b"/>
                      <a:r>
                        <a:rPr lang="en-US" sz="1100" b="1" i="0" u="none" strike="noStrike" dirty="0" smtClean="0">
                          <a:solidFill>
                            <a:srgbClr val="000000"/>
                          </a:solidFill>
                          <a:effectLst/>
                          <a:latin typeface="Calibri" panose="020F0502020204030204" pitchFamily="34" charset="0"/>
                        </a:rPr>
                        <a:t>FFR(RRSNC</a:t>
                      </a:r>
                      <a:r>
                        <a:rPr lang="en-US" sz="1100" b="0" i="0" u="none" strike="noStrike" dirty="0">
                          <a:solidFill>
                            <a:srgbClr val="000000"/>
                          </a:solidFill>
                          <a:effectLst/>
                          <a:latin typeface="Calibri" panose="020F0502020204030204" pitchFamily="34" charset="0"/>
                        </a:rPr>
                        <a:t>)</a:t>
                      </a:r>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1" i="0" u="none" strike="noStrike" dirty="0" smtClean="0">
                          <a:solidFill>
                            <a:srgbClr val="FF0000"/>
                          </a:solidFill>
                          <a:effectLst/>
                          <a:latin typeface="Calibri" panose="020F0502020204030204" pitchFamily="34" charset="0"/>
                        </a:rPr>
                        <a:t>New</a:t>
                      </a:r>
                    </a:p>
                  </a:txBody>
                  <a:tcPr marL="9525" marR="9525" marT="9525" marB="0" anchor="b"/>
                </a:tc>
              </a:tr>
              <a:tr h="175687">
                <a:tc vMerge="1">
                  <a:txBody>
                    <a:bodyPr/>
                    <a:lstStyle/>
                    <a:p>
                      <a:endParaRPr lang="en-US"/>
                    </a:p>
                  </a:txBody>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FALSE</a:t>
                      </a:r>
                    </a:p>
                  </a:txBody>
                  <a:tcPr marL="9525" marR="9525" marT="9525" marB="0" anchor="b">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kern="1200" dirty="0">
                          <a:solidFill>
                            <a:srgbClr val="C00000"/>
                          </a:solidFill>
                          <a:effectLst/>
                          <a:latin typeface="Calibri" panose="020F0502020204030204" pitchFamily="34" charset="0"/>
                          <a:ea typeface="+mn-ea"/>
                          <a:cs typeface="+mn-cs"/>
                        </a:rPr>
                        <a:t>Rejected</a:t>
                      </a:r>
                    </a:p>
                  </a:txBody>
                  <a:tcPr marL="9525" marR="9525" marT="9525" marB="0" anchor="b">
                    <a:lnB w="12700" cap="flat" cmpd="sng" algn="ctr">
                      <a:solidFill>
                        <a:schemeClr val="bg1"/>
                      </a:solidFill>
                      <a:prstDash val="solid"/>
                      <a:round/>
                      <a:headEnd type="none" w="med" len="med"/>
                      <a:tailEnd type="none" w="med" len="med"/>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bg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No </a:t>
                      </a:r>
                      <a:r>
                        <a:rPr lang="en-US" sz="1100" b="0" i="0" u="none" strike="noStrike" dirty="0" smtClean="0">
                          <a:solidFill>
                            <a:srgbClr val="000000"/>
                          </a:solidFill>
                          <a:effectLst/>
                          <a:latin typeface="Calibri" panose="020F0502020204030204" pitchFamily="34" charset="0"/>
                        </a:rPr>
                        <a:t>RRS </a:t>
                      </a:r>
                      <a:r>
                        <a:rPr lang="en-US" sz="1100" b="0" i="0" u="none" strike="noStrike" dirty="0">
                          <a:solidFill>
                            <a:srgbClr val="000000"/>
                          </a:solidFill>
                          <a:effectLst/>
                          <a:latin typeface="Calibri" panose="020F0502020204030204" pitchFamily="34" charset="0"/>
                        </a:rPr>
                        <a:t>Qualification</a:t>
                      </a:r>
                    </a:p>
                  </a:txBody>
                  <a:tcPr marL="9525" marR="9525" marT="9525" marB="0" anchor="b">
                    <a:lnB w="12700" cap="flat" cmpd="sng" algn="ctr">
                      <a:solidFill>
                        <a:schemeClr val="bg1"/>
                      </a:solidFill>
                      <a:prstDash val="solid"/>
                      <a:round/>
                      <a:headEnd type="none" w="med" len="med"/>
                      <a:tailEnd type="none" w="med" len="med"/>
                    </a:lnB>
                  </a:tcPr>
                </a:tc>
              </a:tr>
              <a:tr h="175687">
                <a:tc vMerge="1">
                  <a:txBody>
                    <a:bodyPr/>
                    <a:lstStyle/>
                    <a:p>
                      <a:endParaRPr lang="en-US"/>
                    </a:p>
                  </a:txBody>
                  <a:tcPr/>
                </a:tc>
                <a:tc rowSpan="2">
                  <a:txBody>
                    <a:bodyPr/>
                    <a:lstStyle/>
                    <a:p>
                      <a:pPr algn="ctr" fontAlgn="ctr"/>
                      <a:r>
                        <a:rPr lang="en-US" sz="1100" b="0" i="0" u="none" strike="noStrike" dirty="0">
                          <a:solidFill>
                            <a:srgbClr val="000000"/>
                          </a:solidFill>
                          <a:effectLst/>
                          <a:latin typeface="Calibri" panose="020F0502020204030204" pitchFamily="34" charset="0"/>
                        </a:rPr>
                        <a:t>RRS Only</a:t>
                      </a:r>
                    </a:p>
                  </a:txBody>
                  <a:tcPr marL="9525"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TRUE</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ctr" fontAlgn="b"/>
                      <a:r>
                        <a:rPr lang="en-US" sz="1100" b="0" i="0" u="none" strike="noStrike">
                          <a:solidFill>
                            <a:srgbClr val="00B050"/>
                          </a:solidFill>
                          <a:effectLst/>
                          <a:latin typeface="Calibri" panose="020F0502020204030204" pitchFamily="34" charset="0"/>
                        </a:rPr>
                        <a:t>Accepted</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ctr" fontAlgn="b"/>
                      <a:r>
                        <a:rPr lang="en-US" sz="1100" b="0" i="0" u="none" strike="noStrike">
                          <a:solidFill>
                            <a:srgbClr val="000000"/>
                          </a:solidFill>
                          <a:effectLst/>
                          <a:latin typeface="Calibri" panose="020F0502020204030204" pitchFamily="34" charset="0"/>
                        </a:rPr>
                        <a:t>UFR(RRSNC)</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T w="12700" cap="flat" cmpd="sng" algn="ctr">
                      <a:solidFill>
                        <a:schemeClr val="bg1"/>
                      </a:solidFill>
                      <a:prstDash val="solid"/>
                      <a:round/>
                      <a:headEnd type="none" w="med" len="med"/>
                      <a:tailEnd type="none" w="med" len="med"/>
                    </a:lnT>
                  </a:tcPr>
                </a:tc>
              </a:tr>
              <a:tr h="175687">
                <a:tc vMerge="1">
                  <a:txBody>
                    <a:bodyPr/>
                    <a:lstStyle/>
                    <a:p>
                      <a:endParaRPr lang="en-US"/>
                    </a:p>
                  </a:txBody>
                  <a:tcPr/>
                </a:tc>
                <a:tc vMerge="1">
                  <a:txBody>
                    <a:bodyPr/>
                    <a:lstStyle/>
                    <a:p>
                      <a:endParaRPr lang="en-US"/>
                    </a:p>
                  </a:txBody>
                  <a:tcPr/>
                </a:tc>
                <a:tc>
                  <a:txBody>
                    <a:bodyPr/>
                    <a:lstStyle/>
                    <a:p>
                      <a:pPr algn="ctr" fontAlgn="b"/>
                      <a:r>
                        <a:rPr lang="en-US" sz="1100" b="0" i="0" u="none" strike="noStrike" dirty="0">
                          <a:solidFill>
                            <a:srgbClr val="000000"/>
                          </a:solidFill>
                          <a:effectLst/>
                          <a:latin typeface="Calibri" panose="020F0502020204030204" pitchFamily="34" charset="0"/>
                        </a:rPr>
                        <a:t>FALSE</a:t>
                      </a:r>
                    </a:p>
                  </a:txBody>
                  <a:tcPr marL="9525" marR="9525" marT="9525" marB="0" anchor="b">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a:solidFill>
                            <a:srgbClr val="00B050"/>
                          </a:solidFill>
                          <a:effectLst/>
                          <a:latin typeface="Calibri" panose="020F0502020204030204" pitchFamily="34" charset="0"/>
                        </a:rPr>
                        <a:t>Accepted</a:t>
                      </a:r>
                    </a:p>
                  </a:txBody>
                  <a:tcPr marL="9525" marR="9525" marT="9525" marB="0" anchor="b">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Calibri" panose="020F0502020204030204" pitchFamily="34" charset="0"/>
                        </a:rPr>
                        <a:t>PFR(RRSLD)</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bg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B w="12700" cap="flat" cmpd="sng" algn="ctr">
                      <a:solidFill>
                        <a:schemeClr val="bg1"/>
                      </a:solidFill>
                      <a:prstDash val="solid"/>
                      <a:round/>
                      <a:headEnd type="none" w="med" len="med"/>
                      <a:tailEnd type="none" w="med" len="med"/>
                    </a:lnB>
                  </a:tcPr>
                </a:tc>
              </a:tr>
              <a:tr h="175687">
                <a:tc vMerge="1">
                  <a:txBody>
                    <a:bodyPr/>
                    <a:lstStyle/>
                    <a:p>
                      <a:endParaRPr lang="en-US"/>
                    </a:p>
                  </a:txBody>
                  <a:tcPr/>
                </a:tc>
                <a:tc rowSpan="2">
                  <a:txBody>
                    <a:bodyPr/>
                    <a:lstStyle/>
                    <a:p>
                      <a:pPr algn="ctr" fontAlgn="ctr"/>
                      <a:r>
                        <a:rPr lang="en-US" sz="1100" b="0" i="0" u="none" strike="noStrike" dirty="0">
                          <a:solidFill>
                            <a:srgbClr val="000000"/>
                          </a:solidFill>
                          <a:effectLst/>
                          <a:latin typeface="Calibri" panose="020F0502020204030204" pitchFamily="34" charset="0"/>
                        </a:rPr>
                        <a:t>RRS and FFR</a:t>
                      </a:r>
                    </a:p>
                  </a:txBody>
                  <a:tcPr marL="9525"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TRUE</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ctr" fontAlgn="b"/>
                      <a:r>
                        <a:rPr lang="en-US" sz="1100" b="0" i="0" u="none" strike="noStrike">
                          <a:solidFill>
                            <a:srgbClr val="00B050"/>
                          </a:solidFill>
                          <a:effectLst/>
                          <a:latin typeface="Calibri" panose="020F0502020204030204" pitchFamily="34" charset="0"/>
                        </a:rPr>
                        <a:t>Accepted</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ctr" fontAlgn="b"/>
                      <a:r>
                        <a:rPr lang="en-US" sz="1100" b="0" i="0" u="none" strike="noStrike" dirty="0" smtClean="0">
                          <a:solidFill>
                            <a:schemeClr val="tx1"/>
                          </a:solidFill>
                          <a:effectLst/>
                          <a:latin typeface="Calibri" panose="020F0502020204030204" pitchFamily="34" charset="0"/>
                        </a:rPr>
                        <a:t>UFR(RRSNC</a:t>
                      </a:r>
                      <a:r>
                        <a:rPr lang="en-US" sz="1100" b="0" i="0" u="none" strike="noStrike" dirty="0">
                          <a:solidFill>
                            <a:schemeClr val="tx1"/>
                          </a:solidFill>
                          <a:effectLst/>
                          <a:latin typeface="Calibri" panose="020F0502020204030204" pitchFamily="34" charset="0"/>
                        </a:rPr>
                        <a:t>)</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l" fontAlgn="b"/>
                      <a:endParaRPr lang="en-US" sz="1100" b="1" i="0" u="none" strike="noStrike" dirty="0">
                        <a:solidFill>
                          <a:srgbClr val="FF0000"/>
                        </a:solidFill>
                        <a:effectLst/>
                        <a:latin typeface="Calibri" panose="020F0502020204030204" pitchFamily="34" charset="0"/>
                      </a:endParaRPr>
                    </a:p>
                  </a:txBody>
                  <a:tcPr marL="9525" marR="9525" marT="9525" marB="0" anchor="b">
                    <a:lnT w="12700" cap="flat" cmpd="sng" algn="ctr">
                      <a:solidFill>
                        <a:schemeClr val="bg1"/>
                      </a:solidFill>
                      <a:prstDash val="solid"/>
                      <a:round/>
                      <a:headEnd type="none" w="med" len="med"/>
                      <a:tailEnd type="none" w="med" len="med"/>
                    </a:lnT>
                  </a:tcPr>
                </a:tc>
              </a:tr>
              <a:tr h="175687">
                <a:tc vMerge="1">
                  <a:txBody>
                    <a:bodyPr/>
                    <a:lstStyle/>
                    <a:p>
                      <a:endParaRPr lang="en-US"/>
                    </a:p>
                  </a:txBody>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FALSE</a:t>
                      </a: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rgbClr val="00B050"/>
                          </a:solidFill>
                          <a:effectLst/>
                          <a:latin typeface="Calibri" panose="020F0502020204030204" pitchFamily="34" charset="0"/>
                        </a:rPr>
                        <a:t>Accepted</a:t>
                      </a: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Calibri" panose="020F0502020204030204" pitchFamily="34" charset="0"/>
                        </a:rPr>
                        <a:t>PFR(RRSLD)</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B w="12700" cap="flat" cmpd="sng" algn="ctr">
                      <a:solidFill>
                        <a:schemeClr val="tx1"/>
                      </a:solidFill>
                      <a:prstDash val="solid"/>
                      <a:round/>
                      <a:headEnd type="none" w="med" len="med"/>
                      <a:tailEnd type="none" w="med" len="med"/>
                    </a:lnB>
                  </a:tcPr>
                </a:tc>
              </a:tr>
              <a:tr h="175687">
                <a:tc rowSpan="6">
                  <a:txBody>
                    <a:bodyPr/>
                    <a:lstStyle/>
                    <a:p>
                      <a:pPr algn="ctr" fontAlgn="ctr"/>
                      <a:r>
                        <a:rPr lang="en-US" sz="1100" b="1" i="0" u="none" strike="noStrike" dirty="0">
                          <a:solidFill>
                            <a:srgbClr val="000000"/>
                          </a:solidFill>
                          <a:effectLst/>
                          <a:latin typeface="Calibri" panose="020F0502020204030204" pitchFamily="34" charset="0"/>
                        </a:rPr>
                        <a:t>Battery </a:t>
                      </a:r>
                      <a:r>
                        <a:rPr lang="en-US" sz="1100" b="1" i="0" u="none" strike="noStrike" dirty="0" smtClean="0">
                          <a:solidFill>
                            <a:srgbClr val="000000"/>
                          </a:solidFill>
                          <a:effectLst/>
                          <a:latin typeface="Calibri" panose="020F0502020204030204" pitchFamily="34" charset="0"/>
                        </a:rPr>
                        <a:t>GEN</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US" sz="1100" b="0" i="0" u="none" strike="noStrike" dirty="0">
                          <a:solidFill>
                            <a:srgbClr val="000000"/>
                          </a:solidFill>
                          <a:effectLst/>
                          <a:latin typeface="Calibri" panose="020F0502020204030204" pitchFamily="34" charset="0"/>
                        </a:rPr>
                        <a:t>FFR Only</a:t>
                      </a:r>
                    </a:p>
                  </a:txBody>
                  <a:tcPr marL="9525" marR="9525" marT="9525" marB="0" anchor="ctr">
                    <a:lnL w="12700" cap="flat" cmpd="sng" algn="ctr">
                      <a:solidFill>
                        <a:schemeClr val="bg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TRUE</a:t>
                      </a: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b="0" i="0" u="none" strike="noStrike" kern="1200" dirty="0">
                          <a:solidFill>
                            <a:srgbClr val="C00000"/>
                          </a:solidFill>
                          <a:effectLst/>
                          <a:latin typeface="Calibri" panose="020F0502020204030204" pitchFamily="34" charset="0"/>
                          <a:ea typeface="+mn-ea"/>
                          <a:cs typeface="+mn-cs"/>
                        </a:rPr>
                        <a:t>Rejected</a:t>
                      </a: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b="0" i="0" u="none" strike="noStrike">
                          <a:solidFill>
                            <a:srgbClr val="000000"/>
                          </a:solidFill>
                          <a:effectLst/>
                          <a:latin typeface="Calibri" panose="020F0502020204030204" pitchFamily="34" charset="0"/>
                        </a:rPr>
                        <a:t> </a:t>
                      </a:r>
                    </a:p>
                  </a:txBody>
                  <a:tcPr marL="9525" marR="9525" marT="9525" marB="0" anchor="b">
                    <a:lnT w="12700" cap="flat" cmpd="sng" algn="ctr">
                      <a:solidFill>
                        <a:schemeClr val="tx1"/>
                      </a:solidFill>
                      <a:prstDash val="solid"/>
                      <a:round/>
                      <a:headEnd type="none" w="med" len="med"/>
                      <a:tailEnd type="none" w="med" len="med"/>
                    </a:lnT>
                  </a:tcPr>
                </a:tc>
                <a:tc>
                  <a:txBody>
                    <a:bodyPr/>
                    <a:lstStyle/>
                    <a:p>
                      <a:pPr algn="l" fontAlgn="b"/>
                      <a:r>
                        <a:rPr lang="en-US" sz="1100" b="0" i="0" u="none" strike="noStrike" dirty="0">
                          <a:solidFill>
                            <a:srgbClr val="000000"/>
                          </a:solidFill>
                          <a:effectLst/>
                          <a:latin typeface="Calibri" panose="020F0502020204030204" pitchFamily="34" charset="0"/>
                        </a:rPr>
                        <a:t>Not a CLR</a:t>
                      </a:r>
                    </a:p>
                  </a:txBody>
                  <a:tcPr marL="9525" marR="9525" marT="9525" marB="0" anchor="b">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75687">
                <a:tc vMerge="1">
                  <a:txBody>
                    <a:bodyPr/>
                    <a:lstStyle/>
                    <a:p>
                      <a:endParaRPr lang="en-US"/>
                    </a:p>
                  </a:txBody>
                  <a:tcPr/>
                </a:tc>
                <a:tc vMerge="1">
                  <a:txBody>
                    <a:bodyPr/>
                    <a:lstStyle/>
                    <a:p>
                      <a:endParaRPr lang="en-US"/>
                    </a:p>
                  </a:txBody>
                  <a:tcPr/>
                </a:tc>
                <a:tc>
                  <a:txBody>
                    <a:bodyPr/>
                    <a:lstStyle/>
                    <a:p>
                      <a:pPr algn="ctr" fontAlgn="b"/>
                      <a:r>
                        <a:rPr lang="en-US" sz="1100" b="0" i="0" u="none" strike="noStrike" dirty="0">
                          <a:solidFill>
                            <a:srgbClr val="000000"/>
                          </a:solidFill>
                          <a:effectLst/>
                          <a:latin typeface="Calibri" panose="020F0502020204030204" pitchFamily="34" charset="0"/>
                        </a:rPr>
                        <a:t>FALSE</a:t>
                      </a:r>
                    </a:p>
                  </a:txBody>
                  <a:tcPr marL="9525" marR="9525" marT="9525" marB="0" anchor="b">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kern="1200" dirty="0">
                          <a:solidFill>
                            <a:srgbClr val="C00000"/>
                          </a:solidFill>
                          <a:effectLst/>
                          <a:latin typeface="Calibri" panose="020F0502020204030204" pitchFamily="34" charset="0"/>
                          <a:ea typeface="+mn-ea"/>
                          <a:cs typeface="+mn-cs"/>
                        </a:rPr>
                        <a:t>Rejected</a:t>
                      </a:r>
                    </a:p>
                  </a:txBody>
                  <a:tcPr marL="9525" marR="9525" marT="9525" marB="0" anchor="b">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525" marR="9525" marT="9525" marB="0" anchor="b">
                    <a:lnB w="12700" cap="flat" cmpd="sng" algn="ctr">
                      <a:solidFill>
                        <a:schemeClr val="bg1"/>
                      </a:solidFill>
                      <a:prstDash val="solid"/>
                      <a:round/>
                      <a:headEnd type="none" w="med" len="med"/>
                      <a:tailEnd type="none" w="med" len="med"/>
                    </a:lnB>
                  </a:tcPr>
                </a:tc>
                <a:tc>
                  <a:txBody>
                    <a:bodyPr/>
                    <a:lstStyle/>
                    <a:p>
                      <a:pPr algn="l" fontAlgn="b"/>
                      <a:r>
                        <a:rPr lang="en-US" sz="1100" b="0" i="0" u="none" strike="noStrike" dirty="0" smtClean="0">
                          <a:solidFill>
                            <a:srgbClr val="000000"/>
                          </a:solidFill>
                          <a:effectLst/>
                          <a:latin typeface="Calibri" panose="020F0502020204030204" pitchFamily="34" charset="0"/>
                        </a:rPr>
                        <a:t>Battery </a:t>
                      </a:r>
                      <a:r>
                        <a:rPr lang="en-US" sz="1100" b="0" i="0" u="none" strike="noStrike" dirty="0">
                          <a:solidFill>
                            <a:srgbClr val="000000"/>
                          </a:solidFill>
                          <a:effectLst/>
                          <a:latin typeface="Calibri" panose="020F0502020204030204" pitchFamily="34" charset="0"/>
                        </a:rPr>
                        <a:t>Gen submits FFR through </a:t>
                      </a:r>
                      <a:r>
                        <a:rPr lang="en-US" sz="1100" b="0" i="0" u="none" strike="noStrike" dirty="0" smtClean="0">
                          <a:solidFill>
                            <a:srgbClr val="000000"/>
                          </a:solidFill>
                          <a:effectLst/>
                          <a:latin typeface="Calibri" panose="020F0502020204030204" pitchFamily="34" charset="0"/>
                        </a:rPr>
                        <a:t>the Battery CLR</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noFill/>
                      <a:prstDash val="solid"/>
                      <a:round/>
                      <a:headEnd type="none" w="med" len="med"/>
                      <a:tailEnd type="none" w="med" len="med"/>
                    </a:lnR>
                    <a:lnB w="12700" cap="flat" cmpd="sng" algn="ctr">
                      <a:solidFill>
                        <a:schemeClr val="bg1"/>
                      </a:solidFill>
                      <a:prstDash val="solid"/>
                      <a:round/>
                      <a:headEnd type="none" w="med" len="med"/>
                      <a:tailEnd type="none" w="med" len="med"/>
                    </a:lnB>
                  </a:tcPr>
                </a:tc>
              </a:tr>
              <a:tr h="175687">
                <a:tc vMerge="1">
                  <a:txBody>
                    <a:bodyPr/>
                    <a:lstStyle/>
                    <a:p>
                      <a:endParaRPr lang="en-US"/>
                    </a:p>
                  </a:txBody>
                  <a:tcPr/>
                </a:tc>
                <a:tc rowSpan="2">
                  <a:txBody>
                    <a:bodyPr/>
                    <a:lstStyle/>
                    <a:p>
                      <a:pPr algn="ctr" fontAlgn="ctr"/>
                      <a:r>
                        <a:rPr lang="en-US" sz="1100" b="0" i="0" u="none" strike="noStrike" dirty="0">
                          <a:solidFill>
                            <a:srgbClr val="000000"/>
                          </a:solidFill>
                          <a:effectLst/>
                          <a:latin typeface="Calibri" panose="020F0502020204030204" pitchFamily="34" charset="0"/>
                        </a:rPr>
                        <a:t>RRS Only</a:t>
                      </a:r>
                    </a:p>
                  </a:txBody>
                  <a:tcPr marL="9525"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TRUE</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ctr" fontAlgn="b"/>
                      <a:r>
                        <a:rPr lang="en-US" sz="1100" b="0" i="0" u="none" strike="noStrike" kern="1200" dirty="0">
                          <a:solidFill>
                            <a:srgbClr val="C00000"/>
                          </a:solidFill>
                          <a:effectLst/>
                          <a:latin typeface="Calibri" panose="020F0502020204030204" pitchFamily="34" charset="0"/>
                          <a:ea typeface="+mn-ea"/>
                          <a:cs typeface="+mn-cs"/>
                        </a:rPr>
                        <a:t>Rejected</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l" fontAlgn="b"/>
                      <a:r>
                        <a:rPr lang="en-US" sz="1100" b="0" i="0" u="none" strike="noStrike" dirty="0">
                          <a:solidFill>
                            <a:srgbClr val="000000"/>
                          </a:solidFill>
                          <a:effectLst/>
                          <a:latin typeface="Calibri" panose="020F0502020204030204" pitchFamily="34" charset="0"/>
                        </a:rPr>
                        <a:t>Not a CLR</a:t>
                      </a:r>
                    </a:p>
                  </a:txBody>
                  <a:tcPr marL="9525" marR="9525" marT="9525" marB="0" anchor="b">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tcPr>
                </a:tc>
              </a:tr>
              <a:tr h="175687">
                <a:tc vMerge="1">
                  <a:txBody>
                    <a:bodyPr/>
                    <a:lstStyle/>
                    <a:p>
                      <a:endParaRPr lang="en-US"/>
                    </a:p>
                  </a:txBody>
                  <a:tcPr/>
                </a:tc>
                <a:tc vMerge="1">
                  <a:txBody>
                    <a:bodyPr/>
                    <a:lstStyle/>
                    <a:p>
                      <a:endParaRPr lang="en-US"/>
                    </a:p>
                  </a:txBody>
                  <a:tcPr/>
                </a:tc>
                <a:tc>
                  <a:txBody>
                    <a:bodyPr/>
                    <a:lstStyle/>
                    <a:p>
                      <a:pPr algn="ctr" fontAlgn="b"/>
                      <a:r>
                        <a:rPr lang="en-US" sz="1100" b="0" i="0" u="none" strike="noStrike" dirty="0">
                          <a:solidFill>
                            <a:srgbClr val="000000"/>
                          </a:solidFill>
                          <a:effectLst/>
                          <a:latin typeface="Calibri" panose="020F0502020204030204" pitchFamily="34" charset="0"/>
                        </a:rPr>
                        <a:t>FALSE</a:t>
                      </a:r>
                    </a:p>
                  </a:txBody>
                  <a:tcPr marL="9525" marR="9525" marT="9525" marB="0" anchor="b">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a:solidFill>
                            <a:srgbClr val="00B050"/>
                          </a:solidFill>
                          <a:effectLst/>
                          <a:latin typeface="Calibri" panose="020F0502020204030204" pitchFamily="34" charset="0"/>
                        </a:rPr>
                        <a:t>Accepted</a:t>
                      </a:r>
                    </a:p>
                  </a:txBody>
                  <a:tcPr marL="9525" marR="9525" marT="9525" marB="0" anchor="b">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PFR(RRSGN)</a:t>
                      </a:r>
                    </a:p>
                  </a:txBody>
                  <a:tcPr marL="9525" marR="9525" marT="9525" marB="0" anchor="b">
                    <a:lnB w="12700" cap="flat" cmpd="sng" algn="ctr">
                      <a:solidFill>
                        <a:schemeClr val="bg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R w="12700" cap="flat" cmpd="sng" algn="ctr">
                      <a:noFill/>
                      <a:prstDash val="solid"/>
                      <a:round/>
                      <a:headEnd type="none" w="med" len="med"/>
                      <a:tailEnd type="none" w="med" len="med"/>
                    </a:lnR>
                    <a:lnB w="12700" cap="flat" cmpd="sng" algn="ctr">
                      <a:solidFill>
                        <a:schemeClr val="bg1"/>
                      </a:solidFill>
                      <a:prstDash val="solid"/>
                      <a:round/>
                      <a:headEnd type="none" w="med" len="med"/>
                      <a:tailEnd type="none" w="med" len="med"/>
                    </a:lnB>
                  </a:tcPr>
                </a:tc>
              </a:tr>
              <a:tr h="175687">
                <a:tc vMerge="1">
                  <a:txBody>
                    <a:bodyPr/>
                    <a:lstStyle/>
                    <a:p>
                      <a:endParaRPr lang="en-US"/>
                    </a:p>
                  </a:txBody>
                  <a:tcPr/>
                </a:tc>
                <a:tc rowSpan="2">
                  <a:txBody>
                    <a:bodyPr/>
                    <a:lstStyle/>
                    <a:p>
                      <a:pPr algn="ctr" fontAlgn="ctr"/>
                      <a:r>
                        <a:rPr lang="en-US" sz="1100" b="0" i="0" u="none" strike="noStrike">
                          <a:solidFill>
                            <a:srgbClr val="000000"/>
                          </a:solidFill>
                          <a:effectLst/>
                          <a:latin typeface="Calibri" panose="020F0502020204030204" pitchFamily="34" charset="0"/>
                        </a:rPr>
                        <a:t>RRS and FFR</a:t>
                      </a:r>
                    </a:p>
                  </a:txBody>
                  <a:tcPr marL="9525"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TRUE</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ctr" fontAlgn="b"/>
                      <a:r>
                        <a:rPr lang="en-US" sz="1100" b="0" i="0" u="none" strike="noStrike" kern="1200" dirty="0">
                          <a:solidFill>
                            <a:srgbClr val="C00000"/>
                          </a:solidFill>
                          <a:effectLst/>
                          <a:latin typeface="Calibri" panose="020F0502020204030204" pitchFamily="34" charset="0"/>
                          <a:ea typeface="+mn-ea"/>
                          <a:cs typeface="+mn-cs"/>
                        </a:rPr>
                        <a:t>Rejected</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l" fontAlgn="b"/>
                      <a:r>
                        <a:rPr lang="en-US" sz="1100" b="0" i="0" u="none" strike="noStrike" dirty="0">
                          <a:solidFill>
                            <a:srgbClr val="000000"/>
                          </a:solidFill>
                          <a:effectLst/>
                          <a:latin typeface="Calibri" panose="020F0502020204030204" pitchFamily="34" charset="0"/>
                        </a:rPr>
                        <a:t>Not a CLR</a:t>
                      </a:r>
                    </a:p>
                  </a:txBody>
                  <a:tcPr marL="9525" marR="9525" marT="9525" marB="0" anchor="b">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tcPr>
                </a:tc>
              </a:tr>
              <a:tr h="175687">
                <a:tc vMerge="1">
                  <a:txBody>
                    <a:bodyPr/>
                    <a:lstStyle/>
                    <a:p>
                      <a:endParaRPr lang="en-US"/>
                    </a:p>
                  </a:txBody>
                  <a:tcPr/>
                </a:tc>
                <a:tc vMerge="1">
                  <a:txBody>
                    <a:bodyPr/>
                    <a:lstStyle/>
                    <a:p>
                      <a:endParaRPr lang="en-US"/>
                    </a:p>
                  </a:txBody>
                  <a:tcPr/>
                </a:tc>
                <a:tc>
                  <a:txBody>
                    <a:bodyPr/>
                    <a:lstStyle/>
                    <a:p>
                      <a:pPr algn="ctr" fontAlgn="b"/>
                      <a:r>
                        <a:rPr lang="en-US" sz="1100" b="0" i="0" u="none" strike="noStrike" dirty="0">
                          <a:solidFill>
                            <a:srgbClr val="000000"/>
                          </a:solidFill>
                          <a:effectLst/>
                          <a:latin typeface="Calibri" panose="020F0502020204030204" pitchFamily="34" charset="0"/>
                        </a:rPr>
                        <a:t>FALSE</a:t>
                      </a: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a:solidFill>
                            <a:srgbClr val="00B050"/>
                          </a:solidFill>
                          <a:effectLst/>
                          <a:latin typeface="Calibri" panose="020F0502020204030204" pitchFamily="34" charset="0"/>
                        </a:rPr>
                        <a:t>Accepted</a:t>
                      </a: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PFR(RRSGN)</a:t>
                      </a:r>
                    </a:p>
                  </a:txBody>
                  <a:tcPr marL="9525" marR="9525" marT="9525" marB="0" anchor="b">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990007">
                <a:tc>
                  <a:txBody>
                    <a:bodyPr/>
                    <a:lstStyle/>
                    <a:p>
                      <a:pPr algn="ctr" fontAlgn="ctr"/>
                      <a:r>
                        <a:rPr lang="en-US" sz="1100" b="1" i="0" u="none" strike="noStrike" dirty="0">
                          <a:solidFill>
                            <a:srgbClr val="000000"/>
                          </a:solidFill>
                          <a:effectLst/>
                          <a:latin typeface="Calibri" panose="020F0502020204030204" pitchFamily="34" charset="0"/>
                        </a:rPr>
                        <a:t>Non-Battery CLR</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1" i="0" u="none" strike="noStrike" dirty="0" smtClean="0">
                          <a:solidFill>
                            <a:srgbClr val="000000"/>
                          </a:solidFill>
                          <a:effectLst/>
                          <a:latin typeface="Calibri" panose="020F0502020204030204" pitchFamily="34" charset="0"/>
                        </a:rPr>
                        <a:t>No Change</a:t>
                      </a:r>
                      <a:r>
                        <a:rPr lang="en-US" sz="1100" b="0" i="0" u="none" strike="noStrike" dirty="0" smtClean="0">
                          <a:solidFill>
                            <a:srgbClr val="000000"/>
                          </a:solidFill>
                          <a:effectLst/>
                          <a:latin typeface="Calibri" panose="020F0502020204030204" pitchFamily="34" charset="0"/>
                        </a:rPr>
                        <a:t>. Non-battery CLR will not be FFR qualified in NPRR863 Phase</a:t>
                      </a:r>
                      <a:r>
                        <a:rPr lang="en-US" sz="1100" b="0" i="0" u="none" strike="noStrike" baseline="0" dirty="0" smtClean="0">
                          <a:solidFill>
                            <a:srgbClr val="000000"/>
                          </a:solidFill>
                          <a:effectLst/>
                          <a:latin typeface="Calibri" panose="020F0502020204030204" pitchFamily="34" charset="0"/>
                        </a:rPr>
                        <a:t> </a:t>
                      </a:r>
                      <a:r>
                        <a:rPr lang="en-US" sz="1100" b="0" i="0" u="none" strike="noStrike" dirty="0" smtClean="0">
                          <a:solidFill>
                            <a:srgbClr val="000000"/>
                          </a:solidFill>
                          <a:effectLst/>
                          <a:latin typeface="Calibri" panose="020F0502020204030204" pitchFamily="34" charset="0"/>
                        </a:rPr>
                        <a:t>1.</a:t>
                      </a:r>
                    </a:p>
                    <a:p>
                      <a:pPr algn="ctr" fontAlgn="ctr"/>
                      <a:endParaRPr lang="en-US" sz="11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b"/>
                      <a:endParaRPr lang="en-US"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hMerge="1">
                  <a:txBody>
                    <a:bodyPr/>
                    <a:lstStyle/>
                    <a:p>
                      <a:pPr algn="ctr" fontAlgn="b"/>
                      <a:endParaRPr lang="en-US" sz="1100" b="0" i="0" u="none" strike="noStrike">
                        <a:solidFill>
                          <a:srgbClr val="00B05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hMerge="1">
                  <a:txBody>
                    <a:bodyPr/>
                    <a:lstStyle/>
                    <a:p>
                      <a:pPr algn="ctr" fontAlgn="b"/>
                      <a:endParaRPr lang="en-US" sz="1100" b="1" i="0" u="none" strike="noStrike" dirty="0">
                        <a:solidFill>
                          <a:schemeClr val="tx1"/>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hMerge="1">
                  <a:txBody>
                    <a:bodyPr/>
                    <a:lstStyle/>
                    <a:p>
                      <a:pPr algn="l" fontAlgn="b"/>
                      <a:endParaRPr lang="en-US" sz="1100" b="1" i="0" u="none" strike="noStrike" dirty="0">
                        <a:solidFill>
                          <a:srgbClr val="FF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988235">
                <a:tc>
                  <a:txBody>
                    <a:bodyPr/>
                    <a:lstStyle/>
                    <a:p>
                      <a:pPr algn="ctr" fontAlgn="ctr"/>
                      <a:r>
                        <a:rPr lang="en-US" sz="1100" b="1" i="0" u="none" strike="noStrike" dirty="0">
                          <a:solidFill>
                            <a:srgbClr val="000000"/>
                          </a:solidFill>
                          <a:effectLst/>
                          <a:latin typeface="Calibri" panose="020F0502020204030204" pitchFamily="34" charset="0"/>
                        </a:rPr>
                        <a:t>Non-Battery </a:t>
                      </a:r>
                      <a:r>
                        <a:rPr lang="en-US" sz="1100" b="1" i="0" u="none" strike="noStrike" dirty="0" smtClean="0">
                          <a:solidFill>
                            <a:srgbClr val="000000"/>
                          </a:solidFill>
                          <a:effectLst/>
                          <a:latin typeface="Calibri" panose="020F0502020204030204" pitchFamily="34" charset="0"/>
                        </a:rPr>
                        <a:t>GEN</a:t>
                      </a:r>
                      <a:endParaRPr lang="en-US" sz="1100" b="1"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gridSpan="5">
                  <a:txBody>
                    <a:bodyPr/>
                    <a:lstStyle/>
                    <a:p>
                      <a:pPr algn="ctr" fontAlgn="ctr"/>
                      <a:r>
                        <a:rPr lang="en-US" sz="1100" b="1" i="0" u="none" strike="noStrike" dirty="0" smtClean="0">
                          <a:solidFill>
                            <a:srgbClr val="000000"/>
                          </a:solidFill>
                          <a:effectLst/>
                          <a:latin typeface="Calibri" panose="020F0502020204030204" pitchFamily="34" charset="0"/>
                        </a:rPr>
                        <a:t>No </a:t>
                      </a:r>
                      <a:r>
                        <a:rPr lang="en-US" sz="1100" b="1" i="0" u="none" strike="noStrike" dirty="0">
                          <a:solidFill>
                            <a:srgbClr val="000000"/>
                          </a:solidFill>
                          <a:effectLst/>
                          <a:latin typeface="Calibri" panose="020F0502020204030204" pitchFamily="34" charset="0"/>
                        </a:rPr>
                        <a:t>Change</a:t>
                      </a:r>
                      <a:r>
                        <a:rPr lang="en-US" sz="1100" b="0" i="0" u="none" strike="noStrike" dirty="0">
                          <a:solidFill>
                            <a:srgbClr val="000000"/>
                          </a:solidFill>
                          <a:effectLst/>
                          <a:latin typeface="Calibri" panose="020F0502020204030204" pitchFamily="34" charset="0"/>
                        </a:rPr>
                        <a:t>. Non-battery generation will not be FFR qualified in NPRR863 </a:t>
                      </a:r>
                      <a:r>
                        <a:rPr lang="en-US" sz="1100" b="0" i="0" u="none" strike="noStrike" dirty="0" smtClean="0">
                          <a:solidFill>
                            <a:srgbClr val="000000"/>
                          </a:solidFill>
                          <a:effectLst/>
                          <a:latin typeface="Calibri" panose="020F0502020204030204" pitchFamily="34" charset="0"/>
                        </a:rPr>
                        <a:t>Phase</a:t>
                      </a:r>
                      <a:r>
                        <a:rPr lang="en-US" sz="1100" b="0" i="0" u="none" strike="noStrike" baseline="0" dirty="0" smtClean="0">
                          <a:solidFill>
                            <a:srgbClr val="000000"/>
                          </a:solidFill>
                          <a:effectLst/>
                          <a:latin typeface="Calibri" panose="020F0502020204030204" pitchFamily="34" charset="0"/>
                        </a:rPr>
                        <a:t> </a:t>
                      </a:r>
                      <a:r>
                        <a:rPr lang="en-US" sz="1100" b="0" i="0" u="none" strike="noStrike" dirty="0" smtClean="0">
                          <a:solidFill>
                            <a:srgbClr val="000000"/>
                          </a:solidFill>
                          <a:effectLst/>
                          <a:latin typeface="Calibri" panose="020F0502020204030204" pitchFamily="34" charset="0"/>
                        </a:rPr>
                        <a:t>1.</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bg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
        <p:nvSpPr>
          <p:cNvPr id="3" name="TextBox 2"/>
          <p:cNvSpPr txBox="1"/>
          <p:nvPr/>
        </p:nvSpPr>
        <p:spPr>
          <a:xfrm>
            <a:off x="304800" y="5586303"/>
            <a:ext cx="8534400" cy="523220"/>
          </a:xfrm>
          <a:prstGeom prst="rect">
            <a:avLst/>
          </a:prstGeom>
          <a:noFill/>
        </p:spPr>
        <p:txBody>
          <a:bodyPr wrap="square" rtlCol="0">
            <a:spAutoFit/>
          </a:bodyPr>
          <a:lstStyle/>
          <a:p>
            <a:r>
              <a:rPr lang="en-US" sz="1400" dirty="0" smtClean="0"/>
              <a:t>Note: </a:t>
            </a:r>
            <a:r>
              <a:rPr lang="en-US" sz="1400" dirty="0" smtClean="0">
                <a:solidFill>
                  <a:srgbClr val="FF0000"/>
                </a:solidFill>
              </a:rPr>
              <a:t>To supply FFR, </a:t>
            </a:r>
            <a:r>
              <a:rPr lang="en-US" sz="1400" i="1" dirty="0" smtClean="0">
                <a:solidFill>
                  <a:srgbClr val="FF0000"/>
                </a:solidFill>
              </a:rPr>
              <a:t>only </a:t>
            </a:r>
            <a:r>
              <a:rPr lang="en-US" sz="1400" dirty="0" smtClean="0">
                <a:solidFill>
                  <a:srgbClr val="FF0000"/>
                </a:solidFill>
              </a:rPr>
              <a:t>qualify for RRSFFR and SCED. Being RRS qualified will not allow a path for submitting FFR.</a:t>
            </a:r>
            <a:endParaRPr lang="en-US" sz="1400" dirty="0">
              <a:solidFill>
                <a:srgbClr val="FF0000"/>
              </a:solidFill>
            </a:endParaRPr>
          </a:p>
        </p:txBody>
      </p:sp>
    </p:spTree>
    <p:extLst>
      <p:ext uri="{BB962C8B-B14F-4D97-AF65-F5344CB8AC3E}">
        <p14:creationId xmlns:p14="http://schemas.microsoft.com/office/powerpoint/2010/main" val="4084767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Pie 18"/>
          <p:cNvSpPr>
            <a:spLocks noChangeAspect="1"/>
          </p:cNvSpPr>
          <p:nvPr/>
        </p:nvSpPr>
        <p:spPr>
          <a:xfrm>
            <a:off x="3164165" y="2830834"/>
            <a:ext cx="3222187" cy="3249554"/>
          </a:xfrm>
          <a:prstGeom prst="pie">
            <a:avLst>
              <a:gd name="adj1" fmla="val 16238875"/>
              <a:gd name="adj2" fmla="val 36035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Oval 11"/>
          <p:cNvSpPr>
            <a:spLocks noChangeAspect="1"/>
          </p:cNvSpPr>
          <p:nvPr/>
        </p:nvSpPr>
        <p:spPr>
          <a:xfrm>
            <a:off x="3200399" y="2830834"/>
            <a:ext cx="3189678" cy="3249554"/>
          </a:xfrm>
          <a:prstGeom prst="ellipse">
            <a:avLst/>
          </a:prstGeom>
          <a:solidFill>
            <a:schemeClr val="accent1">
              <a:lumMod val="20000"/>
              <a:lumOff val="80000"/>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2" name="Title 1"/>
          <p:cNvSpPr>
            <a:spLocks noGrp="1"/>
          </p:cNvSpPr>
          <p:nvPr>
            <p:ph type="title"/>
          </p:nvPr>
        </p:nvSpPr>
        <p:spPr/>
        <p:txBody>
          <a:bodyPr/>
          <a:lstStyle/>
          <a:p>
            <a:r>
              <a:rPr lang="en-US" sz="2400" dirty="0" smtClean="0"/>
              <a:t>Where does FFR fit into the RRS Plan?</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
        <p:nvSpPr>
          <p:cNvPr id="29" name="Content Placeholder 2"/>
          <p:cNvSpPr>
            <a:spLocks noGrp="1"/>
          </p:cNvSpPr>
          <p:nvPr>
            <p:ph idx="1"/>
          </p:nvPr>
        </p:nvSpPr>
        <p:spPr>
          <a:xfrm>
            <a:off x="304800" y="1024492"/>
            <a:ext cx="8351166" cy="2352368"/>
          </a:xfrm>
        </p:spPr>
        <p:txBody>
          <a:bodyPr/>
          <a:lstStyle/>
          <a:p>
            <a:pPr>
              <a:lnSpc>
                <a:spcPct val="150000"/>
              </a:lnSpc>
            </a:pPr>
            <a:r>
              <a:rPr lang="en-US" sz="1800" dirty="0" smtClean="0"/>
              <a:t>RRS Plan is awarded in two groups – RRS Non-controllable (</a:t>
            </a:r>
            <a:r>
              <a:rPr lang="en-US" sz="1800" dirty="0" smtClean="0">
                <a:solidFill>
                  <a:schemeClr val="accent1">
                    <a:lumMod val="75000"/>
                  </a:schemeClr>
                </a:solidFill>
              </a:rPr>
              <a:t>RRSNC</a:t>
            </a:r>
            <a:r>
              <a:rPr lang="en-US" sz="1800" dirty="0" smtClean="0"/>
              <a:t>)  and Primary Frequency Response (</a:t>
            </a:r>
            <a:r>
              <a:rPr lang="en-US" sz="1800" dirty="0" smtClean="0">
                <a:solidFill>
                  <a:schemeClr val="accent1">
                    <a:lumMod val="75000"/>
                  </a:schemeClr>
                </a:solidFill>
              </a:rPr>
              <a:t>PFR</a:t>
            </a:r>
            <a:r>
              <a:rPr lang="en-US" sz="1800" dirty="0"/>
              <a:t>)</a:t>
            </a:r>
            <a:r>
              <a:rPr lang="en-US" sz="1800" dirty="0" smtClean="0"/>
              <a:t>. Offers treated as FFR are awarded to the RRSNC group and count toward the limit.</a:t>
            </a:r>
            <a:endParaRPr lang="en-US" sz="1800" dirty="0" smtClean="0">
              <a:solidFill>
                <a:schemeClr val="accent4">
                  <a:lumMod val="50000"/>
                  <a:lumOff val="50000"/>
                </a:schemeClr>
              </a:solidFill>
            </a:endParaRPr>
          </a:p>
        </p:txBody>
      </p:sp>
      <p:sp>
        <p:nvSpPr>
          <p:cNvPr id="48" name="TextBox 47"/>
          <p:cNvSpPr txBox="1"/>
          <p:nvPr/>
        </p:nvSpPr>
        <p:spPr>
          <a:xfrm>
            <a:off x="2486284" y="5488679"/>
            <a:ext cx="1319529" cy="1323439"/>
          </a:xfrm>
          <a:prstGeom prst="rect">
            <a:avLst/>
          </a:prstGeom>
          <a:noFill/>
        </p:spPr>
        <p:txBody>
          <a:bodyPr wrap="square" rtlCol="0">
            <a:spAutoFit/>
          </a:bodyPr>
          <a:lstStyle/>
          <a:p>
            <a:pPr algn="ctr"/>
            <a:r>
              <a:rPr lang="en-US" sz="1400" dirty="0" smtClean="0">
                <a:solidFill>
                  <a:schemeClr val="accent1">
                    <a:lumMod val="75000"/>
                  </a:schemeClr>
                </a:solidFill>
              </a:rPr>
              <a:t>RRSNC </a:t>
            </a:r>
          </a:p>
          <a:p>
            <a:pPr algn="ctr"/>
            <a:r>
              <a:rPr lang="en-US" sz="1400" dirty="0" smtClean="0">
                <a:solidFill>
                  <a:schemeClr val="accent1">
                    <a:lumMod val="75000"/>
                  </a:schemeClr>
                </a:solidFill>
              </a:rPr>
              <a:t>50-60% limit</a:t>
            </a:r>
          </a:p>
          <a:p>
            <a:pPr algn="ctr"/>
            <a:endParaRPr lang="en-US" dirty="0" smtClean="0">
              <a:solidFill>
                <a:schemeClr val="accent1">
                  <a:lumMod val="75000"/>
                </a:schemeClr>
              </a:solidFill>
            </a:endParaRPr>
          </a:p>
          <a:p>
            <a:pPr algn="ctr"/>
            <a:endParaRPr lang="en-US" dirty="0">
              <a:solidFill>
                <a:schemeClr val="accent1">
                  <a:lumMod val="75000"/>
                </a:schemeClr>
              </a:solidFill>
            </a:endParaRPr>
          </a:p>
          <a:p>
            <a:pPr algn="ctr"/>
            <a:r>
              <a:rPr lang="en-US" sz="1600" dirty="0" smtClean="0">
                <a:solidFill>
                  <a:schemeClr val="accent1">
                    <a:lumMod val="75000"/>
                  </a:schemeClr>
                </a:solidFill>
              </a:rPr>
              <a:t>  </a:t>
            </a:r>
            <a:endParaRPr lang="en-US" sz="1600" dirty="0">
              <a:solidFill>
                <a:schemeClr val="accent1">
                  <a:lumMod val="75000"/>
                </a:schemeClr>
              </a:solidFill>
            </a:endParaRPr>
          </a:p>
        </p:txBody>
      </p:sp>
      <p:sp>
        <p:nvSpPr>
          <p:cNvPr id="5" name="Rectangle 4"/>
          <p:cNvSpPr>
            <a:spLocks noChangeAspect="1"/>
          </p:cNvSpPr>
          <p:nvPr/>
        </p:nvSpPr>
        <p:spPr>
          <a:xfrm>
            <a:off x="2590800" y="2667000"/>
            <a:ext cx="4238685" cy="3581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Pie 29"/>
          <p:cNvSpPr>
            <a:spLocks noChangeAspect="1"/>
          </p:cNvSpPr>
          <p:nvPr/>
        </p:nvSpPr>
        <p:spPr>
          <a:xfrm>
            <a:off x="3110825" y="2756188"/>
            <a:ext cx="3323247" cy="3379294"/>
          </a:xfrm>
          <a:prstGeom prst="pie">
            <a:avLst>
              <a:gd name="adj1" fmla="val 3620182"/>
              <a:gd name="adj2" fmla="val 16230464"/>
            </a:avLst>
          </a:prstGeom>
          <a:noFill/>
          <a:ln>
            <a:solidFill>
              <a:schemeClr val="accent1">
                <a:alpha val="9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extBox 12"/>
          <p:cNvSpPr txBox="1"/>
          <p:nvPr/>
        </p:nvSpPr>
        <p:spPr>
          <a:xfrm>
            <a:off x="3831549" y="2225983"/>
            <a:ext cx="2926080" cy="523220"/>
          </a:xfrm>
          <a:prstGeom prst="rect">
            <a:avLst/>
          </a:prstGeom>
          <a:noFill/>
        </p:spPr>
        <p:txBody>
          <a:bodyPr wrap="square" rtlCol="0">
            <a:spAutoFit/>
          </a:bodyPr>
          <a:lstStyle/>
          <a:p>
            <a:r>
              <a:rPr lang="en-US" sz="2800" dirty="0">
                <a:solidFill>
                  <a:schemeClr val="accent1">
                    <a:lumMod val="75000"/>
                  </a:schemeClr>
                </a:solidFill>
              </a:rPr>
              <a:t>RRS</a:t>
            </a:r>
            <a:r>
              <a:rPr lang="en-US" sz="2800" dirty="0" smtClean="0"/>
              <a:t> </a:t>
            </a:r>
            <a:r>
              <a:rPr lang="en-US" sz="2800" dirty="0">
                <a:solidFill>
                  <a:schemeClr val="accent1">
                    <a:lumMod val="75000"/>
                  </a:schemeClr>
                </a:solidFill>
              </a:rPr>
              <a:t>Plan</a:t>
            </a:r>
          </a:p>
        </p:txBody>
      </p:sp>
      <p:sp>
        <p:nvSpPr>
          <p:cNvPr id="38" name="TextBox 37"/>
          <p:cNvSpPr txBox="1">
            <a:spLocks noChangeAspect="1"/>
          </p:cNvSpPr>
          <p:nvPr/>
        </p:nvSpPr>
        <p:spPr>
          <a:xfrm>
            <a:off x="3352799" y="4388582"/>
            <a:ext cx="1565308" cy="1132150"/>
          </a:xfrm>
          <a:prstGeom prst="rect">
            <a:avLst/>
          </a:prstGeom>
          <a:noFill/>
        </p:spPr>
        <p:txBody>
          <a:bodyPr wrap="square" rtlCol="0">
            <a:spAutoFit/>
          </a:bodyPr>
          <a:lstStyle/>
          <a:p>
            <a:pPr algn="ctr"/>
            <a:r>
              <a:rPr lang="en-US" sz="2400" b="1" dirty="0" smtClean="0">
                <a:solidFill>
                  <a:schemeClr val="accent1">
                    <a:lumMod val="75000"/>
                  </a:schemeClr>
                </a:solidFill>
              </a:rPr>
              <a:t>RRSNC</a:t>
            </a:r>
            <a:endParaRPr lang="en-US" sz="2400" b="1" dirty="0">
              <a:solidFill>
                <a:schemeClr val="accent1">
                  <a:lumMod val="75000"/>
                </a:schemeClr>
              </a:solidFill>
            </a:endParaRPr>
          </a:p>
          <a:p>
            <a:pPr algn="ctr"/>
            <a:endParaRPr lang="en-US" b="1" dirty="0" smtClean="0">
              <a:solidFill>
                <a:schemeClr val="accent1">
                  <a:lumMod val="75000"/>
                </a:schemeClr>
              </a:solidFill>
            </a:endParaRPr>
          </a:p>
          <a:p>
            <a:pPr algn="ctr"/>
            <a:endParaRPr lang="en-US" dirty="0">
              <a:solidFill>
                <a:schemeClr val="accent1">
                  <a:lumMod val="75000"/>
                </a:schemeClr>
              </a:solidFill>
            </a:endParaRPr>
          </a:p>
          <a:p>
            <a:pPr algn="ctr"/>
            <a:r>
              <a:rPr lang="en-US" sz="1600" dirty="0" smtClean="0">
                <a:solidFill>
                  <a:schemeClr val="accent1">
                    <a:lumMod val="75000"/>
                  </a:schemeClr>
                </a:solidFill>
              </a:rPr>
              <a:t>  </a:t>
            </a:r>
            <a:endParaRPr lang="en-US" sz="1600" dirty="0">
              <a:solidFill>
                <a:schemeClr val="accent1">
                  <a:lumMod val="75000"/>
                </a:schemeClr>
              </a:solidFill>
            </a:endParaRPr>
          </a:p>
        </p:txBody>
      </p:sp>
      <p:sp>
        <p:nvSpPr>
          <p:cNvPr id="43" name="TextBox 42"/>
          <p:cNvSpPr txBox="1">
            <a:spLocks noChangeAspect="1"/>
          </p:cNvSpPr>
          <p:nvPr/>
        </p:nvSpPr>
        <p:spPr>
          <a:xfrm>
            <a:off x="3807085" y="5139578"/>
            <a:ext cx="1565308" cy="800789"/>
          </a:xfrm>
          <a:prstGeom prst="rect">
            <a:avLst/>
          </a:prstGeom>
          <a:noFill/>
        </p:spPr>
        <p:txBody>
          <a:bodyPr wrap="square" rtlCol="0">
            <a:spAutoFit/>
          </a:bodyPr>
          <a:lstStyle/>
          <a:p>
            <a:pPr algn="ctr"/>
            <a:r>
              <a:rPr lang="en-US" dirty="0" smtClean="0">
                <a:solidFill>
                  <a:schemeClr val="accent1">
                    <a:lumMod val="75000"/>
                  </a:schemeClr>
                </a:solidFill>
              </a:rPr>
              <a:t>FFR</a:t>
            </a:r>
          </a:p>
          <a:p>
            <a:pPr algn="ctr"/>
            <a:endParaRPr lang="en-US" dirty="0">
              <a:solidFill>
                <a:schemeClr val="accent1">
                  <a:lumMod val="75000"/>
                </a:schemeClr>
              </a:solidFill>
            </a:endParaRPr>
          </a:p>
          <a:p>
            <a:pPr algn="ctr"/>
            <a:r>
              <a:rPr lang="en-US" sz="1600" dirty="0" smtClean="0">
                <a:solidFill>
                  <a:schemeClr val="accent1">
                    <a:lumMod val="75000"/>
                  </a:schemeClr>
                </a:solidFill>
              </a:rPr>
              <a:t>  </a:t>
            </a:r>
            <a:endParaRPr lang="en-US" sz="1600" dirty="0">
              <a:solidFill>
                <a:schemeClr val="accent1">
                  <a:lumMod val="75000"/>
                </a:schemeClr>
              </a:solidFill>
            </a:endParaRPr>
          </a:p>
        </p:txBody>
      </p:sp>
      <p:sp>
        <p:nvSpPr>
          <p:cNvPr id="44" name="TextBox 43"/>
          <p:cNvSpPr txBox="1">
            <a:spLocks noChangeAspect="1"/>
          </p:cNvSpPr>
          <p:nvPr/>
        </p:nvSpPr>
        <p:spPr>
          <a:xfrm>
            <a:off x="3044792" y="5100621"/>
            <a:ext cx="1565308" cy="331361"/>
          </a:xfrm>
          <a:prstGeom prst="rect">
            <a:avLst/>
          </a:prstGeom>
          <a:noFill/>
        </p:spPr>
        <p:txBody>
          <a:bodyPr wrap="square" rtlCol="0">
            <a:spAutoFit/>
          </a:bodyPr>
          <a:lstStyle/>
          <a:p>
            <a:pPr algn="ctr"/>
            <a:r>
              <a:rPr lang="en-US" dirty="0">
                <a:solidFill>
                  <a:schemeClr val="accent1">
                    <a:lumMod val="75000"/>
                  </a:schemeClr>
                </a:solidFill>
              </a:rPr>
              <a:t>UFR</a:t>
            </a:r>
            <a:endParaRPr lang="en-US" sz="1600" dirty="0">
              <a:solidFill>
                <a:schemeClr val="accent1">
                  <a:lumMod val="75000"/>
                </a:schemeClr>
              </a:solidFill>
            </a:endParaRPr>
          </a:p>
        </p:txBody>
      </p:sp>
      <p:cxnSp>
        <p:nvCxnSpPr>
          <p:cNvPr id="9" name="Straight Arrow Connector 8"/>
          <p:cNvCxnSpPr>
            <a:cxnSpLocks noChangeAspect="1"/>
          </p:cNvCxnSpPr>
          <p:nvPr/>
        </p:nvCxnSpPr>
        <p:spPr>
          <a:xfrm flipH="1">
            <a:off x="3930261" y="4812613"/>
            <a:ext cx="180104" cy="3322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cxnSpLocks noChangeAspect="1"/>
          </p:cNvCxnSpPr>
          <p:nvPr/>
        </p:nvCxnSpPr>
        <p:spPr>
          <a:xfrm>
            <a:off x="4362912" y="4812613"/>
            <a:ext cx="134555" cy="3322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p:cNvSpPr txBox="1">
            <a:spLocks noChangeAspect="1"/>
          </p:cNvSpPr>
          <p:nvPr/>
        </p:nvSpPr>
        <p:spPr>
          <a:xfrm>
            <a:off x="4687827" y="3553007"/>
            <a:ext cx="1825044" cy="1446550"/>
          </a:xfrm>
          <a:prstGeom prst="rect">
            <a:avLst/>
          </a:prstGeom>
          <a:noFill/>
        </p:spPr>
        <p:txBody>
          <a:bodyPr wrap="square" rtlCol="0">
            <a:spAutoFit/>
          </a:bodyPr>
          <a:lstStyle/>
          <a:p>
            <a:pPr algn="ctr"/>
            <a:r>
              <a:rPr lang="en-US" sz="1200" dirty="0" smtClean="0">
                <a:solidFill>
                  <a:schemeClr val="accent1">
                    <a:lumMod val="75000"/>
                  </a:schemeClr>
                </a:solidFill>
              </a:rPr>
              <a:t>(min. 1150 MW)</a:t>
            </a:r>
            <a:endParaRPr lang="en-US" sz="1200" dirty="0">
              <a:solidFill>
                <a:schemeClr val="accent1">
                  <a:lumMod val="75000"/>
                </a:schemeClr>
              </a:solidFill>
            </a:endParaRPr>
          </a:p>
          <a:p>
            <a:pPr algn="ctr"/>
            <a:r>
              <a:rPr lang="en-US" sz="2400" b="1" dirty="0" smtClean="0">
                <a:solidFill>
                  <a:schemeClr val="accent1">
                    <a:lumMod val="75000"/>
                  </a:schemeClr>
                </a:solidFill>
              </a:rPr>
              <a:t> PFR</a:t>
            </a:r>
            <a:endParaRPr lang="en-US" sz="2400" b="1" dirty="0">
              <a:solidFill>
                <a:schemeClr val="accent1">
                  <a:lumMod val="75000"/>
                </a:schemeClr>
              </a:solidFill>
            </a:endParaRPr>
          </a:p>
          <a:p>
            <a:pPr algn="ctr"/>
            <a:endParaRPr lang="en-US" b="1" dirty="0" smtClean="0">
              <a:solidFill>
                <a:schemeClr val="accent1">
                  <a:lumMod val="75000"/>
                </a:schemeClr>
              </a:solidFill>
            </a:endParaRPr>
          </a:p>
          <a:p>
            <a:pPr algn="ctr"/>
            <a:endParaRPr lang="en-US" dirty="0">
              <a:solidFill>
                <a:schemeClr val="accent1">
                  <a:lumMod val="75000"/>
                </a:schemeClr>
              </a:solidFill>
            </a:endParaRPr>
          </a:p>
          <a:p>
            <a:pPr algn="ctr"/>
            <a:r>
              <a:rPr lang="en-US" sz="1600" dirty="0" smtClean="0">
                <a:solidFill>
                  <a:schemeClr val="accent1">
                    <a:lumMod val="75000"/>
                  </a:schemeClr>
                </a:solidFill>
              </a:rPr>
              <a:t>  </a:t>
            </a:r>
            <a:endParaRPr lang="en-US" sz="1600" dirty="0">
              <a:solidFill>
                <a:schemeClr val="accent1">
                  <a:lumMod val="75000"/>
                </a:schemeClr>
              </a:solidFill>
            </a:endParaRPr>
          </a:p>
        </p:txBody>
      </p:sp>
      <p:cxnSp>
        <p:nvCxnSpPr>
          <p:cNvPr id="47" name="Straight Arrow Connector 46"/>
          <p:cNvCxnSpPr>
            <a:cxnSpLocks noChangeAspect="1"/>
          </p:cNvCxnSpPr>
          <p:nvPr/>
        </p:nvCxnSpPr>
        <p:spPr>
          <a:xfrm>
            <a:off x="5819246" y="4139552"/>
            <a:ext cx="157867" cy="5415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cxnSpLocks noChangeAspect="1"/>
          </p:cNvCxnSpPr>
          <p:nvPr/>
        </p:nvCxnSpPr>
        <p:spPr>
          <a:xfrm flipH="1">
            <a:off x="5548233" y="4109584"/>
            <a:ext cx="62148" cy="2459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a:spLocks noChangeAspect="1"/>
          </p:cNvSpPr>
          <p:nvPr/>
        </p:nvSpPr>
        <p:spPr>
          <a:xfrm>
            <a:off x="4800600" y="4318760"/>
            <a:ext cx="1116498" cy="369332"/>
          </a:xfrm>
          <a:prstGeom prst="rect">
            <a:avLst/>
          </a:prstGeom>
          <a:noFill/>
        </p:spPr>
        <p:txBody>
          <a:bodyPr wrap="square" rtlCol="0">
            <a:spAutoFit/>
          </a:bodyPr>
          <a:lstStyle/>
          <a:p>
            <a:pPr algn="ctr"/>
            <a:r>
              <a:rPr lang="en-US" dirty="0" smtClean="0">
                <a:solidFill>
                  <a:schemeClr val="accent1">
                    <a:lumMod val="75000"/>
                  </a:schemeClr>
                </a:solidFill>
              </a:rPr>
              <a:t>RRSGN</a:t>
            </a:r>
            <a:endParaRPr lang="en-US" sz="1600" dirty="0">
              <a:solidFill>
                <a:schemeClr val="accent1">
                  <a:lumMod val="75000"/>
                </a:schemeClr>
              </a:solidFill>
            </a:endParaRPr>
          </a:p>
        </p:txBody>
      </p:sp>
      <p:sp>
        <p:nvSpPr>
          <p:cNvPr id="60" name="TextBox 59"/>
          <p:cNvSpPr txBox="1">
            <a:spLocks noChangeAspect="1"/>
          </p:cNvSpPr>
          <p:nvPr/>
        </p:nvSpPr>
        <p:spPr>
          <a:xfrm>
            <a:off x="5349545" y="4688092"/>
            <a:ext cx="1006632" cy="331361"/>
          </a:xfrm>
          <a:prstGeom prst="rect">
            <a:avLst/>
          </a:prstGeom>
          <a:noFill/>
        </p:spPr>
        <p:txBody>
          <a:bodyPr wrap="square" rtlCol="0">
            <a:spAutoFit/>
          </a:bodyPr>
          <a:lstStyle/>
          <a:p>
            <a:pPr algn="ctr"/>
            <a:r>
              <a:rPr lang="en-US" dirty="0" smtClean="0">
                <a:solidFill>
                  <a:schemeClr val="accent1">
                    <a:lumMod val="75000"/>
                  </a:schemeClr>
                </a:solidFill>
              </a:rPr>
              <a:t>RRSLD</a:t>
            </a:r>
            <a:endParaRPr lang="en-US" sz="1600" dirty="0">
              <a:solidFill>
                <a:schemeClr val="accent1">
                  <a:lumMod val="75000"/>
                </a:schemeClr>
              </a:solidFill>
            </a:endParaRPr>
          </a:p>
        </p:txBody>
      </p:sp>
    </p:spTree>
    <p:extLst>
      <p:ext uri="{BB962C8B-B14F-4D97-AF65-F5344CB8AC3E}">
        <p14:creationId xmlns:p14="http://schemas.microsoft.com/office/powerpoint/2010/main" val="17222514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Providing FFR in Real-Time</a:t>
            </a:r>
            <a:endParaRPr lang="en-US" dirty="0"/>
          </a:p>
        </p:txBody>
      </p:sp>
      <p:sp>
        <p:nvSpPr>
          <p:cNvPr id="3" name="Content Placeholder 2"/>
          <p:cNvSpPr>
            <a:spLocks noGrp="1"/>
          </p:cNvSpPr>
          <p:nvPr>
            <p:ph idx="1"/>
          </p:nvPr>
        </p:nvSpPr>
        <p:spPr/>
        <p:txBody>
          <a:bodyPr/>
          <a:lstStyle/>
          <a:p>
            <a:pPr lvl="0"/>
            <a:r>
              <a:rPr lang="en-US" dirty="0"/>
              <a:t>In Real-Time, the Battery providing FFR shall put the FFR responsibility on GEN part of Battery and telemeter </a:t>
            </a:r>
            <a:r>
              <a:rPr lang="en-US" dirty="0">
                <a:solidFill>
                  <a:srgbClr val="FF0000"/>
                </a:solidFill>
              </a:rPr>
              <a:t>ONFFRRRS</a:t>
            </a:r>
            <a:r>
              <a:rPr lang="en-US" dirty="0"/>
              <a:t> </a:t>
            </a:r>
            <a:r>
              <a:rPr lang="en-US" dirty="0" smtClean="0"/>
              <a:t>resource </a:t>
            </a:r>
            <a:r>
              <a:rPr lang="en-US" dirty="0"/>
              <a:t>status, the CLR part of Battery shall not provide </a:t>
            </a:r>
            <a:r>
              <a:rPr lang="en-US" dirty="0" smtClean="0"/>
              <a:t>FFR and shall telemeter </a:t>
            </a:r>
            <a:r>
              <a:rPr lang="en-US" dirty="0" smtClean="0">
                <a:solidFill>
                  <a:srgbClr val="FF0000"/>
                </a:solidFill>
              </a:rPr>
              <a:t>OUTL</a:t>
            </a:r>
            <a:r>
              <a:rPr lang="en-US" dirty="0" smtClean="0"/>
              <a:t> resource status.</a:t>
            </a:r>
          </a:p>
          <a:p>
            <a:r>
              <a:rPr lang="en-US" dirty="0"/>
              <a:t>CLR of Battery providing FFR shall submit ONRL status for </a:t>
            </a:r>
            <a:r>
              <a:rPr lang="en-US" dirty="0" smtClean="0"/>
              <a:t>COP. Gen shall submit ON status for COP.</a:t>
            </a:r>
          </a:p>
          <a:p>
            <a:pPr lvl="0"/>
            <a:r>
              <a:rPr lang="en-US" dirty="0" smtClean="0"/>
              <a:t>ONFFRRRS </a:t>
            </a:r>
            <a:r>
              <a:rPr lang="en-US" dirty="0"/>
              <a:t>Resource will be </a:t>
            </a:r>
            <a:r>
              <a:rPr lang="en-US" dirty="0" err="1" smtClean="0"/>
              <a:t>dispatchable</a:t>
            </a:r>
            <a:r>
              <a:rPr lang="en-US" dirty="0" smtClean="0"/>
              <a:t> </a:t>
            </a:r>
            <a:r>
              <a:rPr lang="en-US" dirty="0"/>
              <a:t>in SCED and its available capacity will be included in </a:t>
            </a:r>
            <a:r>
              <a:rPr lang="en-US" dirty="0" smtClean="0"/>
              <a:t>ORDC </a:t>
            </a:r>
            <a:r>
              <a:rPr lang="en-US" dirty="0"/>
              <a:t>online </a:t>
            </a:r>
            <a:r>
              <a:rPr lang="en-US" dirty="0" smtClean="0"/>
              <a:t>reserve</a:t>
            </a: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2909164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 with RRS Responsibility&gt;0 during Phase 1</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87906395"/>
              </p:ext>
            </p:extLst>
          </p:nvPr>
        </p:nvGraphicFramePr>
        <p:xfrm>
          <a:off x="304800" y="990601"/>
          <a:ext cx="8229602" cy="4586987"/>
        </p:xfrm>
        <a:graphic>
          <a:graphicData uri="http://schemas.openxmlformats.org/drawingml/2006/table">
            <a:tbl>
              <a:tblPr firstRow="1" bandRow="1">
                <a:tableStyleId>{5C22544A-7EE6-4342-B048-85BDC9FD1C3A}</a:tableStyleId>
              </a:tblPr>
              <a:tblGrid>
                <a:gridCol w="1371600"/>
                <a:gridCol w="914400"/>
                <a:gridCol w="1319350"/>
                <a:gridCol w="783772"/>
                <a:gridCol w="862148"/>
                <a:gridCol w="2978332"/>
              </a:tblGrid>
              <a:tr h="496951">
                <a:tc>
                  <a:txBody>
                    <a:bodyPr/>
                    <a:lstStyle/>
                    <a:p>
                      <a:pPr algn="ctr" rtl="0" fontAlgn="ctr"/>
                      <a:r>
                        <a:rPr lang="en-US" sz="1050" b="1" i="0" u="none" strike="noStrike" dirty="0" smtClean="0">
                          <a:solidFill>
                            <a:srgbClr val="FFFFFF"/>
                          </a:solidFill>
                          <a:effectLst/>
                          <a:latin typeface="Arial" panose="020B0604020202020204" pitchFamily="34" charset="0"/>
                        </a:rPr>
                        <a:t>Resource Type</a:t>
                      </a:r>
                      <a:endParaRPr lang="en-US" sz="1050" b="1" i="0" u="none" strike="noStrike" dirty="0">
                        <a:solidFill>
                          <a:srgbClr val="FFFFFF"/>
                        </a:solidFill>
                        <a:effectLst/>
                        <a:latin typeface="Arial" panose="020B0604020202020204" pitchFamily="34" charset="0"/>
                      </a:endParaRPr>
                    </a:p>
                  </a:txBody>
                  <a:tcPr marL="9525" marR="9525" marT="9525" marB="0" anchor="ctr"/>
                </a:tc>
                <a:tc>
                  <a:txBody>
                    <a:bodyPr/>
                    <a:lstStyle/>
                    <a:p>
                      <a:pPr algn="ctr" rtl="0" fontAlgn="ctr"/>
                      <a:r>
                        <a:rPr lang="en-US" sz="1050" b="1" i="0" u="none" strike="noStrike" dirty="0" smtClean="0">
                          <a:solidFill>
                            <a:srgbClr val="FFFFFF"/>
                          </a:solidFill>
                          <a:effectLst/>
                          <a:latin typeface="Arial" panose="020B0604020202020204" pitchFamily="34" charset="0"/>
                        </a:rPr>
                        <a:t>AS </a:t>
                      </a:r>
                      <a:r>
                        <a:rPr lang="en-US" sz="1050" b="1" i="0" u="none" strike="noStrike" dirty="0">
                          <a:solidFill>
                            <a:srgbClr val="FFFFFF"/>
                          </a:solidFill>
                          <a:effectLst/>
                          <a:latin typeface="Arial" panose="020B0604020202020204" pitchFamily="34" charset="0"/>
                        </a:rPr>
                        <a:t>Qualifications</a:t>
                      </a:r>
                    </a:p>
                  </a:txBody>
                  <a:tcPr marL="9525" marR="9525" marT="9525" marB="0" anchor="ctr"/>
                </a:tc>
                <a:tc>
                  <a:txBody>
                    <a:bodyPr/>
                    <a:lstStyle/>
                    <a:p>
                      <a:pPr algn="ctr" rtl="0" fontAlgn="ctr"/>
                      <a:r>
                        <a:rPr lang="en-US" sz="1050" b="1" i="0" u="none" strike="noStrike" dirty="0" smtClean="0">
                          <a:solidFill>
                            <a:srgbClr val="FFFFFF"/>
                          </a:solidFill>
                          <a:effectLst/>
                          <a:latin typeface="Arial" panose="020B0604020202020204" pitchFamily="34" charset="0"/>
                        </a:rPr>
                        <a:t>COP Status</a:t>
                      </a:r>
                      <a:endParaRPr lang="en-US" sz="1050" b="1" i="0" u="none" strike="noStrike" dirty="0">
                        <a:solidFill>
                          <a:srgbClr val="FFFFFF"/>
                        </a:solidFill>
                        <a:effectLst/>
                        <a:latin typeface="Arial" panose="020B0604020202020204" pitchFamily="34" charset="0"/>
                      </a:endParaRPr>
                    </a:p>
                  </a:txBody>
                  <a:tcPr marL="9525" marR="9525" marT="9525" marB="0" anchor="ctr"/>
                </a:tc>
                <a:tc>
                  <a:txBody>
                    <a:bodyPr/>
                    <a:lstStyle/>
                    <a:p>
                      <a:pPr algn="ctr" rtl="0" fontAlgn="ctr"/>
                      <a:r>
                        <a:rPr lang="en-US" sz="1050" b="1" i="0" u="none" strike="noStrike" dirty="0">
                          <a:solidFill>
                            <a:srgbClr val="FFFFFF"/>
                          </a:solidFill>
                          <a:effectLst/>
                          <a:latin typeface="Arial" panose="020B0604020202020204" pitchFamily="34" charset="0"/>
                        </a:rPr>
                        <a:t>Result</a:t>
                      </a:r>
                    </a:p>
                  </a:txBody>
                  <a:tcPr marL="9525" marR="9525" marT="9525" marB="0" anchor="ctr"/>
                </a:tc>
                <a:tc>
                  <a:txBody>
                    <a:bodyPr/>
                    <a:lstStyle/>
                    <a:p>
                      <a:pPr algn="ctr" rtl="0" fontAlgn="ctr"/>
                      <a:r>
                        <a:rPr lang="en-US" sz="1050" b="1" i="0" u="sng" strike="noStrike" dirty="0" smtClean="0">
                          <a:solidFill>
                            <a:srgbClr val="FFFFFF"/>
                          </a:solidFill>
                          <a:effectLst/>
                          <a:latin typeface="Arial" panose="020B0604020202020204" pitchFamily="34" charset="0"/>
                        </a:rPr>
                        <a:t>Treated as</a:t>
                      </a:r>
                      <a:endParaRPr lang="en-US" sz="1050" b="1" i="0" u="sng" strike="noStrike" dirty="0">
                        <a:solidFill>
                          <a:srgbClr val="FFFFFF"/>
                        </a:solidFill>
                        <a:effectLst/>
                        <a:latin typeface="Arial" panose="020B0604020202020204" pitchFamily="34" charset="0"/>
                      </a:endParaRPr>
                    </a:p>
                  </a:txBody>
                  <a:tcPr marL="9525" marR="9525" marT="9525" marB="0" anchor="ctr"/>
                </a:tc>
                <a:tc>
                  <a:txBody>
                    <a:bodyPr/>
                    <a:lstStyle/>
                    <a:p>
                      <a:pPr algn="ctr" rtl="0" fontAlgn="ctr"/>
                      <a:r>
                        <a:rPr lang="en-US" sz="1050" b="1" i="0" u="sng" strike="noStrike" dirty="0">
                          <a:solidFill>
                            <a:srgbClr val="FFFFFF"/>
                          </a:solidFill>
                          <a:effectLst/>
                          <a:latin typeface="Arial" panose="020B0604020202020204" pitchFamily="34" charset="0"/>
                        </a:rPr>
                        <a:t>Note</a:t>
                      </a:r>
                    </a:p>
                  </a:txBody>
                  <a:tcPr marL="9525" marR="9525" marT="9525" marB="0" anchor="ctr"/>
                </a:tc>
              </a:tr>
              <a:tr h="188637">
                <a:tc rowSpan="5">
                  <a:txBody>
                    <a:bodyPr/>
                    <a:lstStyle/>
                    <a:p>
                      <a:pPr algn="ctr" fontAlgn="ctr"/>
                      <a:r>
                        <a:rPr lang="en-US" sz="1100" b="1" i="0" u="none" strike="noStrike" dirty="0">
                          <a:solidFill>
                            <a:srgbClr val="000000"/>
                          </a:solidFill>
                          <a:effectLst/>
                          <a:latin typeface="Calibri" panose="020F0502020204030204" pitchFamily="34" charset="0"/>
                        </a:rPr>
                        <a:t>Battery CLR</a:t>
                      </a:r>
                    </a:p>
                  </a:txBody>
                  <a:tcPr marL="9525" marR="9525" marT="9525" marB="0" anchor="ctr">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rtl="0" fontAlgn="ctr"/>
                      <a:r>
                        <a:rPr lang="en-US" sz="1100" b="0" i="0" u="none" strike="noStrike" dirty="0">
                          <a:solidFill>
                            <a:srgbClr val="000000"/>
                          </a:solidFill>
                          <a:effectLst/>
                          <a:latin typeface="Calibri" panose="020F0502020204030204" pitchFamily="34" charset="0"/>
                          <a:cs typeface="Calibri" panose="020F0502020204030204" pitchFamily="34" charset="0"/>
                        </a:rPr>
                        <a:t>FFR Only</a:t>
                      </a:r>
                    </a:p>
                  </a:txBody>
                  <a:tcPr marL="9525" marR="9525" marT="9525" marB="0"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smtClean="0">
                          <a:solidFill>
                            <a:srgbClr val="00B050"/>
                          </a:solidFill>
                          <a:effectLst/>
                          <a:latin typeface="Calibri" panose="020F0502020204030204" pitchFamily="34" charset="0"/>
                        </a:rPr>
                        <a:t>ONRL</a:t>
                      </a:r>
                      <a:endParaRPr lang="en-US" sz="1100" b="0" i="0" u="none" strike="noStrike" dirty="0">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1" i="0" u="none" strike="noStrike" dirty="0">
                          <a:solidFill>
                            <a:srgbClr val="00B050"/>
                          </a:solidFill>
                          <a:effectLst/>
                          <a:latin typeface="Calibri" panose="020F0502020204030204" pitchFamily="34" charset="0"/>
                        </a:rPr>
                        <a:t>Accepted</a:t>
                      </a:r>
                    </a:p>
                  </a:txBody>
                  <a:tcPr marL="9525" marR="9525" marT="9525" marB="0" anchor="b"/>
                </a:tc>
                <a:tc>
                  <a:txBody>
                    <a:bodyPr/>
                    <a:lstStyle/>
                    <a:p>
                      <a:pPr algn="ctr" fontAlgn="b"/>
                      <a:r>
                        <a:rPr lang="en-US" sz="1100" b="1" i="0" u="none" strike="noStrike" dirty="0" smtClean="0">
                          <a:solidFill>
                            <a:srgbClr val="000000"/>
                          </a:solidFill>
                          <a:effectLst/>
                          <a:latin typeface="Calibri" panose="020F0502020204030204" pitchFamily="34" charset="0"/>
                        </a:rPr>
                        <a:t>FFR(RRSNC</a:t>
                      </a:r>
                      <a:r>
                        <a:rPr lang="en-US" sz="1100" b="0" i="0" u="none" strike="noStrike" dirty="0">
                          <a:solidFill>
                            <a:srgbClr val="000000"/>
                          </a:solidFill>
                          <a:effectLst/>
                          <a:latin typeface="Calibri" panose="020F0502020204030204" pitchFamily="34" charset="0"/>
                        </a:rPr>
                        <a:t>)</a:t>
                      </a:r>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1" i="0" u="none" strike="noStrike" dirty="0" smtClean="0">
                          <a:solidFill>
                            <a:srgbClr val="FF0000"/>
                          </a:solidFill>
                          <a:effectLst/>
                          <a:latin typeface="Calibri" panose="020F0502020204030204" pitchFamily="34" charset="0"/>
                        </a:rPr>
                        <a:t>New: </a:t>
                      </a:r>
                      <a:r>
                        <a:rPr lang="en-US" sz="1100" b="0" i="0" u="none" strike="noStrike" dirty="0" smtClean="0">
                          <a:solidFill>
                            <a:srgbClr val="000000"/>
                          </a:solidFill>
                          <a:effectLst/>
                          <a:latin typeface="Calibri" panose="020F0502020204030204" pitchFamily="34" charset="0"/>
                        </a:rPr>
                        <a:t>Battery submits FFR through the Battery CLR.</a:t>
                      </a:r>
                    </a:p>
                  </a:txBody>
                  <a:tcPr marL="9525" marR="9525" marT="9525" marB="0" anchor="b"/>
                </a:tc>
              </a:tr>
              <a:tr h="188637">
                <a:tc vMerge="1">
                  <a:txBody>
                    <a:bodyPr/>
                    <a:lstStyle/>
                    <a:p>
                      <a:endParaRPr lang="en-US"/>
                    </a:p>
                  </a:txBody>
                  <a:tcPr/>
                </a:tc>
                <a:tc rowSpan="2">
                  <a:txBody>
                    <a:bodyPr/>
                    <a:lstStyle/>
                    <a:p>
                      <a:pPr algn="ctr" fontAlgn="ctr"/>
                      <a:r>
                        <a:rPr lang="en-US" sz="1100" b="0" i="0" u="none" strike="noStrike" dirty="0">
                          <a:solidFill>
                            <a:srgbClr val="000000"/>
                          </a:solidFill>
                          <a:effectLst/>
                          <a:latin typeface="Calibri" panose="020F0502020204030204" pitchFamily="34" charset="0"/>
                        </a:rPr>
                        <a:t>RRS Only</a:t>
                      </a:r>
                    </a:p>
                  </a:txBody>
                  <a:tcPr marL="9525"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smtClean="0">
                          <a:solidFill>
                            <a:srgbClr val="00B050"/>
                          </a:solidFill>
                          <a:effectLst/>
                          <a:latin typeface="Calibri" panose="020F0502020204030204" pitchFamily="34" charset="0"/>
                        </a:rPr>
                        <a:t>ONRL</a:t>
                      </a:r>
                      <a:endParaRPr lang="en-US" sz="1100" b="0" i="0" u="none" strike="noStrike" dirty="0">
                        <a:solidFill>
                          <a:srgbClr val="00B050"/>
                        </a:solidFill>
                        <a:effectLst/>
                        <a:latin typeface="Calibri" panose="020F0502020204030204" pitchFamily="34" charset="0"/>
                      </a:endParaRPr>
                    </a:p>
                  </a:txBody>
                  <a:tcPr marL="9525" marR="9525" marT="9525" marB="0" anchor="b"/>
                </a:tc>
                <a:tc>
                  <a:txBody>
                    <a:bodyPr/>
                    <a:lstStyle/>
                    <a:p>
                      <a:pPr algn="ctr" fontAlgn="b"/>
                      <a:r>
                        <a:rPr lang="en-US" sz="1100" b="0" i="0" u="none" strike="noStrike" dirty="0">
                          <a:solidFill>
                            <a:srgbClr val="00B050"/>
                          </a:solidFill>
                          <a:effectLst/>
                          <a:latin typeface="Calibri" panose="020F0502020204030204" pitchFamily="34" charset="0"/>
                        </a:rPr>
                        <a:t>Accepted</a:t>
                      </a:r>
                    </a:p>
                  </a:txBody>
                  <a:tcPr marL="9525" marR="9525" marT="9525" marB="0" anchor="b"/>
                </a:tc>
                <a:tc>
                  <a:txBody>
                    <a:bodyPr/>
                    <a:lstStyle/>
                    <a:p>
                      <a:pPr algn="ctr" fontAlgn="b"/>
                      <a:r>
                        <a:rPr lang="en-US" sz="1100" b="0" i="0" u="none" strike="noStrike" dirty="0">
                          <a:solidFill>
                            <a:srgbClr val="000000"/>
                          </a:solidFill>
                          <a:effectLst/>
                          <a:latin typeface="Calibri" panose="020F0502020204030204" pitchFamily="34" charset="0"/>
                        </a:rPr>
                        <a:t>UFR(RRSNC)</a:t>
                      </a:r>
                    </a:p>
                  </a:txBody>
                  <a:tcPr marL="9525" marR="9525" marT="9525" marB="0" anchor="b"/>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tc>
              </a:tr>
              <a:tr h="188637">
                <a:tc vMerge="1">
                  <a:txBody>
                    <a:bodyPr/>
                    <a:lstStyle/>
                    <a:p>
                      <a:endParaRPr lang="en-US"/>
                    </a:p>
                  </a:txBody>
                  <a:tcPr/>
                </a:tc>
                <a:tc vMerge="1">
                  <a:txBody>
                    <a:bodyPr/>
                    <a:lstStyle/>
                    <a:p>
                      <a:endParaRPr lang="en-US"/>
                    </a:p>
                  </a:txBody>
                  <a:tcPr/>
                </a:tc>
                <a:tc>
                  <a:txBody>
                    <a:bodyPr/>
                    <a:lstStyle/>
                    <a:p>
                      <a:pPr algn="ctr" fontAlgn="b"/>
                      <a:r>
                        <a:rPr lang="en-US" sz="1100" b="0" i="0" u="none" strike="noStrike" dirty="0" smtClean="0">
                          <a:solidFill>
                            <a:srgbClr val="00B050"/>
                          </a:solidFill>
                          <a:effectLst/>
                          <a:latin typeface="Calibri" panose="020F0502020204030204" pitchFamily="34" charset="0"/>
                        </a:rPr>
                        <a:t>(ONCLR or ONRGL) and SCED qualified</a:t>
                      </a:r>
                      <a:endParaRPr lang="en-US" sz="1100" b="0" i="0" u="none" strike="noStrike" dirty="0">
                        <a:solidFill>
                          <a:srgbClr val="00B050"/>
                        </a:solidFill>
                        <a:effectLst/>
                        <a:latin typeface="Calibri" panose="020F0502020204030204" pitchFamily="34" charset="0"/>
                      </a:endParaRPr>
                    </a:p>
                  </a:txBody>
                  <a:tcPr marL="9525" marR="9525" marT="9525" marB="0" anchor="b">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a:solidFill>
                            <a:srgbClr val="00B050"/>
                          </a:solidFill>
                          <a:effectLst/>
                          <a:latin typeface="Calibri" panose="020F0502020204030204" pitchFamily="34" charset="0"/>
                        </a:rPr>
                        <a:t>Accepted</a:t>
                      </a:r>
                    </a:p>
                  </a:txBody>
                  <a:tcPr marL="9525" marR="9525" marT="9525" marB="0" anchor="b">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Calibri" panose="020F0502020204030204" pitchFamily="34" charset="0"/>
                        </a:rPr>
                        <a:t>PFR(RRSLD)</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bg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B w="12700" cap="flat" cmpd="sng" algn="ctr">
                      <a:solidFill>
                        <a:schemeClr val="bg1"/>
                      </a:solidFill>
                      <a:prstDash val="solid"/>
                      <a:round/>
                      <a:headEnd type="none" w="med" len="med"/>
                      <a:tailEnd type="none" w="med" len="med"/>
                    </a:lnB>
                  </a:tcPr>
                </a:tc>
              </a:tr>
              <a:tr h="188637">
                <a:tc vMerge="1">
                  <a:txBody>
                    <a:bodyPr/>
                    <a:lstStyle/>
                    <a:p>
                      <a:endParaRPr lang="en-US"/>
                    </a:p>
                  </a:txBody>
                  <a:tcPr/>
                </a:tc>
                <a:tc rowSpan="2">
                  <a:txBody>
                    <a:bodyPr/>
                    <a:lstStyle/>
                    <a:p>
                      <a:pPr algn="ctr" fontAlgn="ctr"/>
                      <a:r>
                        <a:rPr lang="en-US" sz="1100" b="0" i="0" u="none" strike="noStrike" dirty="0">
                          <a:solidFill>
                            <a:srgbClr val="000000"/>
                          </a:solidFill>
                          <a:effectLst/>
                          <a:latin typeface="Calibri" panose="020F0502020204030204" pitchFamily="34" charset="0"/>
                        </a:rPr>
                        <a:t>RRS and FFR</a:t>
                      </a:r>
                    </a:p>
                  </a:txBody>
                  <a:tcPr marL="9525"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B050"/>
                          </a:solidFill>
                          <a:effectLst/>
                          <a:latin typeface="Calibri" panose="020F0502020204030204" pitchFamily="34" charset="0"/>
                        </a:rPr>
                        <a:t>ONRL</a:t>
                      </a:r>
                      <a:endParaRPr lang="en-US" sz="1100" b="0" i="0" u="none" strike="noStrike" dirty="0">
                        <a:solidFill>
                          <a:srgbClr val="00B050"/>
                        </a:solidFill>
                        <a:effectLst/>
                        <a:latin typeface="Calibri" panose="020F0502020204030204" pitchFamily="34" charset="0"/>
                      </a:endParaRPr>
                    </a:p>
                  </a:txBody>
                  <a:tcPr marL="9525" marR="9525" marT="9525" marB="0" anchor="b">
                    <a:lnT w="12700" cap="flat" cmpd="sng" algn="ctr">
                      <a:solidFill>
                        <a:schemeClr val="bg1"/>
                      </a:solidFill>
                      <a:prstDash val="solid"/>
                      <a:round/>
                      <a:headEnd type="none" w="med" len="med"/>
                      <a:tailEnd type="none" w="med" len="med"/>
                    </a:lnT>
                  </a:tcPr>
                </a:tc>
                <a:tc>
                  <a:txBody>
                    <a:bodyPr/>
                    <a:lstStyle/>
                    <a:p>
                      <a:pPr algn="ctr" fontAlgn="b"/>
                      <a:r>
                        <a:rPr lang="en-US" sz="1100" b="0" i="0" u="none" strike="noStrike">
                          <a:solidFill>
                            <a:srgbClr val="00B050"/>
                          </a:solidFill>
                          <a:effectLst/>
                          <a:latin typeface="Calibri" panose="020F0502020204030204" pitchFamily="34" charset="0"/>
                        </a:rPr>
                        <a:t>Accepted</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ctr" fontAlgn="b"/>
                      <a:r>
                        <a:rPr lang="en-US" sz="1100" b="0" i="0" u="none" strike="noStrike" dirty="0" smtClean="0">
                          <a:solidFill>
                            <a:schemeClr val="tx1"/>
                          </a:solidFill>
                          <a:effectLst/>
                          <a:latin typeface="Calibri" panose="020F0502020204030204" pitchFamily="34" charset="0"/>
                        </a:rPr>
                        <a:t>UFR(RRSNC</a:t>
                      </a:r>
                      <a:r>
                        <a:rPr lang="en-US" sz="1100" b="0" i="0" u="none" strike="noStrike" dirty="0">
                          <a:solidFill>
                            <a:schemeClr val="tx1"/>
                          </a:solidFill>
                          <a:effectLst/>
                          <a:latin typeface="Calibri" panose="020F0502020204030204" pitchFamily="34" charset="0"/>
                        </a:rPr>
                        <a:t>)</a:t>
                      </a:r>
                    </a:p>
                  </a:txBody>
                  <a:tcPr marL="9525" marR="9525" marT="9525" marB="0" anchor="b">
                    <a:lnT w="12700" cap="flat" cmpd="sng" algn="ctr">
                      <a:solidFill>
                        <a:schemeClr val="bg1"/>
                      </a:solidFill>
                      <a:prstDash val="solid"/>
                      <a:round/>
                      <a:headEnd type="none" w="med" len="med"/>
                      <a:tailEnd type="none" w="med" len="med"/>
                    </a:lnT>
                  </a:tcPr>
                </a:tc>
                <a:tc>
                  <a:txBody>
                    <a:bodyPr/>
                    <a:lstStyle/>
                    <a:p>
                      <a:pPr algn="l" fontAlgn="b"/>
                      <a:endParaRPr lang="en-US" sz="1100" b="1" i="0" u="none" strike="noStrike" dirty="0">
                        <a:solidFill>
                          <a:srgbClr val="FF0000"/>
                        </a:solidFill>
                        <a:effectLst/>
                        <a:latin typeface="Calibri" panose="020F0502020204030204" pitchFamily="34" charset="0"/>
                      </a:endParaRPr>
                    </a:p>
                  </a:txBody>
                  <a:tcPr marL="9525" marR="9525" marT="9525" marB="0" anchor="b">
                    <a:lnT w="12700" cap="flat" cmpd="sng" algn="ctr">
                      <a:solidFill>
                        <a:schemeClr val="bg1"/>
                      </a:solidFill>
                      <a:prstDash val="solid"/>
                      <a:round/>
                      <a:headEnd type="none" w="med" len="med"/>
                      <a:tailEnd type="none" w="med" len="med"/>
                    </a:lnT>
                  </a:tcPr>
                </a:tc>
              </a:tr>
              <a:tr h="188637">
                <a:tc vMerge="1">
                  <a:txBody>
                    <a:bodyPr/>
                    <a:lstStyle/>
                    <a:p>
                      <a:endParaRPr lang="en-US"/>
                    </a:p>
                  </a:txBody>
                  <a:tcPr/>
                </a:tc>
                <a:tc vMerge="1">
                  <a:txBody>
                    <a:bodyPr/>
                    <a:lstStyle/>
                    <a:p>
                      <a:endParaRPr lang="en-US"/>
                    </a:p>
                  </a:txBody>
                  <a:tcPr/>
                </a:tc>
                <a:tc>
                  <a:txBody>
                    <a:bodyPr/>
                    <a:lstStyle/>
                    <a:p>
                      <a:pPr algn="ctr" fontAlgn="b"/>
                      <a:r>
                        <a:rPr lang="en-US" sz="1100" b="0" i="0" u="none" strike="noStrike" dirty="0" smtClean="0">
                          <a:solidFill>
                            <a:srgbClr val="00B050"/>
                          </a:solidFill>
                          <a:effectLst/>
                          <a:latin typeface="Calibri" panose="020F0502020204030204" pitchFamily="34" charset="0"/>
                        </a:rPr>
                        <a:t>(ONCLR or ONRGL) and SCED qualified</a:t>
                      </a:r>
                      <a:endParaRPr lang="en-US" sz="1100" b="0" i="0" u="none" strike="noStrike" dirty="0">
                        <a:solidFill>
                          <a:srgbClr val="00B05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rgbClr val="00B050"/>
                          </a:solidFill>
                          <a:effectLst/>
                          <a:latin typeface="Calibri" panose="020F0502020204030204" pitchFamily="34" charset="0"/>
                        </a:rPr>
                        <a:t>Accepted</a:t>
                      </a: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Calibri" panose="020F0502020204030204" pitchFamily="34" charset="0"/>
                        </a:rPr>
                        <a:t>PFR(RRSLD)</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B w="12700" cap="flat" cmpd="sng" algn="ctr">
                      <a:solidFill>
                        <a:schemeClr val="tx1"/>
                      </a:solidFill>
                      <a:prstDash val="solid"/>
                      <a:round/>
                      <a:headEnd type="none" w="med" len="med"/>
                      <a:tailEnd type="none" w="med" len="med"/>
                    </a:lnB>
                  </a:tcPr>
                </a:tc>
              </a:tr>
              <a:tr h="193597">
                <a:tc rowSpan="3">
                  <a:txBody>
                    <a:bodyPr/>
                    <a:lstStyle/>
                    <a:p>
                      <a:pPr algn="ctr" fontAlgn="ctr"/>
                      <a:r>
                        <a:rPr lang="en-US" sz="1100" b="1" i="0" u="none" strike="noStrike" dirty="0">
                          <a:solidFill>
                            <a:srgbClr val="000000"/>
                          </a:solidFill>
                          <a:effectLst/>
                          <a:latin typeface="Calibri" panose="020F0502020204030204" pitchFamily="34" charset="0"/>
                        </a:rPr>
                        <a:t>Battery </a:t>
                      </a:r>
                      <a:r>
                        <a:rPr lang="en-US" sz="1100" b="1" i="0" u="none" strike="noStrike" dirty="0" smtClean="0">
                          <a:solidFill>
                            <a:srgbClr val="000000"/>
                          </a:solidFill>
                          <a:effectLst/>
                          <a:latin typeface="Calibri" panose="020F0502020204030204" pitchFamily="34" charset="0"/>
                        </a:rPr>
                        <a:t>GEN</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FFR Only</a:t>
                      </a:r>
                    </a:p>
                  </a:txBody>
                  <a:tcPr marL="9525" marR="9525" marT="9525" marB="0" anchor="ctr">
                    <a:lnL w="12700" cap="flat" cmpd="sng" algn="ctr">
                      <a:solidFill>
                        <a:schemeClr val="bg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smtClean="0">
                          <a:solidFill>
                            <a:srgbClr val="00B050"/>
                          </a:solidFill>
                          <a:effectLst/>
                          <a:latin typeface="Calibri" panose="020F0502020204030204" pitchFamily="34" charset="0"/>
                        </a:rPr>
                        <a:t>ON</a:t>
                      </a:r>
                      <a:endParaRPr lang="en-US" sz="1100" b="0" i="0" u="none" strike="noStrike" kern="1200" dirty="0">
                        <a:solidFill>
                          <a:srgbClr val="C00000"/>
                        </a:solidFill>
                        <a:effectLst/>
                        <a:latin typeface="Calibri" panose="020F0502020204030204" pitchFamily="34" charset="0"/>
                        <a:ea typeface="+mn-ea"/>
                        <a:cs typeface="+mn-cs"/>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100" b="1" i="0" u="none" strike="noStrike" kern="1200" dirty="0">
                          <a:solidFill>
                            <a:srgbClr val="C00000"/>
                          </a:solidFill>
                          <a:effectLst/>
                          <a:latin typeface="Calibri" panose="020F0502020204030204" pitchFamily="34" charset="0"/>
                          <a:ea typeface="+mn-ea"/>
                          <a:cs typeface="+mn-cs"/>
                        </a:rPr>
                        <a:t>Rejected</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1" i="0" u="none" strike="noStrike" dirty="0" smtClean="0">
                          <a:solidFill>
                            <a:srgbClr val="FF0000"/>
                          </a:solidFill>
                          <a:effectLst/>
                          <a:latin typeface="Calibri" panose="020F0502020204030204" pitchFamily="34" charset="0"/>
                        </a:rPr>
                        <a:t>New: </a:t>
                      </a:r>
                      <a:r>
                        <a:rPr lang="en-US" sz="1100" b="0" i="0" u="none" strike="noStrike" dirty="0" smtClean="0">
                          <a:solidFill>
                            <a:srgbClr val="000000"/>
                          </a:solidFill>
                          <a:effectLst/>
                          <a:latin typeface="Calibri" panose="020F0502020204030204" pitchFamily="34" charset="0"/>
                        </a:rPr>
                        <a:t>Battery submits </a:t>
                      </a:r>
                      <a:r>
                        <a:rPr lang="en-US" sz="1100" b="0" i="0" u="none" strike="noStrike" dirty="0">
                          <a:solidFill>
                            <a:srgbClr val="000000"/>
                          </a:solidFill>
                          <a:effectLst/>
                          <a:latin typeface="Calibri" panose="020F0502020204030204" pitchFamily="34" charset="0"/>
                        </a:rPr>
                        <a:t>FFR through </a:t>
                      </a:r>
                      <a:r>
                        <a:rPr lang="en-US" sz="1100" b="0" i="0" u="none" strike="noStrike" dirty="0" smtClean="0">
                          <a:solidFill>
                            <a:srgbClr val="000000"/>
                          </a:solidFill>
                          <a:effectLst/>
                          <a:latin typeface="Calibri" panose="020F0502020204030204" pitchFamily="34" charset="0"/>
                        </a:rPr>
                        <a:t>the Battery CLR.</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188637">
                <a:tc vMerge="1">
                  <a:txBody>
                    <a:bodyPr/>
                    <a:lstStyle/>
                    <a:p>
                      <a:endParaRPr lang="en-US"/>
                    </a:p>
                  </a:txBody>
                  <a:tcPr/>
                </a:tc>
                <a:tc>
                  <a:txBody>
                    <a:bodyPr/>
                    <a:lstStyle/>
                    <a:p>
                      <a:pPr algn="ctr" fontAlgn="ctr"/>
                      <a:r>
                        <a:rPr lang="en-US" sz="1100" b="0" i="0" u="none" strike="noStrike" dirty="0">
                          <a:solidFill>
                            <a:srgbClr val="000000"/>
                          </a:solidFill>
                          <a:effectLst/>
                          <a:latin typeface="Calibri" panose="020F0502020204030204" pitchFamily="34" charset="0"/>
                        </a:rPr>
                        <a:t>RRS Only</a:t>
                      </a:r>
                    </a:p>
                  </a:txBody>
                  <a:tcPr marL="9525"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smtClean="0">
                          <a:solidFill>
                            <a:srgbClr val="00B050"/>
                          </a:solidFill>
                          <a:effectLst/>
                          <a:latin typeface="Calibri" panose="020F0502020204030204" pitchFamily="34" charset="0"/>
                        </a:rPr>
                        <a:t>ON</a:t>
                      </a:r>
                      <a:endParaRPr lang="en-US" sz="1100" b="0" i="0" u="none" strike="noStrike" dirty="0">
                        <a:solidFill>
                          <a:srgbClr val="00B050"/>
                        </a:solidFill>
                        <a:effectLst/>
                        <a:latin typeface="Calibri" panose="020F0502020204030204" pitchFamily="34" charset="0"/>
                      </a:endParaRPr>
                    </a:p>
                  </a:txBody>
                  <a:tcPr marL="9525" marR="9525" marT="9525" marB="0" anchor="b">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a:solidFill>
                            <a:srgbClr val="00B050"/>
                          </a:solidFill>
                          <a:effectLst/>
                          <a:latin typeface="Calibri" panose="020F0502020204030204" pitchFamily="34" charset="0"/>
                        </a:rPr>
                        <a:t>Accepted</a:t>
                      </a:r>
                    </a:p>
                  </a:txBody>
                  <a:tcPr marL="9525" marR="9525" marT="9525" marB="0" anchor="b">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PFR(RRSGN)</a:t>
                      </a:r>
                    </a:p>
                  </a:txBody>
                  <a:tcPr marL="9525" marR="9525" marT="9525" marB="0" anchor="b">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r>
              <a:tr h="188637">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RRS and FFR</a:t>
                      </a:r>
                    </a:p>
                  </a:txBody>
                  <a:tcPr marL="9525"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B050"/>
                          </a:solidFill>
                          <a:effectLst/>
                          <a:latin typeface="Calibri" panose="020F0502020204030204" pitchFamily="34" charset="0"/>
                        </a:rPr>
                        <a:t>ON</a:t>
                      </a:r>
                      <a:endParaRPr lang="en-US" sz="1100" b="0" i="0" u="none" strike="noStrike" dirty="0">
                        <a:solidFill>
                          <a:srgbClr val="00B050"/>
                        </a:solidFill>
                        <a:effectLst/>
                        <a:latin typeface="Calibri" panose="020F0502020204030204" pitchFamily="34" charset="0"/>
                      </a:endParaRPr>
                    </a:p>
                  </a:txBody>
                  <a:tcPr marL="9525" marR="9525" marT="9525" marB="0" anchor="b">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a:solidFill>
                            <a:srgbClr val="00B050"/>
                          </a:solidFill>
                          <a:effectLst/>
                          <a:latin typeface="Calibri" panose="020F0502020204030204" pitchFamily="34" charset="0"/>
                        </a:rPr>
                        <a:t>Accepted</a:t>
                      </a:r>
                    </a:p>
                  </a:txBody>
                  <a:tcPr marL="9525" marR="9525" marT="9525" marB="0" anchor="b">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PFR(RRSGN)</a:t>
                      </a:r>
                    </a:p>
                  </a:txBody>
                  <a:tcPr marL="9525" marR="9525" marT="9525" marB="0" anchor="b">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31822">
                <a:tc>
                  <a:txBody>
                    <a:bodyPr/>
                    <a:lstStyle/>
                    <a:p>
                      <a:pPr algn="ctr" fontAlgn="ctr"/>
                      <a:r>
                        <a:rPr lang="en-US" sz="1100" b="1" i="0" u="none" strike="noStrike" dirty="0">
                          <a:solidFill>
                            <a:srgbClr val="000000"/>
                          </a:solidFill>
                          <a:effectLst/>
                          <a:latin typeface="Calibri" panose="020F0502020204030204" pitchFamily="34" charset="0"/>
                        </a:rPr>
                        <a:t>Non-Battery CLR</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1" i="0" u="none" strike="noStrike" dirty="0" smtClean="0">
                          <a:solidFill>
                            <a:srgbClr val="000000"/>
                          </a:solidFill>
                          <a:effectLst/>
                          <a:latin typeface="Calibri" panose="020F0502020204030204" pitchFamily="34" charset="0"/>
                        </a:rPr>
                        <a:t>No Change</a:t>
                      </a:r>
                      <a:r>
                        <a:rPr lang="en-US" sz="1100" b="0" i="0" u="none" strike="noStrike" dirty="0" smtClean="0">
                          <a:solidFill>
                            <a:srgbClr val="000000"/>
                          </a:solidFill>
                          <a:effectLst/>
                          <a:latin typeface="Calibri" panose="020F0502020204030204" pitchFamily="34" charset="0"/>
                        </a:rPr>
                        <a:t>. Non-battery CLR will not be FFR qualified in NPRR863 Phase</a:t>
                      </a:r>
                      <a:r>
                        <a:rPr lang="en-US" sz="1100" b="0" i="0" u="none" strike="noStrike" baseline="0" dirty="0" smtClean="0">
                          <a:solidFill>
                            <a:srgbClr val="000000"/>
                          </a:solidFill>
                          <a:effectLst/>
                          <a:latin typeface="Calibri" panose="020F0502020204030204" pitchFamily="34" charset="0"/>
                        </a:rPr>
                        <a:t> </a:t>
                      </a:r>
                      <a:r>
                        <a:rPr lang="en-US" sz="1100" b="0" i="0" u="none" strike="noStrike" dirty="0" smtClean="0">
                          <a:solidFill>
                            <a:srgbClr val="000000"/>
                          </a:solidFill>
                          <a:effectLst/>
                          <a:latin typeface="Calibri" panose="020F0502020204030204" pitchFamily="34" charset="0"/>
                        </a:rPr>
                        <a:t>1.</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en-US" sz="1100" b="0" i="0" u="none" strike="noStrike">
                        <a:solidFill>
                          <a:srgbClr val="00B05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hMerge="1">
                  <a:txBody>
                    <a:bodyPr/>
                    <a:lstStyle/>
                    <a:p>
                      <a:pPr algn="ctr" fontAlgn="b"/>
                      <a:endParaRPr lang="en-US" sz="1100" b="0" i="0" u="none" strike="noStrike">
                        <a:solidFill>
                          <a:srgbClr val="00B05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hMerge="1">
                  <a:txBody>
                    <a:bodyPr/>
                    <a:lstStyle/>
                    <a:p>
                      <a:pPr algn="ctr" fontAlgn="b"/>
                      <a:endParaRPr lang="en-US" sz="1100" b="1" i="0" u="none" strike="noStrike" dirty="0">
                        <a:solidFill>
                          <a:schemeClr val="tx1"/>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hMerge="1">
                  <a:txBody>
                    <a:bodyPr/>
                    <a:lstStyle/>
                    <a:p>
                      <a:pPr algn="l" fontAlgn="b"/>
                      <a:endParaRPr lang="en-US" sz="1100" b="1" i="0" u="none" strike="noStrike" dirty="0">
                        <a:solidFill>
                          <a:srgbClr val="FF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131822">
                <a:tc>
                  <a:txBody>
                    <a:bodyPr/>
                    <a:lstStyle/>
                    <a:p>
                      <a:pPr algn="ctr" fontAlgn="ctr"/>
                      <a:r>
                        <a:rPr lang="en-US" sz="1100" b="1" i="0" u="none" strike="noStrike" dirty="0">
                          <a:solidFill>
                            <a:srgbClr val="000000"/>
                          </a:solidFill>
                          <a:effectLst/>
                          <a:latin typeface="Calibri" panose="020F0502020204030204" pitchFamily="34" charset="0"/>
                        </a:rPr>
                        <a:t>Non-Battery </a:t>
                      </a:r>
                      <a:r>
                        <a:rPr lang="en-US" sz="1100" b="1" i="0" u="none" strike="noStrike" dirty="0" smtClean="0">
                          <a:solidFill>
                            <a:srgbClr val="000000"/>
                          </a:solidFill>
                          <a:effectLst/>
                          <a:latin typeface="Calibri" panose="020F0502020204030204" pitchFamily="34" charset="0"/>
                        </a:rPr>
                        <a:t>GEN</a:t>
                      </a:r>
                      <a:endParaRPr lang="en-US" sz="11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tcPr>
                </a:tc>
                <a:tc gridSpan="5">
                  <a:txBody>
                    <a:bodyPr/>
                    <a:lstStyle/>
                    <a:p>
                      <a:pPr algn="ctr" fontAlgn="ctr"/>
                      <a:r>
                        <a:rPr lang="en-US" sz="1100" b="1" i="0" u="none" strike="noStrike" dirty="0">
                          <a:solidFill>
                            <a:srgbClr val="000000"/>
                          </a:solidFill>
                          <a:effectLst/>
                          <a:latin typeface="Calibri" panose="020F0502020204030204" pitchFamily="34" charset="0"/>
                        </a:rPr>
                        <a:t>No Change</a:t>
                      </a:r>
                      <a:r>
                        <a:rPr lang="en-US" sz="1100" b="0" i="0" u="none" strike="noStrike" dirty="0">
                          <a:solidFill>
                            <a:srgbClr val="000000"/>
                          </a:solidFill>
                          <a:effectLst/>
                          <a:latin typeface="Calibri" panose="020F0502020204030204" pitchFamily="34" charset="0"/>
                        </a:rPr>
                        <a:t>. Non-battery generation will not be FFR qualified in NPRR863 </a:t>
                      </a:r>
                      <a:r>
                        <a:rPr lang="en-US" sz="1100" b="0" i="0" u="none" strike="noStrike" dirty="0" smtClean="0">
                          <a:solidFill>
                            <a:srgbClr val="000000"/>
                          </a:solidFill>
                          <a:effectLst/>
                          <a:latin typeface="Calibri" panose="020F0502020204030204" pitchFamily="34" charset="0"/>
                        </a:rPr>
                        <a:t>Phase</a:t>
                      </a:r>
                      <a:r>
                        <a:rPr lang="en-US" sz="1100" b="0" i="0" u="none" strike="noStrike" baseline="0" dirty="0" smtClean="0">
                          <a:solidFill>
                            <a:srgbClr val="000000"/>
                          </a:solidFill>
                          <a:effectLst/>
                          <a:latin typeface="Calibri" panose="020F0502020204030204" pitchFamily="34" charset="0"/>
                        </a:rPr>
                        <a:t> </a:t>
                      </a:r>
                      <a:r>
                        <a:rPr lang="en-US" sz="1100" b="0" i="0" u="none" strike="noStrike" dirty="0" smtClean="0">
                          <a:solidFill>
                            <a:srgbClr val="000000"/>
                          </a:solidFill>
                          <a:effectLst/>
                          <a:latin typeface="Calibri" panose="020F0502020204030204" pitchFamily="34" charset="0"/>
                        </a:rPr>
                        <a:t>1 .</a:t>
                      </a:r>
                      <a:endParaRPr lang="en-US" sz="1100" b="0"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11634401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 Trades in NPRR863 Phase 1</a:t>
            </a:r>
            <a:endParaRPr lang="en-US" dirty="0"/>
          </a:p>
        </p:txBody>
      </p:sp>
      <p:sp>
        <p:nvSpPr>
          <p:cNvPr id="3" name="Content Placeholder 2"/>
          <p:cNvSpPr>
            <a:spLocks noGrp="1"/>
          </p:cNvSpPr>
          <p:nvPr>
            <p:ph idx="1"/>
          </p:nvPr>
        </p:nvSpPr>
        <p:spPr/>
        <p:txBody>
          <a:bodyPr/>
          <a:lstStyle/>
          <a:p>
            <a:r>
              <a:rPr lang="en-US" dirty="0" smtClean="0"/>
              <a:t>In this initial implementation, RRSNC type will be used to indicate that traded MWs come from either NCLR (UFR) or FFR resources.</a:t>
            </a:r>
          </a:p>
          <a:p>
            <a:pPr lvl="1"/>
            <a:r>
              <a:rPr lang="en-US" dirty="0" smtClean="0"/>
              <a:t>Just like today with NCLRs, FFR MWs cannot be used to cover a shortage of RRSGN (PFR).</a:t>
            </a:r>
          </a:p>
          <a:p>
            <a:pPr marL="0" indent="0">
              <a:buNone/>
            </a:pP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156056195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purl.org/dc/terms/"/>
    <ds:schemaRef ds:uri="http://schemas.openxmlformats.org/package/2006/metadata/core-properties"/>
    <ds:schemaRef ds:uri="http://schemas.microsoft.com/office/2006/documentManagement/types"/>
    <ds:schemaRef ds:uri="c34af464-7aa1-4edd-9be4-83dffc1cb926"/>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6556</TotalTime>
  <Words>998</Words>
  <Application>Microsoft Office PowerPoint</Application>
  <PresentationFormat>On-screen Show (4:3)</PresentationFormat>
  <Paragraphs>213</Paragraphs>
  <Slides>12</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Calibri</vt:lpstr>
      <vt:lpstr>Wingdings</vt:lpstr>
      <vt:lpstr>1_Custom Design</vt:lpstr>
      <vt:lpstr>Office Theme</vt:lpstr>
      <vt:lpstr>PowerPoint Presentation</vt:lpstr>
      <vt:lpstr>New Terminology – Phase 1</vt:lpstr>
      <vt:lpstr>Topics – What’s New?</vt:lpstr>
      <vt:lpstr>What’s Staying the Same?</vt:lpstr>
      <vt:lpstr>AS Offers into DAM/SASM during Phase 1</vt:lpstr>
      <vt:lpstr>Where does FFR fit into the RRS Plan?</vt:lpstr>
      <vt:lpstr>Providing FFR in Real-Time</vt:lpstr>
      <vt:lpstr>COP with RRS Responsibility&gt;0 during Phase 1</vt:lpstr>
      <vt:lpstr>AS Trades in NPRR863 Phase 1</vt:lpstr>
      <vt:lpstr>Wrap-Up and Q&amp;A </vt:lpstr>
      <vt:lpstr>Acronyms</vt:lpstr>
      <vt:lpstr>Acronyms – cont.</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Smith, Nathan</cp:lastModifiedBy>
  <cp:revision>92</cp:revision>
  <cp:lastPrinted>2016-01-21T20:53:15Z</cp:lastPrinted>
  <dcterms:created xsi:type="dcterms:W3CDTF">2016-01-21T15:20:31Z</dcterms:created>
  <dcterms:modified xsi:type="dcterms:W3CDTF">2020-01-30T18:30:52Z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