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258" r:id="rId8"/>
    <p:sldId id="257" r:id="rId9"/>
    <p:sldId id="266" r:id="rId10"/>
    <p:sldId id="265" r:id="rId11"/>
    <p:sldId id="269" r:id="rId12"/>
    <p:sldId id="270" r:id="rId13"/>
    <p:sldId id="268" r:id="rId14"/>
    <p:sldId id="263" r:id="rId15"/>
    <p:sldId id="267" r:id="rId16"/>
    <p:sldId id="264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C090"/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0" d="100"/>
          <a:sy n="120" d="100"/>
        </p:scale>
        <p:origin x="134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204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65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179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646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7716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649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package" Target="../embeddings/Microsoft_Excel_Worksheet1.xls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33600"/>
            <a:ext cx="564603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IAS Stats by REP</a:t>
            </a:r>
          </a:p>
          <a:p>
            <a:r>
              <a:rPr lang="en-US" sz="2000" b="1" dirty="0" smtClean="0"/>
              <a:t>As of </a:t>
            </a:r>
            <a:r>
              <a:rPr lang="en-US" sz="2000" b="1" dirty="0" smtClean="0"/>
              <a:t>01/30/2020</a:t>
            </a:r>
            <a:endParaRPr lang="en-US" sz="2000" b="1" dirty="0"/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 smtClean="0"/>
              <a:t>02/04/2020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700" y="6563003"/>
            <a:ext cx="3810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02/04/20</a:t>
            </a:r>
            <a:endParaRPr lang="en-US" sz="9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0994" y="243682"/>
            <a:ext cx="8458206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18 Month Running Market </a:t>
            </a:r>
            <a:r>
              <a:rPr lang="en-US" altLang="en-US" dirty="0" smtClean="0">
                <a:solidFill>
                  <a:schemeClr val="tx1"/>
                </a:solidFill>
              </a:rPr>
              <a:t>Totals</a:t>
            </a: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5630400"/>
              </p:ext>
            </p:extLst>
          </p:nvPr>
        </p:nvGraphicFramePr>
        <p:xfrm>
          <a:off x="380994" y="914399"/>
          <a:ext cx="8458200" cy="5029204"/>
        </p:xfrm>
        <a:graphic>
          <a:graphicData uri="http://schemas.openxmlformats.org/drawingml/2006/table">
            <a:tbl>
              <a:tblPr/>
              <a:tblGrid>
                <a:gridCol w="704850"/>
                <a:gridCol w="704850"/>
                <a:gridCol w="704850"/>
                <a:gridCol w="704850"/>
                <a:gridCol w="704850"/>
                <a:gridCol w="704850"/>
                <a:gridCol w="704850"/>
                <a:gridCol w="704850"/>
                <a:gridCol w="704850"/>
                <a:gridCol w="704850"/>
                <a:gridCol w="704850"/>
                <a:gridCol w="704850"/>
              </a:tblGrid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Enrollments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 IAL, 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to Resolution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16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MVI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IAG,IAL,Res 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 %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109,653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257,125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366,778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2,040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2,135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5,139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121,926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270,122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392,048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2,451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5,597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120,867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287,935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408,802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2,214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2,438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5,706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89,078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230,635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319,713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1,941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1,737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4,439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84,425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245,672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330,097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2,236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1,919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4,872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185,003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213,210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398,213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1,652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1,833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4,184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65,380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192,182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257,562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1,615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3,980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108,941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236,129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345,070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2,534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2,561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6,032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87,973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218,467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306,440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2,230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5,423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97,148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238,133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335,281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2,016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5,495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121,897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237,124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359,021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2,289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2,985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5,896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145,059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253,622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398,681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3,287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6,323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126,031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255,608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381,639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2,726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2,968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6,262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142,418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288,116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430,534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2,550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2,899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6,035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146,534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278,737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425,271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2,416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2,384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5,491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104,974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257,060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362,034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2,041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2,125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97,443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259,662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357,105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1,985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2,237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4,670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69,866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210,793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280,659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1,619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3,986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62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IAS Stats by REP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dirty="0" smtClean="0"/>
              <a:t>Questions</a:t>
            </a:r>
            <a:r>
              <a:rPr lang="en-US" sz="6000" dirty="0"/>
              <a:t>?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02/04/20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06623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8800" y="381000"/>
            <a:ext cx="6781800" cy="5867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</a:p>
          <a:p>
            <a:pPr marL="0" indent="0">
              <a:buNone/>
            </a:pPr>
            <a:endParaRPr lang="en-US" sz="2000" b="1" dirty="0" smtClean="0"/>
          </a:p>
          <a:p>
            <a:r>
              <a:rPr lang="en-US" altLang="en-US" dirty="0" smtClean="0"/>
              <a:t>November 2019 - </a:t>
            </a:r>
            <a:r>
              <a:rPr lang="en-US" altLang="en-US" dirty="0"/>
              <a:t>IAG/IAL </a:t>
            </a:r>
            <a:r>
              <a:rPr lang="en-US" altLang="en-US" dirty="0" smtClean="0"/>
              <a:t>Statistics</a:t>
            </a:r>
          </a:p>
          <a:p>
            <a:r>
              <a:rPr lang="en-US" altLang="en-US" dirty="0"/>
              <a:t>Top 10 </a:t>
            </a:r>
            <a:r>
              <a:rPr lang="en-US" altLang="en-US" dirty="0" smtClean="0"/>
              <a:t>– November 2019 - </a:t>
            </a:r>
            <a:r>
              <a:rPr lang="en-US" altLang="en-US" dirty="0"/>
              <a:t>IAG/IAL </a:t>
            </a:r>
            <a:endParaRPr lang="en-US" altLang="en-US" dirty="0" smtClean="0"/>
          </a:p>
          <a:p>
            <a:r>
              <a:rPr lang="en-US" altLang="en-US" dirty="0"/>
              <a:t>Top 10 - 12 Month Average </a:t>
            </a:r>
            <a:r>
              <a:rPr lang="en-US" altLang="en-US" dirty="0" smtClean="0"/>
              <a:t>IAG/IAL</a:t>
            </a:r>
          </a:p>
          <a:p>
            <a:r>
              <a:rPr lang="en-US" altLang="en-US" dirty="0"/>
              <a:t>Explanation of IAG/IAL </a:t>
            </a:r>
            <a:r>
              <a:rPr lang="en-US" altLang="en-US" dirty="0" smtClean="0"/>
              <a:t>Stats</a:t>
            </a:r>
            <a:endParaRPr lang="en-US" dirty="0" smtClean="0"/>
          </a:p>
          <a:p>
            <a:r>
              <a:rPr lang="en-US" altLang="en-US" dirty="0" smtClean="0"/>
              <a:t>Top - </a:t>
            </a:r>
            <a:r>
              <a:rPr lang="en-US" altLang="en-US" dirty="0"/>
              <a:t>12 Month Average Rescission</a:t>
            </a:r>
            <a:endParaRPr lang="en-US" dirty="0" smtClean="0"/>
          </a:p>
          <a:p>
            <a:r>
              <a:rPr lang="en-US" dirty="0" smtClean="0"/>
              <a:t>Explanation of Rescission Stats</a:t>
            </a:r>
          </a:p>
          <a:p>
            <a:r>
              <a:rPr lang="en-US" altLang="en-US" dirty="0"/>
              <a:t>18 Month Running Market </a:t>
            </a:r>
            <a:r>
              <a:rPr lang="en-US" altLang="en-US" dirty="0" smtClean="0"/>
              <a:t>Totals</a:t>
            </a:r>
          </a:p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November 2019 - IAG/IAL Statistics</a:t>
            </a:r>
            <a:endParaRPr lang="en-US" alt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02/04/20</a:t>
            </a:r>
            <a:endParaRPr lang="en-US" sz="9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544404"/>
              </p:ext>
            </p:extLst>
          </p:nvPr>
        </p:nvGraphicFramePr>
        <p:xfrm>
          <a:off x="2158987" y="1100137"/>
          <a:ext cx="4902201" cy="3914775"/>
        </p:xfrm>
        <a:graphic>
          <a:graphicData uri="http://schemas.openxmlformats.org/drawingml/2006/table">
            <a:tbl>
              <a:tblPr/>
              <a:tblGrid>
                <a:gridCol w="1148953"/>
                <a:gridCol w="938312"/>
                <a:gridCol w="938312"/>
                <a:gridCol w="938312"/>
                <a:gridCol w="938312"/>
              </a:tblGrid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% of Total Enrollments: 1.28%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Greater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2,331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Less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1,269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Retail Electric Provider Counts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Enrollments Resulting in IAG/IAL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.00% to 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.26% to 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.51% to .75%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.76% to 1.00%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&lt;= 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500 and &lt;=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9253278"/>
              </p:ext>
            </p:extLst>
          </p:nvPr>
        </p:nvGraphicFramePr>
        <p:xfrm>
          <a:off x="4152887" y="5276849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0" name="Worksheet" showAsIcon="1" r:id="rId4" imgW="914400" imgH="771480" progId="Excel.Sheet.12">
                  <p:embed/>
                </p:oleObj>
              </mc:Choice>
              <mc:Fallback>
                <p:oleObj name="Worksheet" showAsIcon="1" r:id="rId4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52887" y="5276849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1"/>
            <a:ext cx="8534400" cy="629760"/>
          </a:xfrm>
        </p:spPr>
        <p:txBody>
          <a:bodyPr/>
          <a:lstStyle/>
          <a:p>
            <a:pPr algn="ctr"/>
            <a:r>
              <a:rPr lang="en-US" altLang="en-US" sz="2000" dirty="0" smtClean="0">
                <a:solidFill>
                  <a:schemeClr val="tx1"/>
                </a:solidFill>
              </a:rPr>
              <a:t>Top 10 - November 2019 - </a:t>
            </a:r>
            <a:r>
              <a:rPr lang="en-US" altLang="en-US" sz="2000" dirty="0">
                <a:solidFill>
                  <a:schemeClr val="tx1"/>
                </a:solidFill>
              </a:rPr>
              <a:t>IAG/IAL % </a:t>
            </a:r>
            <a:r>
              <a:rPr lang="en-US" altLang="en-US" sz="2000" u="sng" dirty="0">
                <a:solidFill>
                  <a:schemeClr val="tx1"/>
                </a:solidFill>
              </a:rPr>
              <a:t>Greater</a:t>
            </a:r>
            <a:r>
              <a:rPr lang="en-US" altLang="en-US" sz="2000" dirty="0">
                <a:solidFill>
                  <a:schemeClr val="tx1"/>
                </a:solidFill>
              </a:rPr>
              <a:t> Than 1% of </a:t>
            </a:r>
            <a:r>
              <a:rPr lang="en-US" altLang="en-US" sz="2000" dirty="0" smtClean="0">
                <a:solidFill>
                  <a:schemeClr val="tx1"/>
                </a:solidFill>
              </a:rPr>
              <a:t>Enrollments</a:t>
            </a:r>
            <a:br>
              <a:rPr lang="en-US" altLang="en-US" sz="2000" dirty="0" smtClean="0">
                <a:solidFill>
                  <a:schemeClr val="tx1"/>
                </a:solidFill>
              </a:rPr>
            </a:br>
            <a:r>
              <a:rPr lang="en-US" altLang="en-US" sz="2000" dirty="0">
                <a:solidFill>
                  <a:schemeClr val="tx1"/>
                </a:solidFill>
              </a:rPr>
              <a:t>With number of months Greater Than 1%</a:t>
            </a:r>
            <a:br>
              <a:rPr lang="en-US" altLang="en-US" sz="2000" dirty="0">
                <a:solidFill>
                  <a:schemeClr val="tx1"/>
                </a:solidFill>
              </a:rPr>
            </a:br>
            <a:r>
              <a:rPr lang="en-US" altLang="en-US" sz="1600" dirty="0"/>
              <a:t/>
            </a:r>
            <a:br>
              <a:rPr lang="en-US" altLang="en-US" sz="1600" dirty="0"/>
            </a:br>
            <a:endParaRPr lang="en-US" alt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02/04/20</a:t>
            </a:r>
            <a:endParaRPr lang="en-US" sz="9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08220"/>
            <a:ext cx="9144000" cy="1524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26443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16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algn="ctr"/>
            <a:r>
              <a:rPr lang="en-US" altLang="en-US" sz="1800" dirty="0" smtClean="0">
                <a:solidFill>
                  <a:schemeClr val="tx1"/>
                </a:solidFill>
              </a:rPr>
              <a:t>Top 10 - 12 </a:t>
            </a:r>
            <a:r>
              <a:rPr lang="en-US" altLang="en-US" sz="1800" dirty="0">
                <a:solidFill>
                  <a:schemeClr val="tx1"/>
                </a:solidFill>
              </a:rPr>
              <a:t>Month Average IAG/IAL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Enrollments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November 2019 With number of 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Than 1%</a:t>
            </a:r>
            <a:r>
              <a:rPr lang="en-US" altLang="en-US" sz="1800" dirty="0"/>
              <a:t/>
            </a:r>
            <a:br>
              <a:rPr lang="en-US" altLang="en-US" sz="1800" dirty="0"/>
            </a:br>
            <a:endParaRPr lang="en-US" alt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02/04/20</a:t>
            </a:r>
            <a:endParaRPr lang="en-US" sz="9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50" y="970740"/>
            <a:ext cx="9144000" cy="1524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340750" y="863018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50" y="4363923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20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</a:t>
            </a:r>
            <a:r>
              <a:rPr lang="en-US" altLang="en-US" dirty="0">
                <a:solidFill>
                  <a:schemeClr val="tx1"/>
                </a:solidFill>
              </a:rPr>
              <a:t>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990600"/>
            <a:ext cx="88392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solidFill>
                  <a:srgbClr val="FF0000"/>
                </a:solidFill>
              </a:rPr>
              <a:t>NOTE: </a:t>
            </a:r>
            <a:endParaRPr lang="en-US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800" b="1" dirty="0"/>
              <a:t>The IAG/IAL totals and percentages in this presentation are calculated using the counts of the </a:t>
            </a:r>
            <a:r>
              <a:rPr lang="en-US" sz="1800" b="1" dirty="0" smtClean="0">
                <a:solidFill>
                  <a:srgbClr val="FF0000"/>
                </a:solidFill>
              </a:rPr>
              <a:t>Acknowledged</a:t>
            </a:r>
            <a:r>
              <a:rPr lang="en-US" sz="1800" b="1" dirty="0" smtClean="0"/>
              <a:t> </a:t>
            </a:r>
            <a:r>
              <a:rPr lang="en-US" sz="1800" b="1" dirty="0" smtClean="0">
                <a:solidFill>
                  <a:srgbClr val="FF0000"/>
                </a:solidFill>
              </a:rPr>
              <a:t>Inadvertent </a:t>
            </a:r>
            <a:r>
              <a:rPr lang="en-US" sz="1800" b="1" dirty="0">
                <a:solidFill>
                  <a:srgbClr val="FF0000"/>
                </a:solidFill>
              </a:rPr>
              <a:t>Gaining REP Only </a:t>
            </a:r>
            <a:r>
              <a:rPr lang="en-US" sz="1800" b="1" dirty="0"/>
              <a:t>in both IAG and IAL issues. </a:t>
            </a:r>
            <a:r>
              <a:rPr lang="en-US" sz="1800" b="1" dirty="0" smtClean="0"/>
              <a:t>If the Gaining REP in a submitted IAL issue does not agree they are the Gaining REP, that issue will not be counted. The </a:t>
            </a:r>
            <a:r>
              <a:rPr lang="en-US" sz="1800" b="1" dirty="0"/>
              <a:t>losing REP is not represented in any of the Totals or Percentages in any data contained in this presentation</a:t>
            </a:r>
            <a:r>
              <a:rPr lang="en-US" sz="1800" b="1" dirty="0" smtClean="0"/>
              <a:t>.</a:t>
            </a:r>
            <a:endParaRPr lang="en-US" altLang="en-US" sz="1500" b="1" dirty="0" smtClean="0"/>
          </a:p>
          <a:p>
            <a:pPr marL="0" indent="0">
              <a:buNone/>
            </a:pPr>
            <a:r>
              <a:rPr lang="en-US" altLang="en-US" sz="1800" b="1" dirty="0" smtClean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500" b="1" dirty="0" smtClean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500" b="1" dirty="0" err="1" smtClean="0"/>
              <a:t>REPs.</a:t>
            </a:r>
            <a:endParaRPr lang="en-US" altLang="en-US" sz="1500" b="1" dirty="0" smtClean="0"/>
          </a:p>
          <a:p>
            <a:pPr marL="0" indent="0">
              <a:buNone/>
            </a:pPr>
            <a:endParaRPr lang="en-US" altLang="en-US" sz="1500" b="1" dirty="0" smtClean="0"/>
          </a:p>
          <a:p>
            <a:r>
              <a:rPr lang="en-US" altLang="en-US" sz="1800" b="1" dirty="0" smtClean="0"/>
              <a:t>The page 3 </a:t>
            </a:r>
            <a:r>
              <a:rPr lang="en-US" altLang="en-US" sz="1800" b="1" dirty="0"/>
              <a:t>chart shows a count of REPs whose IAG/IAL percentage of their total enrollments is below 1%.</a:t>
            </a:r>
          </a:p>
          <a:p>
            <a:pPr lvl="1"/>
            <a:r>
              <a:rPr lang="en-US" altLang="en-US" sz="1400" dirty="0" smtClean="0"/>
              <a:t>Blue row </a:t>
            </a:r>
            <a:r>
              <a:rPr lang="en-US" altLang="en-US" sz="1400" dirty="0"/>
              <a:t>shows counts of REPs that have less than </a:t>
            </a:r>
            <a:r>
              <a:rPr lang="en-US" altLang="en-US" sz="1400" dirty="0" smtClean="0"/>
              <a:t>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Orange </a:t>
            </a:r>
            <a:r>
              <a:rPr lang="en-US" altLang="en-US" sz="1400" dirty="0"/>
              <a:t>row shows counts of REPs that have </a:t>
            </a:r>
            <a:r>
              <a:rPr lang="en-US" altLang="en-US" sz="1400" dirty="0" smtClean="0"/>
              <a:t>between 500 and 2500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Purple </a:t>
            </a:r>
            <a:r>
              <a:rPr lang="en-US" altLang="en-US" sz="1400" dirty="0"/>
              <a:t>row shows counts of REPs that have greater than 2500 total enrollments by their percentage </a:t>
            </a:r>
            <a:r>
              <a:rPr lang="en-US" altLang="en-US" sz="1400" dirty="0" smtClean="0"/>
              <a:t>ranges</a:t>
            </a:r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02/04/20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65961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Data (</a:t>
            </a:r>
            <a:r>
              <a:rPr lang="en-US" altLang="en-US" dirty="0" err="1" smtClean="0">
                <a:solidFill>
                  <a:schemeClr val="tx1"/>
                </a:solidFill>
              </a:rPr>
              <a:t>Cont</a:t>
            </a:r>
            <a:r>
              <a:rPr lang="en-US" altLang="en-US" dirty="0" smtClean="0">
                <a:solidFill>
                  <a:schemeClr val="tx1"/>
                </a:solidFill>
              </a:rPr>
              <a:t>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4724400"/>
          </a:xfrm>
        </p:spPr>
        <p:txBody>
          <a:bodyPr/>
          <a:lstStyle/>
          <a:p>
            <a:r>
              <a:rPr lang="en-US" altLang="en-US" sz="1800" b="1" dirty="0"/>
              <a:t>The page 4 charts show the top 10 REPs whose IAG/IAL percentage of their total enrollments is above 1%. </a:t>
            </a:r>
          </a:p>
          <a:p>
            <a:pPr lvl="1"/>
            <a:r>
              <a:rPr lang="en-US" altLang="en-US" sz="1400" dirty="0"/>
              <a:t>The blue chart shows enrollment totals of less than 500 for the month being reported</a:t>
            </a:r>
          </a:p>
          <a:p>
            <a:pPr lvl="1"/>
            <a:r>
              <a:rPr lang="en-US" altLang="en-US" sz="1400" dirty="0"/>
              <a:t>The orange chart shows enrollment totals between 500 and 2500 for the month being reported</a:t>
            </a:r>
          </a:p>
          <a:p>
            <a:pPr lvl="1"/>
            <a:r>
              <a:rPr lang="en-US" altLang="en-US" sz="1400" dirty="0"/>
              <a:t>The purple charts show enrollment totals of over 2500 for the month being reported</a:t>
            </a:r>
          </a:p>
          <a:p>
            <a:pPr lvl="1"/>
            <a:r>
              <a:rPr lang="en-US" altLang="en-US" sz="1400" dirty="0"/>
              <a:t>REPs with the lowest AG/IAL totals 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/>
              <a:t>Number labels represent the number of months the REP has been over 1% during the 12 month </a:t>
            </a:r>
            <a:r>
              <a:rPr lang="en-US" altLang="en-US" sz="1400" dirty="0" smtClean="0"/>
              <a:t>period</a:t>
            </a:r>
            <a:endParaRPr lang="en-US" altLang="en-US" sz="1400" dirty="0"/>
          </a:p>
          <a:p>
            <a:endParaRPr lang="en-US" altLang="en-US" sz="1500" b="1" dirty="0" smtClean="0"/>
          </a:p>
          <a:p>
            <a:r>
              <a:rPr lang="en-US" altLang="en-US" sz="1800" b="1" dirty="0" smtClean="0"/>
              <a:t>The page 5 charts show the top 10 REPs whose 12 month average IAG/IAL percentage of their total enrollments is above 1%.</a:t>
            </a:r>
            <a:endParaRPr lang="en-US" altLang="en-US" sz="1800" b="1" dirty="0"/>
          </a:p>
          <a:p>
            <a:pPr lvl="1"/>
            <a:r>
              <a:rPr lang="en-US" altLang="en-US" sz="1400" dirty="0"/>
              <a:t>The blue chart shows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less than 500 for the month being reported</a:t>
            </a:r>
          </a:p>
          <a:p>
            <a:pPr lvl="1"/>
            <a:r>
              <a:rPr lang="en-US" altLang="en-US" sz="1400" dirty="0"/>
              <a:t>The orange chart shows enrollment </a:t>
            </a:r>
            <a:r>
              <a:rPr lang="en-US" altLang="en-US" sz="1400" dirty="0" smtClean="0"/>
              <a:t>total averages between 500 and 2500 </a:t>
            </a:r>
            <a:r>
              <a:rPr lang="en-US" altLang="en-US" sz="1400" dirty="0"/>
              <a:t>for the month being reported</a:t>
            </a:r>
          </a:p>
          <a:p>
            <a:pPr lvl="1"/>
            <a:r>
              <a:rPr lang="en-US" altLang="en-US" sz="1400" dirty="0"/>
              <a:t>The purple charts show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over 2500 for the month being reported</a:t>
            </a:r>
          </a:p>
          <a:p>
            <a:pPr lvl="1"/>
            <a:r>
              <a:rPr lang="en-US" altLang="en-US" sz="1400" dirty="0" smtClean="0"/>
              <a:t>REPs </a:t>
            </a:r>
            <a:r>
              <a:rPr lang="en-US" altLang="en-US" sz="1400" dirty="0"/>
              <a:t>with the lowest </a:t>
            </a:r>
            <a:r>
              <a:rPr lang="en-US" altLang="en-US" sz="1400" dirty="0" smtClean="0"/>
              <a:t>IAG/IAL averages </a:t>
            </a:r>
            <a:r>
              <a:rPr lang="en-US" altLang="en-US" sz="1400" dirty="0"/>
              <a:t>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 smtClean="0"/>
              <a:t>Number labels represent the number of months the REP has been over 1% during the 12 month period</a:t>
            </a:r>
            <a:endParaRPr lang="en-US" altLang="en-US" sz="1400" dirty="0"/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02/04/20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0425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marL="279400" algn="ctr"/>
            <a:r>
              <a:rPr lang="en-US" altLang="en-US" sz="1800" dirty="0" smtClean="0">
                <a:solidFill>
                  <a:schemeClr val="tx1"/>
                </a:solidFill>
              </a:rPr>
              <a:t>Top </a:t>
            </a:r>
            <a:r>
              <a:rPr lang="en-US" altLang="en-US" sz="1800" dirty="0">
                <a:solidFill>
                  <a:schemeClr val="tx1"/>
                </a:solidFill>
              </a:rPr>
              <a:t>- 12 Month Average Rescission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Switches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November 2019 With </a:t>
            </a:r>
            <a:r>
              <a:rPr lang="en-US" altLang="en-US" sz="1800" dirty="0">
                <a:solidFill>
                  <a:schemeClr val="tx1"/>
                </a:solidFill>
              </a:rPr>
              <a:t>number of </a:t>
            </a:r>
            <a:r>
              <a:rPr lang="en-US" altLang="en-US" sz="1800" dirty="0" smtClean="0">
                <a:solidFill>
                  <a:schemeClr val="tx1"/>
                </a:solidFill>
              </a:rPr>
              <a:t>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</a:t>
            </a:r>
            <a:r>
              <a:rPr lang="en-US" altLang="en-US" sz="1800" dirty="0">
                <a:solidFill>
                  <a:schemeClr val="tx1"/>
                </a:solidFill>
              </a:rPr>
              <a:t>T</a:t>
            </a:r>
            <a:r>
              <a:rPr lang="en-US" altLang="en-US" sz="1800" dirty="0" smtClean="0">
                <a:solidFill>
                  <a:schemeClr val="tx1"/>
                </a:solidFill>
              </a:rPr>
              <a:t>han </a:t>
            </a:r>
            <a:r>
              <a:rPr lang="en-US" altLang="en-US" sz="1800" dirty="0">
                <a:solidFill>
                  <a:schemeClr val="tx1"/>
                </a:solidFill>
              </a:rPr>
              <a:t>1%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02/04/20</a:t>
            </a:r>
            <a:endParaRPr lang="en-US" sz="9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30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Rescission Slide 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1800" b="1" dirty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800" b="1" dirty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800" b="1" dirty="0" err="1"/>
              <a:t>REPs.</a:t>
            </a:r>
            <a:endParaRPr lang="en-US" altLang="en-US" sz="1800" b="1" dirty="0"/>
          </a:p>
          <a:p>
            <a:pPr marL="0" indent="0">
              <a:buNone/>
            </a:pPr>
            <a:endParaRPr lang="en-US" altLang="en-US" sz="1800" b="1" dirty="0" smtClean="0"/>
          </a:p>
          <a:p>
            <a:r>
              <a:rPr lang="en-US" altLang="en-US" sz="1800" b="1" dirty="0" smtClean="0"/>
              <a:t>The </a:t>
            </a:r>
            <a:r>
              <a:rPr lang="en-US" altLang="en-US" sz="1800" b="1" dirty="0"/>
              <a:t>page 8</a:t>
            </a:r>
            <a:r>
              <a:rPr lang="en-US" altLang="en-US" sz="1800" b="1" dirty="0" smtClean="0"/>
              <a:t> </a:t>
            </a:r>
            <a:r>
              <a:rPr lang="en-US" altLang="en-US" sz="1800" b="1" dirty="0"/>
              <a:t>charts show the </a:t>
            </a:r>
            <a:r>
              <a:rPr lang="en-US" altLang="en-US" sz="1800" b="1" dirty="0" smtClean="0"/>
              <a:t>top </a:t>
            </a:r>
            <a:r>
              <a:rPr lang="en-US" altLang="en-US" sz="1800" b="1" dirty="0"/>
              <a:t>REPs whose 12 month average </a:t>
            </a:r>
            <a:r>
              <a:rPr lang="en-US" altLang="en-US" sz="1800" b="1" dirty="0" smtClean="0"/>
              <a:t>Rescission </a:t>
            </a:r>
            <a:r>
              <a:rPr lang="en-US" altLang="en-US" sz="1800" b="1" dirty="0"/>
              <a:t>percentage of their total </a:t>
            </a:r>
            <a:r>
              <a:rPr lang="en-US" altLang="en-US" sz="1800" b="1" dirty="0" smtClean="0"/>
              <a:t>Switches </a:t>
            </a:r>
            <a:r>
              <a:rPr lang="en-US" altLang="en-US" sz="1800" b="1" dirty="0"/>
              <a:t>is above 1</a:t>
            </a:r>
            <a:r>
              <a:rPr lang="en-US" altLang="en-US" sz="1800" b="1" dirty="0" smtClean="0"/>
              <a:t>%.</a:t>
            </a:r>
          </a:p>
          <a:p>
            <a:pPr marL="0" indent="0">
              <a:buNone/>
            </a:pPr>
            <a:endParaRPr lang="en-US" altLang="en-US" sz="1600" b="1" dirty="0"/>
          </a:p>
          <a:p>
            <a:pPr lvl="1"/>
            <a:r>
              <a:rPr lang="en-US" altLang="en-US" sz="1400" dirty="0"/>
              <a:t>The blue shades show switch totals of less than 250 for the month being reported</a:t>
            </a:r>
          </a:p>
          <a:p>
            <a:pPr lvl="1"/>
            <a:r>
              <a:rPr lang="en-US" altLang="en-US" sz="1400" dirty="0"/>
              <a:t>The orange shades show switch totals </a:t>
            </a:r>
            <a:r>
              <a:rPr lang="en-US" altLang="en-US" sz="1400" dirty="0" smtClean="0"/>
              <a:t>between 250 and </a:t>
            </a:r>
            <a:r>
              <a:rPr lang="en-US" altLang="en-US" sz="1400" dirty="0"/>
              <a:t>1750 for the month being </a:t>
            </a:r>
            <a:r>
              <a:rPr lang="en-US" altLang="en-US" sz="1400" dirty="0" smtClean="0"/>
              <a:t>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purple shades show switch totals of over 1750 for the month being 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REPs with the lowest count of rescission totals start on the left, and move to the highest counts on the right</a:t>
            </a:r>
          </a:p>
          <a:p>
            <a:pPr lvl="1"/>
            <a:r>
              <a:rPr lang="en-US" altLang="en-US" sz="1400" dirty="0" smtClean="0"/>
              <a:t>Number </a:t>
            </a:r>
            <a:r>
              <a:rPr lang="en-US" altLang="en-US" sz="1400" dirty="0"/>
              <a:t>labels represent the number of </a:t>
            </a:r>
            <a:r>
              <a:rPr lang="en-US" altLang="en-US" sz="1400" dirty="0" smtClean="0"/>
              <a:t>months </a:t>
            </a:r>
            <a:r>
              <a:rPr lang="en-US" altLang="en-US" sz="1400" dirty="0"/>
              <a:t>the REP has been over 1% during the 12 month period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02/04/20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elements/1.1/"/>
    <ds:schemaRef ds:uri="c34af464-7aa1-4edd-9be4-83dffc1cb926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12613</TotalTime>
  <Words>1106</Words>
  <Application>Microsoft Office PowerPoint</Application>
  <PresentationFormat>On-screen Show (4:3)</PresentationFormat>
  <Paragraphs>358</Paragraphs>
  <Slides>11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Times New Roman</vt:lpstr>
      <vt:lpstr>1_Custom Design</vt:lpstr>
      <vt:lpstr>Office Theme</vt:lpstr>
      <vt:lpstr>Custom Design</vt:lpstr>
      <vt:lpstr>Microsoft Excel Worksheet</vt:lpstr>
      <vt:lpstr>PowerPoint Presentation</vt:lpstr>
      <vt:lpstr>PowerPoint Presentation</vt:lpstr>
      <vt:lpstr>     November 2019 - IAG/IAL Statistics</vt:lpstr>
      <vt:lpstr>Top 10 - November 2019 - IAG/IAL % Greater Than 1% of Enrollments With number of months Greater Than 1%  </vt:lpstr>
      <vt:lpstr>Top 10 - 12 Month Average IAG/IAL % Greater Than 1% of Enrollments thru November 2019 With number of months Greater Than 1% </vt:lpstr>
      <vt:lpstr>Explanation of IAG/IAL Slides Data</vt:lpstr>
      <vt:lpstr>Explanation of IAG/IAL Slides Data (Cont)</vt:lpstr>
      <vt:lpstr>Top - 12 Month Average Rescission % Greater Than 1% of Switches thru November 2019 With number of months Greater Than 1%</vt:lpstr>
      <vt:lpstr>Explanation of Rescission Slide Data</vt:lpstr>
      <vt:lpstr>18 Month Running Market Totals</vt:lpstr>
      <vt:lpstr>IAS Stats by REP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Michelsen, David</cp:lastModifiedBy>
  <cp:revision>326</cp:revision>
  <cp:lastPrinted>2016-01-21T20:53:15Z</cp:lastPrinted>
  <dcterms:created xsi:type="dcterms:W3CDTF">2016-01-21T15:20:31Z</dcterms:created>
  <dcterms:modified xsi:type="dcterms:W3CDTF">2020-01-30T20:21:06Z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