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61" r:id="rId6"/>
  </p:sldMasterIdLst>
  <p:notesMasterIdLst>
    <p:notesMasterId r:id="rId23"/>
  </p:notesMasterIdLst>
  <p:handoutMasterIdLst>
    <p:handoutMasterId r:id="rId24"/>
  </p:handoutMasterIdLst>
  <p:sldIdLst>
    <p:sldId id="260" r:id="rId7"/>
    <p:sldId id="257" r:id="rId8"/>
    <p:sldId id="333" r:id="rId9"/>
    <p:sldId id="321" r:id="rId10"/>
    <p:sldId id="322" r:id="rId11"/>
    <p:sldId id="323" r:id="rId12"/>
    <p:sldId id="325" r:id="rId13"/>
    <p:sldId id="326" r:id="rId14"/>
    <p:sldId id="327" r:id="rId15"/>
    <p:sldId id="328" r:id="rId16"/>
    <p:sldId id="329" r:id="rId17"/>
    <p:sldId id="330" r:id="rId18"/>
    <p:sldId id="331" r:id="rId19"/>
    <p:sldId id="334" r:id="rId20"/>
    <p:sldId id="332" r:id="rId21"/>
    <p:sldId id="320" r:id="rId2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e La Garza, Mario" initials="DLGM" lastIdx="4" clrIdx="0">
    <p:extLst>
      <p:ext uri="{19B8F6BF-5375-455C-9EA6-DF929625EA0E}">
        <p15:presenceInfo xmlns:p15="http://schemas.microsoft.com/office/powerpoint/2012/main" userId="S-1-5-21-639947351-343809578-3807592339-4661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AEC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84" d="100"/>
          <a:sy n="84" d="100"/>
        </p:scale>
        <p:origin x="1426" y="77"/>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1/30/2020</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1/30/2020</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3652501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11</a:t>
            </a:fld>
            <a:endParaRPr lang="en-US"/>
          </a:p>
        </p:txBody>
      </p:sp>
    </p:spTree>
    <p:extLst>
      <p:ext uri="{BB962C8B-B14F-4D97-AF65-F5344CB8AC3E}">
        <p14:creationId xmlns:p14="http://schemas.microsoft.com/office/powerpoint/2010/main" val="8115306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12</a:t>
            </a:fld>
            <a:endParaRPr lang="en-US"/>
          </a:p>
        </p:txBody>
      </p:sp>
    </p:spTree>
    <p:extLst>
      <p:ext uri="{BB962C8B-B14F-4D97-AF65-F5344CB8AC3E}">
        <p14:creationId xmlns:p14="http://schemas.microsoft.com/office/powerpoint/2010/main" val="1317980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13</a:t>
            </a:fld>
            <a:endParaRPr lang="en-US"/>
          </a:p>
        </p:txBody>
      </p:sp>
    </p:spTree>
    <p:extLst>
      <p:ext uri="{BB962C8B-B14F-4D97-AF65-F5344CB8AC3E}">
        <p14:creationId xmlns:p14="http://schemas.microsoft.com/office/powerpoint/2010/main" val="13792031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14</a:t>
            </a:fld>
            <a:endParaRPr lang="en-US"/>
          </a:p>
        </p:txBody>
      </p:sp>
    </p:spTree>
    <p:extLst>
      <p:ext uri="{BB962C8B-B14F-4D97-AF65-F5344CB8AC3E}">
        <p14:creationId xmlns:p14="http://schemas.microsoft.com/office/powerpoint/2010/main" val="35571421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15</a:t>
            </a:fld>
            <a:endParaRPr lang="en-US"/>
          </a:p>
        </p:txBody>
      </p:sp>
    </p:spTree>
    <p:extLst>
      <p:ext uri="{BB962C8B-B14F-4D97-AF65-F5344CB8AC3E}">
        <p14:creationId xmlns:p14="http://schemas.microsoft.com/office/powerpoint/2010/main" val="10865548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15083502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13823280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5232400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25041147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31310472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6783779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23605028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37176460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solidFill>
                  <a:prstClr val="black">
                    <a:tint val="75000"/>
                  </a:prstClr>
                </a:solidFill>
              </a:rPr>
              <a:t>Footer text goes here.</a:t>
            </a:r>
            <a:endParaRPr lang="en-US">
              <a:solidFill>
                <a:prstClr val="black">
                  <a:tint val="75000"/>
                </a:prstClr>
              </a:solidFill>
            </a:endParaRP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2281084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8" name="Footer Placeholder 4"/>
          <p:cNvSpPr>
            <a:spLocks noGrp="1"/>
          </p:cNvSpPr>
          <p:nvPr>
            <p:ph type="ftr" sz="quarter" idx="11"/>
          </p:nvPr>
        </p:nvSpPr>
        <p:spPr>
          <a:xfrm>
            <a:off x="2743200" y="6553200"/>
            <a:ext cx="4038600" cy="228600"/>
          </a:xfrm>
        </p:spPr>
        <p:txBody>
          <a:bodyPr/>
          <a:lstStyle/>
          <a:p>
            <a:r>
              <a:rPr lang="en-US" smtClean="0">
                <a:solidFill>
                  <a:prstClr val="black">
                    <a:tint val="75000"/>
                  </a:prstClr>
                </a:solidFill>
              </a:rPr>
              <a:t>Footer text goes here.</a:t>
            </a:r>
            <a:endParaRPr lang="en-US">
              <a:solidFill>
                <a:prstClr val="black">
                  <a:tint val="75000"/>
                </a:prstClr>
              </a:solidFill>
            </a:endParaRP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4926187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solidFill>
                  <a:prstClr val="black">
                    <a:tint val="75000"/>
                  </a:prstClr>
                </a:solidFill>
              </a:rPr>
              <a:t>Footer text goes here.</a:t>
            </a:r>
            <a:endParaRPr lang="en-US" dirty="0">
              <a:solidFill>
                <a:prstClr val="black">
                  <a:tint val="75000"/>
                </a:prstClr>
              </a:solidFill>
            </a:endParaRPr>
          </a:p>
        </p:txBody>
      </p:sp>
      <p:sp>
        <p:nvSpPr>
          <p:cNvPr id="4" name="Slide Number Placeholder 3"/>
          <p:cNvSpPr>
            <a:spLocks noGrp="1"/>
          </p:cNvSpPr>
          <p:nvPr>
            <p:ph type="sldNum" sz="quarter" idx="11"/>
          </p:nvPr>
        </p:nvSpPr>
        <p:spPr/>
        <p:txBody>
          <a:bodyPr/>
          <a:lstStyle/>
          <a:p>
            <a:fld id="{1D93BD3E-1E9A-4970-A6F7-E7AC52762E0C}" type="slidenum">
              <a:rPr lang="en-US" smtClean="0">
                <a:solidFill>
                  <a:prstClr val="black">
                    <a:tint val="75000"/>
                  </a:prstClr>
                </a:solidFill>
              </a:rPr>
              <a:pPr/>
              <a:t>‹#›</a:t>
            </a:fld>
            <a:endParaRPr lang="en-US">
              <a:solidFill>
                <a:prstClr val="black">
                  <a:tint val="75000"/>
                </a:prstClr>
              </a:solidFill>
            </a:endParaRPr>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8282822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5" Type="http://schemas.openxmlformats.org/officeDocument/2006/relationships/image" Target="../media/image2.png"/><Relationship Id="rId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solidFill>
                  <a:prstClr val="black">
                    <a:tint val="75000"/>
                  </a:prstClr>
                </a:solidFill>
              </a:rPr>
              <a:t>Footer text goes here.</a:t>
            </a:r>
            <a:endParaRPr lang="en-US" dirty="0">
              <a:solidFill>
                <a:prstClr val="black">
                  <a:tint val="75000"/>
                </a:prstClr>
              </a:solidFill>
            </a:endParaRP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r>
              <a:rPr lang="en-US" sz="1000" b="1" dirty="0" smtClean="0">
                <a:solidFill>
                  <a:srgbClr val="5B6770"/>
                </a:solidFill>
              </a:rPr>
              <a:t>PUBLIC</a:t>
            </a:r>
            <a:endParaRPr lang="en-US" sz="1000" b="1" dirty="0">
              <a:solidFill>
                <a:srgbClr val="5B6770"/>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2579903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581400" y="1600200"/>
            <a:ext cx="5486400" cy="2215991"/>
          </a:xfrm>
          <a:prstGeom prst="rect">
            <a:avLst/>
          </a:prstGeom>
          <a:noFill/>
        </p:spPr>
        <p:txBody>
          <a:bodyPr wrap="square" rtlCol="0">
            <a:spAutoFit/>
          </a:bodyPr>
          <a:lstStyle/>
          <a:p>
            <a:r>
              <a:rPr lang="en-US" sz="2400" b="1" dirty="0" smtClean="0"/>
              <a:t>NDSWG </a:t>
            </a:r>
          </a:p>
          <a:p>
            <a:r>
              <a:rPr lang="en-US" sz="2400" b="1" dirty="0" smtClean="0"/>
              <a:t>NPRR953 Post NDSWG Comments</a:t>
            </a:r>
            <a:endParaRPr lang="en-US" dirty="0" smtClean="0"/>
          </a:p>
          <a:p>
            <a:endParaRPr lang="en-US" dirty="0" smtClean="0"/>
          </a:p>
          <a:p>
            <a:endParaRPr lang="en-US" dirty="0"/>
          </a:p>
          <a:p>
            <a:r>
              <a:rPr lang="en-US" dirty="0" smtClean="0"/>
              <a:t>ERCOT</a:t>
            </a:r>
            <a:endParaRPr lang="en-US" dirty="0"/>
          </a:p>
          <a:p>
            <a:endParaRPr lang="en-US" dirty="0"/>
          </a:p>
          <a:p>
            <a:r>
              <a:rPr lang="en-US" dirty="0" smtClean="0"/>
              <a:t>1/30/2020</a:t>
            </a:r>
            <a:endParaRPr lang="en-US" dirty="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219200"/>
            <a:ext cx="8534400" cy="4876800"/>
          </a:xfrm>
        </p:spPr>
        <p:txBody>
          <a:bodyPr/>
          <a:lstStyle/>
          <a:p>
            <a:pPr>
              <a:lnSpc>
                <a:spcPct val="150000"/>
              </a:lnSpc>
            </a:pPr>
            <a:endParaRPr lang="en-US" sz="2400" dirty="0" smtClean="0"/>
          </a:p>
          <a:p>
            <a:pPr>
              <a:lnSpc>
                <a:spcPct val="150000"/>
              </a:lnSpc>
            </a:pPr>
            <a:endParaRPr lang="en-US" sz="2400" dirty="0"/>
          </a:p>
          <a:p>
            <a:pPr marL="0" indent="0">
              <a:lnSpc>
                <a:spcPct val="150000"/>
              </a:lnSpc>
              <a:buNone/>
            </a:pPr>
            <a:endParaRPr lang="en-US" sz="1600" b="1" u="sng" dirty="0" smtClean="0"/>
          </a:p>
          <a:p>
            <a:r>
              <a:rPr lang="en-US" sz="1600" b="1" u="sng" dirty="0" smtClean="0"/>
              <a:t>CNP:</a:t>
            </a:r>
          </a:p>
          <a:p>
            <a:pPr marL="0" indent="0">
              <a:buNone/>
            </a:pPr>
            <a:r>
              <a:rPr lang="en-US" sz="1200" dirty="0"/>
              <a:t>CNP does not have branches with in-line breakers that do not have relaying.  If this is also the case with all other TSPs we recommend removing this example. Additionally, there is an adequate example of a branch that is not monitored by relay indicated in Example 2 between tap positions such as Station X and Station Y.</a:t>
            </a:r>
          </a:p>
        </p:txBody>
      </p:sp>
      <p:sp>
        <p:nvSpPr>
          <p:cNvPr id="2" name="Title 1"/>
          <p:cNvSpPr>
            <a:spLocks noGrp="1"/>
          </p:cNvSpPr>
          <p:nvPr>
            <p:ph type="title"/>
          </p:nvPr>
        </p:nvSpPr>
        <p:spPr>
          <a:xfrm>
            <a:off x="381000" y="243682"/>
            <a:ext cx="8458200" cy="518318"/>
          </a:xfrm>
        </p:spPr>
        <p:txBody>
          <a:bodyPr/>
          <a:lstStyle/>
          <a:p>
            <a:r>
              <a:rPr lang="en-US" dirty="0"/>
              <a:t>Review of </a:t>
            </a:r>
            <a:r>
              <a:rPr lang="en-US" dirty="0" smtClean="0"/>
              <a:t>Comments, </a:t>
            </a:r>
            <a:r>
              <a:rPr lang="en-US" dirty="0" err="1" smtClean="0"/>
              <a:t>Con’t</a:t>
            </a:r>
            <a:endParaRPr lang="en-US" b="1"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10</a:t>
            </a:fld>
            <a:endParaRPr lang="en-US"/>
          </a:p>
        </p:txBody>
      </p:sp>
      <p:pic>
        <p:nvPicPr>
          <p:cNvPr id="5" name="Picture 4"/>
          <p:cNvPicPr>
            <a:picLocks noChangeAspect="1"/>
          </p:cNvPicPr>
          <p:nvPr/>
        </p:nvPicPr>
        <p:blipFill>
          <a:blip r:embed="rId3"/>
          <a:stretch>
            <a:fillRect/>
          </a:stretch>
        </p:blipFill>
        <p:spPr>
          <a:xfrm>
            <a:off x="2829057" y="762000"/>
            <a:ext cx="3485885" cy="2276817"/>
          </a:xfrm>
          <a:prstGeom prst="rect">
            <a:avLst/>
          </a:prstGeom>
        </p:spPr>
      </p:pic>
    </p:spTree>
    <p:extLst>
      <p:ext uri="{BB962C8B-B14F-4D97-AF65-F5344CB8AC3E}">
        <p14:creationId xmlns:p14="http://schemas.microsoft.com/office/powerpoint/2010/main" val="28475386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219200"/>
            <a:ext cx="8534400" cy="4876800"/>
          </a:xfrm>
        </p:spPr>
        <p:txBody>
          <a:bodyPr/>
          <a:lstStyle/>
          <a:p>
            <a:pPr>
              <a:lnSpc>
                <a:spcPct val="150000"/>
              </a:lnSpc>
            </a:pPr>
            <a:endParaRPr lang="en-US" sz="2400" dirty="0" smtClean="0"/>
          </a:p>
          <a:p>
            <a:pPr>
              <a:lnSpc>
                <a:spcPct val="150000"/>
              </a:lnSpc>
            </a:pPr>
            <a:endParaRPr lang="en-US" sz="2400" dirty="0"/>
          </a:p>
          <a:p>
            <a:pPr marL="0" indent="0">
              <a:lnSpc>
                <a:spcPct val="150000"/>
              </a:lnSpc>
              <a:buNone/>
            </a:pPr>
            <a:endParaRPr lang="en-US" sz="1600" b="1" u="sng" dirty="0" smtClean="0"/>
          </a:p>
          <a:p>
            <a:r>
              <a:rPr lang="en-US" sz="1600" b="1" u="sng" dirty="0" smtClean="0"/>
              <a:t>CNP:</a:t>
            </a:r>
          </a:p>
          <a:p>
            <a:pPr marL="0" indent="0">
              <a:buNone/>
            </a:pPr>
            <a:r>
              <a:rPr lang="en-US" sz="1200" dirty="0"/>
              <a:t>Update examples to state “Value” instead of “Actual” since the term “Actual” is recommended to be </a:t>
            </a:r>
            <a:r>
              <a:rPr lang="en-US" sz="1200" dirty="0" smtClean="0"/>
              <a:t>removed.</a:t>
            </a:r>
            <a:endParaRPr lang="en-US" sz="1200" dirty="0"/>
          </a:p>
        </p:txBody>
      </p:sp>
      <p:sp>
        <p:nvSpPr>
          <p:cNvPr id="2" name="Title 1"/>
          <p:cNvSpPr>
            <a:spLocks noGrp="1"/>
          </p:cNvSpPr>
          <p:nvPr>
            <p:ph type="title"/>
          </p:nvPr>
        </p:nvSpPr>
        <p:spPr>
          <a:xfrm>
            <a:off x="381000" y="243682"/>
            <a:ext cx="8458200" cy="518318"/>
          </a:xfrm>
        </p:spPr>
        <p:txBody>
          <a:bodyPr/>
          <a:lstStyle/>
          <a:p>
            <a:r>
              <a:rPr lang="en-US" dirty="0"/>
              <a:t>Review of </a:t>
            </a:r>
            <a:r>
              <a:rPr lang="en-US" dirty="0" smtClean="0"/>
              <a:t>Comments, </a:t>
            </a:r>
            <a:r>
              <a:rPr lang="en-US" dirty="0" err="1" smtClean="0"/>
              <a:t>Con’t</a:t>
            </a:r>
            <a:endParaRPr lang="en-US" b="1"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11</a:t>
            </a:fld>
            <a:endParaRPr lang="en-US"/>
          </a:p>
        </p:txBody>
      </p:sp>
      <p:pic>
        <p:nvPicPr>
          <p:cNvPr id="6" name="Picture 5"/>
          <p:cNvPicPr>
            <a:picLocks noChangeAspect="1"/>
          </p:cNvPicPr>
          <p:nvPr/>
        </p:nvPicPr>
        <p:blipFill>
          <a:blip r:embed="rId3"/>
          <a:stretch>
            <a:fillRect/>
          </a:stretch>
        </p:blipFill>
        <p:spPr>
          <a:xfrm>
            <a:off x="2200471" y="838200"/>
            <a:ext cx="4743057" cy="1976274"/>
          </a:xfrm>
          <a:prstGeom prst="rect">
            <a:avLst/>
          </a:prstGeom>
        </p:spPr>
      </p:pic>
    </p:spTree>
    <p:extLst>
      <p:ext uri="{BB962C8B-B14F-4D97-AF65-F5344CB8AC3E}">
        <p14:creationId xmlns:p14="http://schemas.microsoft.com/office/powerpoint/2010/main" val="18945094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219200"/>
            <a:ext cx="8534400" cy="4876800"/>
          </a:xfrm>
        </p:spPr>
        <p:txBody>
          <a:bodyPr/>
          <a:lstStyle/>
          <a:p>
            <a:r>
              <a:rPr lang="en-US" sz="1600" b="1" u="sng" dirty="0" smtClean="0"/>
              <a:t>CNP:</a:t>
            </a:r>
          </a:p>
          <a:p>
            <a:pPr lvl="1"/>
            <a:r>
              <a:rPr lang="en-US" sz="1400" dirty="0" smtClean="0"/>
              <a:t>CNP </a:t>
            </a:r>
            <a:r>
              <a:rPr lang="en-US" sz="1400" dirty="0"/>
              <a:t>believes at a minimum ERCOT should specify a voltage and load angle by which entities must submit values. Although we realize these details likely do not belong in the Modeling Expectations, we believe it would be beneficial for ERCOT to define these parameters for the purpose of consistency among </a:t>
            </a:r>
            <a:r>
              <a:rPr lang="en-US" sz="1400" dirty="0" err="1" smtClean="0"/>
              <a:t>TSPs.</a:t>
            </a:r>
            <a:endParaRPr lang="en-US" sz="1400" dirty="0" smtClean="0"/>
          </a:p>
          <a:p>
            <a:pPr lvl="1"/>
            <a:r>
              <a:rPr lang="en-US" sz="1400" dirty="0" smtClean="0"/>
              <a:t>CNP </a:t>
            </a:r>
            <a:r>
              <a:rPr lang="en-US" sz="1400" dirty="0"/>
              <a:t>would prefer to have a single, annual submittal of relay </a:t>
            </a:r>
            <a:r>
              <a:rPr lang="en-US" sz="1400" dirty="0" err="1"/>
              <a:t>loadability</a:t>
            </a:r>
            <a:r>
              <a:rPr lang="en-US" sz="1400" dirty="0"/>
              <a:t> ratings. The initial submittal per ERCOT’s request and an update at least annually for any changes to relay </a:t>
            </a:r>
            <a:r>
              <a:rPr lang="en-US" sz="1400" dirty="0" smtClean="0"/>
              <a:t>settings. CNP </a:t>
            </a:r>
            <a:r>
              <a:rPr lang="en-US" sz="1400" dirty="0"/>
              <a:t>finds it highly unlikely for any relay settings changes to result in reduction in relay </a:t>
            </a:r>
            <a:r>
              <a:rPr lang="en-US" sz="1400" dirty="0" err="1"/>
              <a:t>loadability</a:t>
            </a:r>
            <a:r>
              <a:rPr lang="en-US" sz="1400" dirty="0"/>
              <a:t>. While not impossible, CNP normally installs microprocessor based systems that have supplemental features to enhance relay </a:t>
            </a:r>
            <a:r>
              <a:rPr lang="en-US" sz="1400" dirty="0" err="1"/>
              <a:t>loadability</a:t>
            </a:r>
            <a:r>
              <a:rPr lang="en-US" sz="1400" dirty="0"/>
              <a:t>. Currently there is no mechanism in place in our current Operations Model update process to track and compare every relay settings change to ensure that it doesn’t impact a previous relay </a:t>
            </a:r>
            <a:r>
              <a:rPr lang="en-US" sz="1400" dirty="0" err="1"/>
              <a:t>loadability</a:t>
            </a:r>
            <a:r>
              <a:rPr lang="en-US" sz="1400" dirty="0"/>
              <a:t> threshold as is suggested in this document. CNP believes that this increased burden is not warranted given the unlikely circumstances of a relay </a:t>
            </a:r>
            <a:r>
              <a:rPr lang="en-US" sz="1400" dirty="0" err="1"/>
              <a:t>loadability</a:t>
            </a:r>
            <a:r>
              <a:rPr lang="en-US" sz="1400" dirty="0"/>
              <a:t> reduction and would prefer an annual refresh of the values submitted. Additionally, for any new positions – entities would need to submit relay </a:t>
            </a:r>
            <a:r>
              <a:rPr lang="en-US" sz="1400" dirty="0" err="1"/>
              <a:t>loadability</a:t>
            </a:r>
            <a:r>
              <a:rPr lang="en-US" sz="1400" dirty="0"/>
              <a:t> prior to energization.</a:t>
            </a:r>
          </a:p>
        </p:txBody>
      </p:sp>
      <p:sp>
        <p:nvSpPr>
          <p:cNvPr id="2" name="Title 1"/>
          <p:cNvSpPr>
            <a:spLocks noGrp="1"/>
          </p:cNvSpPr>
          <p:nvPr>
            <p:ph type="title"/>
          </p:nvPr>
        </p:nvSpPr>
        <p:spPr>
          <a:xfrm>
            <a:off x="381000" y="243682"/>
            <a:ext cx="8458200" cy="518318"/>
          </a:xfrm>
        </p:spPr>
        <p:txBody>
          <a:bodyPr/>
          <a:lstStyle/>
          <a:p>
            <a:r>
              <a:rPr lang="en-US" dirty="0"/>
              <a:t>Review of </a:t>
            </a:r>
            <a:r>
              <a:rPr lang="en-US" dirty="0" smtClean="0"/>
              <a:t>Comments, </a:t>
            </a:r>
            <a:r>
              <a:rPr lang="en-US" dirty="0" err="1" smtClean="0"/>
              <a:t>Con’t</a:t>
            </a:r>
            <a:endParaRPr lang="en-US" b="1"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12</a:t>
            </a:fld>
            <a:endParaRPr lang="en-US"/>
          </a:p>
        </p:txBody>
      </p:sp>
    </p:spTree>
    <p:extLst>
      <p:ext uri="{BB962C8B-B14F-4D97-AF65-F5344CB8AC3E}">
        <p14:creationId xmlns:p14="http://schemas.microsoft.com/office/powerpoint/2010/main" val="8179223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rPr>
              <a:t>Topics</a:t>
            </a:r>
            <a:endParaRPr lang="en-US" b="1" dirty="0">
              <a:solidFill>
                <a:schemeClr val="accent1"/>
              </a:solidFill>
            </a:endParaRPr>
          </a:p>
        </p:txBody>
      </p:sp>
      <p:sp>
        <p:nvSpPr>
          <p:cNvPr id="3" name="Content Placeholder 2"/>
          <p:cNvSpPr>
            <a:spLocks noGrp="1"/>
          </p:cNvSpPr>
          <p:nvPr>
            <p:ph idx="1"/>
          </p:nvPr>
        </p:nvSpPr>
        <p:spPr>
          <a:xfrm>
            <a:off x="304800" y="1219200"/>
            <a:ext cx="8534400" cy="4876800"/>
          </a:xfrm>
        </p:spPr>
        <p:txBody>
          <a:bodyPr/>
          <a:lstStyle/>
          <a:p>
            <a:pPr>
              <a:lnSpc>
                <a:spcPct val="150000"/>
              </a:lnSpc>
            </a:pPr>
            <a:r>
              <a:rPr lang="en-US" sz="2400" dirty="0" smtClean="0"/>
              <a:t>Review of Comments</a:t>
            </a:r>
          </a:p>
          <a:p>
            <a:pPr>
              <a:lnSpc>
                <a:spcPct val="150000"/>
              </a:lnSpc>
            </a:pPr>
            <a:r>
              <a:rPr lang="en-US" sz="2400" b="1" dirty="0" smtClean="0"/>
              <a:t>ERCOT’s Comments</a:t>
            </a:r>
          </a:p>
          <a:p>
            <a:pPr>
              <a:lnSpc>
                <a:spcPct val="150000"/>
              </a:lnSpc>
            </a:pPr>
            <a:r>
              <a:rPr lang="en-US" sz="2400" dirty="0" smtClean="0"/>
              <a:t>New ME Draft</a:t>
            </a:r>
          </a:p>
        </p:txBody>
      </p:sp>
      <p:sp>
        <p:nvSpPr>
          <p:cNvPr id="4" name="Slide Number Placeholder 3"/>
          <p:cNvSpPr>
            <a:spLocks noGrp="1"/>
          </p:cNvSpPr>
          <p:nvPr>
            <p:ph type="sldNum" sz="quarter" idx="4"/>
          </p:nvPr>
        </p:nvSpPr>
        <p:spPr/>
        <p:txBody>
          <a:bodyPr/>
          <a:lstStyle/>
          <a:p>
            <a:fld id="{1D93BD3E-1E9A-4970-A6F7-E7AC52762E0C}" type="slidenum">
              <a:rPr lang="en-US" smtClean="0"/>
              <a:pPr/>
              <a:t>13</a:t>
            </a:fld>
            <a:endParaRPr lang="en-US"/>
          </a:p>
        </p:txBody>
      </p:sp>
    </p:spTree>
    <p:extLst>
      <p:ext uri="{BB962C8B-B14F-4D97-AF65-F5344CB8AC3E}">
        <p14:creationId xmlns:p14="http://schemas.microsoft.com/office/powerpoint/2010/main" val="32247046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rPr>
              <a:t>ERCOT’s Comments</a:t>
            </a:r>
            <a:endParaRPr lang="en-US" b="1"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14</a:t>
            </a:fld>
            <a:endParaRPr lang="en-US"/>
          </a:p>
        </p:txBody>
      </p:sp>
      <p:pic>
        <p:nvPicPr>
          <p:cNvPr id="8" name="Picture 7"/>
          <p:cNvPicPr>
            <a:picLocks noChangeAspect="1"/>
          </p:cNvPicPr>
          <p:nvPr/>
        </p:nvPicPr>
        <p:blipFill>
          <a:blip r:embed="rId3"/>
          <a:stretch>
            <a:fillRect/>
          </a:stretch>
        </p:blipFill>
        <p:spPr>
          <a:xfrm>
            <a:off x="485775" y="2286000"/>
            <a:ext cx="8248650" cy="1571625"/>
          </a:xfrm>
          <a:prstGeom prst="rect">
            <a:avLst/>
          </a:prstGeom>
        </p:spPr>
      </p:pic>
    </p:spTree>
    <p:extLst>
      <p:ext uri="{BB962C8B-B14F-4D97-AF65-F5344CB8AC3E}">
        <p14:creationId xmlns:p14="http://schemas.microsoft.com/office/powerpoint/2010/main" val="7308091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rPr>
              <a:t>Topics</a:t>
            </a:r>
            <a:endParaRPr lang="en-US" b="1" dirty="0">
              <a:solidFill>
                <a:schemeClr val="accent1"/>
              </a:solidFill>
            </a:endParaRPr>
          </a:p>
        </p:txBody>
      </p:sp>
      <p:sp>
        <p:nvSpPr>
          <p:cNvPr id="3" name="Content Placeholder 2"/>
          <p:cNvSpPr>
            <a:spLocks noGrp="1"/>
          </p:cNvSpPr>
          <p:nvPr>
            <p:ph idx="1"/>
          </p:nvPr>
        </p:nvSpPr>
        <p:spPr>
          <a:xfrm>
            <a:off x="304800" y="1219200"/>
            <a:ext cx="8534400" cy="4876800"/>
          </a:xfrm>
        </p:spPr>
        <p:txBody>
          <a:bodyPr/>
          <a:lstStyle/>
          <a:p>
            <a:pPr>
              <a:lnSpc>
                <a:spcPct val="150000"/>
              </a:lnSpc>
            </a:pPr>
            <a:r>
              <a:rPr lang="en-US" sz="2400" dirty="0" smtClean="0"/>
              <a:t>Review of Comments</a:t>
            </a:r>
          </a:p>
          <a:p>
            <a:pPr>
              <a:lnSpc>
                <a:spcPct val="150000"/>
              </a:lnSpc>
            </a:pPr>
            <a:r>
              <a:rPr lang="en-US" sz="2400" dirty="0" smtClean="0"/>
              <a:t>ERCOT’s Comments</a:t>
            </a:r>
          </a:p>
          <a:p>
            <a:pPr>
              <a:lnSpc>
                <a:spcPct val="150000"/>
              </a:lnSpc>
            </a:pPr>
            <a:r>
              <a:rPr lang="en-US" sz="2400" b="1" dirty="0" smtClean="0"/>
              <a:t>New ME Draft</a:t>
            </a:r>
          </a:p>
        </p:txBody>
      </p:sp>
      <p:sp>
        <p:nvSpPr>
          <p:cNvPr id="4" name="Slide Number Placeholder 3"/>
          <p:cNvSpPr>
            <a:spLocks noGrp="1"/>
          </p:cNvSpPr>
          <p:nvPr>
            <p:ph type="sldNum" sz="quarter" idx="4"/>
          </p:nvPr>
        </p:nvSpPr>
        <p:spPr/>
        <p:txBody>
          <a:bodyPr/>
          <a:lstStyle/>
          <a:p>
            <a:fld id="{1D93BD3E-1E9A-4970-A6F7-E7AC52762E0C}" type="slidenum">
              <a:rPr lang="en-US" smtClean="0"/>
              <a:pPr/>
              <a:t>15</a:t>
            </a:fld>
            <a:endParaRPr lang="en-US"/>
          </a:p>
        </p:txBody>
      </p:sp>
    </p:spTree>
    <p:extLst>
      <p:ext uri="{BB962C8B-B14F-4D97-AF65-F5344CB8AC3E}">
        <p14:creationId xmlns:p14="http://schemas.microsoft.com/office/powerpoint/2010/main" val="125926565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609600" y="2819400"/>
            <a:ext cx="7772400" cy="1470025"/>
          </a:xfrm>
        </p:spPr>
        <p:txBody>
          <a:bodyPr/>
          <a:lstStyle/>
          <a:p>
            <a:r>
              <a:rPr lang="en-US" dirty="0" smtClean="0"/>
              <a:t>Open Discussion</a:t>
            </a: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16</a:t>
            </a:fld>
            <a:endParaRPr lang="en-US">
              <a:solidFill>
                <a:prstClr val="black">
                  <a:tint val="75000"/>
                </a:prstClr>
              </a:solidFill>
            </a:endParaRPr>
          </a:p>
        </p:txBody>
      </p:sp>
    </p:spTree>
    <p:extLst>
      <p:ext uri="{BB962C8B-B14F-4D97-AF65-F5344CB8AC3E}">
        <p14:creationId xmlns:p14="http://schemas.microsoft.com/office/powerpoint/2010/main" val="34399025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rPr>
              <a:t>Topics</a:t>
            </a:r>
            <a:endParaRPr lang="en-US" b="1" dirty="0">
              <a:solidFill>
                <a:schemeClr val="accent1"/>
              </a:solidFill>
            </a:endParaRPr>
          </a:p>
        </p:txBody>
      </p:sp>
      <p:sp>
        <p:nvSpPr>
          <p:cNvPr id="3" name="Content Placeholder 2"/>
          <p:cNvSpPr>
            <a:spLocks noGrp="1"/>
          </p:cNvSpPr>
          <p:nvPr>
            <p:ph idx="1"/>
          </p:nvPr>
        </p:nvSpPr>
        <p:spPr>
          <a:xfrm>
            <a:off x="304800" y="1219200"/>
            <a:ext cx="8534400" cy="4876800"/>
          </a:xfrm>
        </p:spPr>
        <p:txBody>
          <a:bodyPr/>
          <a:lstStyle/>
          <a:p>
            <a:pPr>
              <a:lnSpc>
                <a:spcPct val="150000"/>
              </a:lnSpc>
            </a:pPr>
            <a:r>
              <a:rPr lang="en-US" sz="2400" dirty="0" smtClean="0"/>
              <a:t>Review of Comments</a:t>
            </a:r>
          </a:p>
          <a:p>
            <a:pPr>
              <a:lnSpc>
                <a:spcPct val="150000"/>
              </a:lnSpc>
            </a:pPr>
            <a:r>
              <a:rPr lang="en-US" sz="2400" dirty="0" smtClean="0"/>
              <a:t>ERCOT’s Comments</a:t>
            </a:r>
          </a:p>
          <a:p>
            <a:pPr>
              <a:lnSpc>
                <a:spcPct val="150000"/>
              </a:lnSpc>
            </a:pPr>
            <a:r>
              <a:rPr lang="en-US" sz="2400" dirty="0" smtClean="0"/>
              <a:t>New ME Draft</a:t>
            </a:r>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10240582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b="1" dirty="0" smtClean="0">
                <a:solidFill>
                  <a:schemeClr val="accent1"/>
                </a:solidFill>
              </a:rPr>
              <a:t>Topics</a:t>
            </a:r>
            <a:endParaRPr lang="en-US" b="1" dirty="0">
              <a:solidFill>
                <a:schemeClr val="accent1"/>
              </a:solidFill>
            </a:endParaRPr>
          </a:p>
        </p:txBody>
      </p:sp>
      <p:sp>
        <p:nvSpPr>
          <p:cNvPr id="3" name="Content Placeholder 2"/>
          <p:cNvSpPr>
            <a:spLocks noGrp="1"/>
          </p:cNvSpPr>
          <p:nvPr>
            <p:ph idx="1"/>
          </p:nvPr>
        </p:nvSpPr>
        <p:spPr>
          <a:xfrm>
            <a:off x="304800" y="1219200"/>
            <a:ext cx="8534400" cy="4876800"/>
          </a:xfrm>
        </p:spPr>
        <p:txBody>
          <a:bodyPr/>
          <a:lstStyle/>
          <a:p>
            <a:pPr>
              <a:lnSpc>
                <a:spcPct val="150000"/>
              </a:lnSpc>
            </a:pPr>
            <a:r>
              <a:rPr lang="en-US" sz="2400" b="1" dirty="0" smtClean="0"/>
              <a:t>Review of Comments</a:t>
            </a:r>
          </a:p>
          <a:p>
            <a:pPr>
              <a:lnSpc>
                <a:spcPct val="150000"/>
              </a:lnSpc>
            </a:pPr>
            <a:r>
              <a:rPr lang="en-US" sz="2400" dirty="0" smtClean="0"/>
              <a:t>ERCOT’s Comments</a:t>
            </a:r>
          </a:p>
          <a:p>
            <a:pPr>
              <a:lnSpc>
                <a:spcPct val="150000"/>
              </a:lnSpc>
            </a:pPr>
            <a:r>
              <a:rPr lang="en-US" sz="2400" dirty="0" smtClean="0"/>
              <a:t>New ME Draft</a:t>
            </a: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12352884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a:t>Review of </a:t>
            </a:r>
            <a:r>
              <a:rPr lang="en-US" dirty="0" smtClean="0"/>
              <a:t>Comments</a:t>
            </a:r>
            <a:endParaRPr lang="en-US" b="1" dirty="0">
              <a:solidFill>
                <a:schemeClr val="accent1"/>
              </a:solidFill>
            </a:endParaRPr>
          </a:p>
        </p:txBody>
      </p:sp>
      <p:sp>
        <p:nvSpPr>
          <p:cNvPr id="3" name="Content Placeholder 2"/>
          <p:cNvSpPr>
            <a:spLocks noGrp="1"/>
          </p:cNvSpPr>
          <p:nvPr>
            <p:ph idx="1"/>
          </p:nvPr>
        </p:nvSpPr>
        <p:spPr>
          <a:xfrm>
            <a:off x="304800" y="1219200"/>
            <a:ext cx="8534400" cy="4876800"/>
          </a:xfrm>
        </p:spPr>
        <p:txBody>
          <a:bodyPr/>
          <a:lstStyle/>
          <a:p>
            <a:pPr>
              <a:lnSpc>
                <a:spcPct val="150000"/>
              </a:lnSpc>
            </a:pPr>
            <a:endParaRPr lang="en-US" sz="2400" dirty="0" smtClean="0"/>
          </a:p>
          <a:p>
            <a:pPr>
              <a:lnSpc>
                <a:spcPct val="150000"/>
              </a:lnSpc>
            </a:pPr>
            <a:endParaRPr lang="en-US" sz="2400" dirty="0"/>
          </a:p>
          <a:p>
            <a:pPr>
              <a:lnSpc>
                <a:spcPct val="150000"/>
              </a:lnSpc>
            </a:pPr>
            <a:endParaRPr lang="en-US" sz="2400" dirty="0" smtClean="0"/>
          </a:p>
          <a:p>
            <a:pPr>
              <a:lnSpc>
                <a:spcPct val="150000"/>
              </a:lnSpc>
            </a:pPr>
            <a:r>
              <a:rPr lang="en-US" sz="1600" b="1" u="sng" dirty="0" smtClean="0"/>
              <a:t>Oncor: </a:t>
            </a:r>
            <a:r>
              <a:rPr lang="en-US" sz="1600" dirty="0" smtClean="0"/>
              <a:t>Propose </a:t>
            </a:r>
            <a:r>
              <a:rPr lang="en-US" sz="1600" dirty="0"/>
              <a:t>removing “Actual” since ERCOT has stated it is not defining the calculation methodology.  Some TSPs may intend to use PRC-023 values</a:t>
            </a:r>
            <a:r>
              <a:rPr lang="en-US" sz="1600" dirty="0" smtClean="0"/>
              <a:t>.</a:t>
            </a:r>
          </a:p>
          <a:p>
            <a:pPr>
              <a:lnSpc>
                <a:spcPct val="150000"/>
              </a:lnSpc>
            </a:pPr>
            <a:r>
              <a:rPr lang="en-US" sz="1600" b="1" u="sng" dirty="0" smtClean="0"/>
              <a:t>CNP</a:t>
            </a:r>
            <a:r>
              <a:rPr lang="en-US" sz="1600" dirty="0" smtClean="0"/>
              <a:t>: </a:t>
            </a:r>
            <a:r>
              <a:rPr lang="en-US" sz="1600" dirty="0"/>
              <a:t>CNP supports Oncor and AEP in removing the term “Actual” as entities will likely be utilizing different calculation methodology</a:t>
            </a:r>
            <a:r>
              <a:rPr lang="en-US" sz="1600" dirty="0" smtClean="0"/>
              <a:t>.</a:t>
            </a:r>
          </a:p>
          <a:p>
            <a:pPr>
              <a:lnSpc>
                <a:spcPct val="150000"/>
              </a:lnSpc>
            </a:pPr>
            <a:r>
              <a:rPr lang="en-US" sz="1600" b="1" u="sng" dirty="0" smtClean="0"/>
              <a:t>AEP: </a:t>
            </a:r>
            <a:r>
              <a:rPr lang="en-US" sz="1600" dirty="0"/>
              <a:t>AEP agrees with </a:t>
            </a:r>
            <a:r>
              <a:rPr lang="en-US" sz="1600" dirty="0" err="1"/>
              <a:t>Oncor’s</a:t>
            </a:r>
            <a:r>
              <a:rPr lang="en-US" sz="1600" dirty="0"/>
              <a:t> proposal to remove “Actual</a:t>
            </a:r>
            <a:r>
              <a:rPr lang="en-US" sz="1600" dirty="0" smtClean="0"/>
              <a:t>”</a:t>
            </a:r>
            <a:endParaRPr lang="en-US" sz="16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pic>
        <p:nvPicPr>
          <p:cNvPr id="5" name="Picture 4"/>
          <p:cNvPicPr>
            <a:picLocks noChangeAspect="1"/>
          </p:cNvPicPr>
          <p:nvPr/>
        </p:nvPicPr>
        <p:blipFill>
          <a:blip r:embed="rId3"/>
          <a:stretch>
            <a:fillRect/>
          </a:stretch>
        </p:blipFill>
        <p:spPr>
          <a:xfrm>
            <a:off x="1372000" y="1447800"/>
            <a:ext cx="6400000" cy="1571429"/>
          </a:xfrm>
          <a:prstGeom prst="rect">
            <a:avLst/>
          </a:prstGeom>
        </p:spPr>
      </p:pic>
      <p:sp>
        <p:nvSpPr>
          <p:cNvPr id="6" name="Rectangle 5"/>
          <p:cNvSpPr/>
          <p:nvPr/>
        </p:nvSpPr>
        <p:spPr>
          <a:xfrm>
            <a:off x="4572000" y="2133600"/>
            <a:ext cx="609600" cy="2286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528084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a:t>Review of </a:t>
            </a:r>
            <a:r>
              <a:rPr lang="en-US" dirty="0" smtClean="0"/>
              <a:t>Comments, </a:t>
            </a:r>
            <a:r>
              <a:rPr lang="en-US" dirty="0" err="1" smtClean="0"/>
              <a:t>Con’t</a:t>
            </a:r>
            <a:endParaRPr lang="en-US" b="1" dirty="0">
              <a:solidFill>
                <a:schemeClr val="accent1"/>
              </a:solidFill>
            </a:endParaRPr>
          </a:p>
        </p:txBody>
      </p:sp>
      <p:sp>
        <p:nvSpPr>
          <p:cNvPr id="3" name="Content Placeholder 2"/>
          <p:cNvSpPr>
            <a:spLocks noGrp="1"/>
          </p:cNvSpPr>
          <p:nvPr>
            <p:ph idx="1"/>
          </p:nvPr>
        </p:nvSpPr>
        <p:spPr>
          <a:xfrm>
            <a:off x="304800" y="1219200"/>
            <a:ext cx="8534400" cy="4876800"/>
          </a:xfrm>
        </p:spPr>
        <p:txBody>
          <a:bodyPr/>
          <a:lstStyle/>
          <a:p>
            <a:pPr>
              <a:lnSpc>
                <a:spcPct val="150000"/>
              </a:lnSpc>
            </a:pPr>
            <a:endParaRPr lang="en-US" sz="2400" dirty="0" smtClean="0"/>
          </a:p>
          <a:p>
            <a:pPr>
              <a:lnSpc>
                <a:spcPct val="150000"/>
              </a:lnSpc>
            </a:pPr>
            <a:endParaRPr lang="en-US" sz="2400" dirty="0"/>
          </a:p>
          <a:p>
            <a:pPr>
              <a:lnSpc>
                <a:spcPct val="150000"/>
              </a:lnSpc>
            </a:pPr>
            <a:endParaRPr lang="en-US" sz="2400" dirty="0" smtClean="0"/>
          </a:p>
          <a:p>
            <a:pPr>
              <a:lnSpc>
                <a:spcPct val="150000"/>
              </a:lnSpc>
            </a:pPr>
            <a:r>
              <a:rPr lang="en-US" sz="1600" b="1" u="sng" dirty="0" smtClean="0"/>
              <a:t>AEP: </a:t>
            </a:r>
            <a:r>
              <a:rPr lang="en-US" sz="1600" dirty="0"/>
              <a:t>Propose using a value that the Planning and Operations models do not currently use to denote or flag an error in a model run.</a:t>
            </a:r>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pic>
        <p:nvPicPr>
          <p:cNvPr id="5" name="Picture 4"/>
          <p:cNvPicPr>
            <a:picLocks noChangeAspect="1"/>
          </p:cNvPicPr>
          <p:nvPr/>
        </p:nvPicPr>
        <p:blipFill>
          <a:blip r:embed="rId3"/>
          <a:stretch>
            <a:fillRect/>
          </a:stretch>
        </p:blipFill>
        <p:spPr>
          <a:xfrm>
            <a:off x="1372000" y="1447800"/>
            <a:ext cx="6400000" cy="1571429"/>
          </a:xfrm>
          <a:prstGeom prst="rect">
            <a:avLst/>
          </a:prstGeom>
        </p:spPr>
      </p:pic>
      <p:sp>
        <p:nvSpPr>
          <p:cNvPr id="6" name="Rectangle 5"/>
          <p:cNvSpPr/>
          <p:nvPr/>
        </p:nvSpPr>
        <p:spPr>
          <a:xfrm>
            <a:off x="4572000" y="2438400"/>
            <a:ext cx="609600" cy="2286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084481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219200"/>
            <a:ext cx="8534400" cy="4876800"/>
          </a:xfrm>
        </p:spPr>
        <p:txBody>
          <a:bodyPr/>
          <a:lstStyle/>
          <a:p>
            <a:pPr>
              <a:lnSpc>
                <a:spcPct val="150000"/>
              </a:lnSpc>
            </a:pPr>
            <a:endParaRPr lang="en-US" sz="2400" dirty="0" smtClean="0"/>
          </a:p>
          <a:p>
            <a:pPr>
              <a:lnSpc>
                <a:spcPct val="150000"/>
              </a:lnSpc>
            </a:pPr>
            <a:endParaRPr lang="en-US" sz="2400" dirty="0"/>
          </a:p>
          <a:p>
            <a:pPr marL="0" indent="0">
              <a:lnSpc>
                <a:spcPct val="150000"/>
              </a:lnSpc>
              <a:buNone/>
            </a:pPr>
            <a:endParaRPr lang="en-US" sz="1600" b="1" u="sng" dirty="0" smtClean="0"/>
          </a:p>
          <a:p>
            <a:r>
              <a:rPr lang="en-US" sz="1600" b="1" u="sng" dirty="0" smtClean="0"/>
              <a:t>ONCOR:</a:t>
            </a:r>
          </a:p>
          <a:p>
            <a:pPr marL="0" indent="0">
              <a:buNone/>
            </a:pPr>
            <a:r>
              <a:rPr lang="en-US" sz="1200" dirty="0" smtClean="0"/>
              <a:t>150</a:t>
            </a:r>
            <a:r>
              <a:rPr lang="en-US" sz="1200" dirty="0"/>
              <a:t>% is sufficiently conservative for the “actively maintained” level.  The “periodically maintained” should be on an annual basis.</a:t>
            </a:r>
          </a:p>
          <a:p>
            <a:pPr marL="0" indent="0">
              <a:buNone/>
            </a:pPr>
            <a:r>
              <a:rPr lang="en-US" sz="1200" dirty="0" smtClean="0"/>
              <a:t>Oncor </a:t>
            </a:r>
            <a:r>
              <a:rPr lang="en-US" sz="1200" dirty="0"/>
              <a:t>congestion/constraint tracking data shows that from 12/1/2010 to present, there were 44 events that exceeded 150% of the Emergency/2 Hour rating, for a total of 8,715 minutes.  This equates to 0.18% of the time when averaged from 12/1/10 to present.</a:t>
            </a:r>
          </a:p>
          <a:p>
            <a:pPr marL="0" indent="0">
              <a:buNone/>
            </a:pPr>
            <a:r>
              <a:rPr lang="en-US" sz="1200" dirty="0" smtClean="0"/>
              <a:t>Theoretical </a:t>
            </a:r>
            <a:r>
              <a:rPr lang="en-US" sz="1200" dirty="0"/>
              <a:t>analysis/justification for 150%: </a:t>
            </a:r>
          </a:p>
          <a:p>
            <a:pPr marL="0" indent="0">
              <a:buNone/>
            </a:pPr>
            <a:r>
              <a:rPr lang="en-US" sz="1200" dirty="0" smtClean="0"/>
              <a:t>The </a:t>
            </a:r>
            <a:r>
              <a:rPr lang="en-US" sz="1200" dirty="0"/>
              <a:t>probability of a post-contingency loading exceeding 150% is very low.</a:t>
            </a:r>
          </a:p>
          <a:p>
            <a:pPr marL="0" indent="0">
              <a:buNone/>
            </a:pPr>
            <a:r>
              <a:rPr lang="en-US" sz="1200" dirty="0" smtClean="0"/>
              <a:t>The </a:t>
            </a:r>
            <a:r>
              <a:rPr lang="en-US" sz="1200" dirty="0"/>
              <a:t>probability of a relay setting change in a calendar year reducing </a:t>
            </a:r>
            <a:r>
              <a:rPr lang="en-US" sz="1200" dirty="0" err="1"/>
              <a:t>loadability</a:t>
            </a:r>
            <a:r>
              <a:rPr lang="en-US" sz="1200" dirty="0"/>
              <a:t> within the 200% - 150% range is also very low.</a:t>
            </a:r>
          </a:p>
          <a:p>
            <a:pPr marL="0" indent="0">
              <a:buNone/>
            </a:pPr>
            <a:r>
              <a:rPr lang="en-US" sz="1200" dirty="0" smtClean="0"/>
              <a:t>The </a:t>
            </a:r>
            <a:r>
              <a:rPr lang="en-US" sz="1200" dirty="0"/>
              <a:t>probability that a post-contingency loading issue is related to a specific relay that had its </a:t>
            </a:r>
            <a:r>
              <a:rPr lang="en-US" sz="1200" dirty="0" err="1"/>
              <a:t>loadability</a:t>
            </a:r>
            <a:r>
              <a:rPr lang="en-US" sz="1200" dirty="0"/>
              <a:t> reduced within the calendar year is also extremely low.</a:t>
            </a:r>
          </a:p>
          <a:p>
            <a:pPr marL="0" indent="0">
              <a:buNone/>
            </a:pPr>
            <a:r>
              <a:rPr lang="en-US" sz="1200" dirty="0" smtClean="0"/>
              <a:t>The </a:t>
            </a:r>
            <a:r>
              <a:rPr lang="en-US" sz="1200" dirty="0"/>
              <a:t>probability of all three of these items happening concurrently is extremely, extremely low.  Therefore, 150% of the Emergency/2 Hour Rating is sufficient for the Actively vs Periodically maintained distinction.  </a:t>
            </a:r>
            <a:r>
              <a:rPr lang="en-US" sz="1200" dirty="0" err="1"/>
              <a:t>Oncor’s</a:t>
            </a:r>
            <a:r>
              <a:rPr lang="en-US" sz="1200" dirty="0"/>
              <a:t> proposed changes also align with industry and NERC accepted requirements contained in PRC-023. </a:t>
            </a:r>
          </a:p>
        </p:txBody>
      </p:sp>
      <p:pic>
        <p:nvPicPr>
          <p:cNvPr id="7" name="Picture 6"/>
          <p:cNvPicPr>
            <a:picLocks noChangeAspect="1"/>
          </p:cNvPicPr>
          <p:nvPr/>
        </p:nvPicPr>
        <p:blipFill>
          <a:blip r:embed="rId3"/>
          <a:stretch>
            <a:fillRect/>
          </a:stretch>
        </p:blipFill>
        <p:spPr>
          <a:xfrm>
            <a:off x="1714038" y="1088503"/>
            <a:ext cx="5133200" cy="1884538"/>
          </a:xfrm>
          <a:prstGeom prst="rect">
            <a:avLst/>
          </a:prstGeom>
        </p:spPr>
      </p:pic>
      <p:sp>
        <p:nvSpPr>
          <p:cNvPr id="2" name="Title 1"/>
          <p:cNvSpPr>
            <a:spLocks noGrp="1"/>
          </p:cNvSpPr>
          <p:nvPr>
            <p:ph type="title"/>
          </p:nvPr>
        </p:nvSpPr>
        <p:spPr>
          <a:xfrm>
            <a:off x="381000" y="243682"/>
            <a:ext cx="8458200" cy="518318"/>
          </a:xfrm>
        </p:spPr>
        <p:txBody>
          <a:bodyPr/>
          <a:lstStyle/>
          <a:p>
            <a:r>
              <a:rPr lang="en-US" dirty="0"/>
              <a:t>Review of </a:t>
            </a:r>
            <a:r>
              <a:rPr lang="en-US" dirty="0" smtClean="0"/>
              <a:t>Comments, </a:t>
            </a:r>
            <a:r>
              <a:rPr lang="en-US" dirty="0" err="1" smtClean="0"/>
              <a:t>Con’t</a:t>
            </a:r>
            <a:endParaRPr lang="en-US" b="1"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sp>
        <p:nvSpPr>
          <p:cNvPr id="6" name="Rectangle 5"/>
          <p:cNvSpPr/>
          <p:nvPr/>
        </p:nvSpPr>
        <p:spPr>
          <a:xfrm>
            <a:off x="3048000" y="1371600"/>
            <a:ext cx="2018838" cy="76814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857329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219200"/>
            <a:ext cx="8534400" cy="4876800"/>
          </a:xfrm>
        </p:spPr>
        <p:txBody>
          <a:bodyPr/>
          <a:lstStyle/>
          <a:p>
            <a:pPr>
              <a:lnSpc>
                <a:spcPct val="150000"/>
              </a:lnSpc>
            </a:pPr>
            <a:endParaRPr lang="en-US" sz="2400" dirty="0" smtClean="0"/>
          </a:p>
          <a:p>
            <a:pPr>
              <a:lnSpc>
                <a:spcPct val="150000"/>
              </a:lnSpc>
            </a:pPr>
            <a:endParaRPr lang="en-US" sz="2400" dirty="0"/>
          </a:p>
          <a:p>
            <a:pPr marL="0" indent="0">
              <a:lnSpc>
                <a:spcPct val="150000"/>
              </a:lnSpc>
              <a:buNone/>
            </a:pPr>
            <a:endParaRPr lang="en-US" sz="1600" b="1" u="sng" dirty="0" smtClean="0"/>
          </a:p>
          <a:p>
            <a:r>
              <a:rPr lang="en-US" sz="1600" b="1" u="sng" dirty="0" smtClean="0"/>
              <a:t>ONCOR:</a:t>
            </a:r>
          </a:p>
          <a:p>
            <a:pPr marL="0" indent="0">
              <a:buNone/>
            </a:pPr>
            <a:r>
              <a:rPr lang="en-US" sz="1200" dirty="0"/>
              <a:t>We request that the document describe what is expected to be processed through normal NOMCR vs interim NOMCR vs DPC</a:t>
            </a:r>
            <a:r>
              <a:rPr lang="en-US" sz="1200" dirty="0" smtClean="0"/>
              <a:t>.</a:t>
            </a:r>
            <a:endParaRPr lang="en-US" sz="1200" dirty="0"/>
          </a:p>
          <a:p>
            <a:pPr marL="0" indent="0">
              <a:buNone/>
            </a:pPr>
            <a:r>
              <a:rPr lang="en-US" sz="1200" dirty="0"/>
              <a:t>From the January 6 workshop, </a:t>
            </a:r>
            <a:r>
              <a:rPr lang="en-US" sz="1200" dirty="0" err="1"/>
              <a:t>Oncor’s</a:t>
            </a:r>
            <a:r>
              <a:rPr lang="en-US" sz="1200" dirty="0"/>
              <a:t> understanding was that ERCOT would classify the changes as follows</a:t>
            </a:r>
            <a:r>
              <a:rPr lang="en-US" sz="1200" dirty="0" smtClean="0"/>
              <a:t>:</a:t>
            </a:r>
            <a:endParaRPr lang="en-US" sz="1200" dirty="0"/>
          </a:p>
          <a:p>
            <a:pPr marL="0" lvl="0" indent="0">
              <a:buNone/>
            </a:pPr>
            <a:r>
              <a:rPr lang="en-US" sz="1200" dirty="0"/>
              <a:t>If RLR is changed to become &lt;125% of Load Shed/15 minute rating, TSP would process the change through DPC</a:t>
            </a:r>
            <a:r>
              <a:rPr lang="en-US" sz="1200" dirty="0" smtClean="0"/>
              <a:t>.</a:t>
            </a:r>
            <a:r>
              <a:rPr lang="en-US" sz="1200" dirty="0"/>
              <a:t> </a:t>
            </a:r>
          </a:p>
          <a:p>
            <a:pPr marL="0" lvl="0" indent="0">
              <a:buNone/>
            </a:pPr>
            <a:r>
              <a:rPr lang="en-US" sz="1200" dirty="0"/>
              <a:t>If RLR change occurs, but new value is &gt;125% of Load Shed/15 minute rating, TSP would process as follows</a:t>
            </a:r>
            <a:r>
              <a:rPr lang="en-US" sz="1200" dirty="0" smtClean="0"/>
              <a:t>:</a:t>
            </a:r>
            <a:endParaRPr lang="en-US" sz="1200" dirty="0"/>
          </a:p>
          <a:p>
            <a:pPr lvl="1"/>
            <a:r>
              <a:rPr lang="en-US" sz="1200" dirty="0"/>
              <a:t> Minor changes would be processed through normal NOMCR;</a:t>
            </a:r>
          </a:p>
          <a:p>
            <a:pPr lvl="1"/>
            <a:r>
              <a:rPr lang="en-US" sz="1200" dirty="0"/>
              <a:t> Significant changes (value falls below PRC-023 calculated value of 150% of Emergency/2 Hour Rating) would be processed through Interim NOMCR.</a:t>
            </a:r>
          </a:p>
        </p:txBody>
      </p:sp>
      <p:pic>
        <p:nvPicPr>
          <p:cNvPr id="7" name="Picture 6"/>
          <p:cNvPicPr>
            <a:picLocks noChangeAspect="1"/>
          </p:cNvPicPr>
          <p:nvPr/>
        </p:nvPicPr>
        <p:blipFill>
          <a:blip r:embed="rId3"/>
          <a:stretch>
            <a:fillRect/>
          </a:stretch>
        </p:blipFill>
        <p:spPr>
          <a:xfrm>
            <a:off x="2043500" y="1080883"/>
            <a:ext cx="5133200" cy="1884538"/>
          </a:xfrm>
          <a:prstGeom prst="rect">
            <a:avLst/>
          </a:prstGeom>
        </p:spPr>
      </p:pic>
      <p:sp>
        <p:nvSpPr>
          <p:cNvPr id="2" name="Title 1"/>
          <p:cNvSpPr>
            <a:spLocks noGrp="1"/>
          </p:cNvSpPr>
          <p:nvPr>
            <p:ph type="title"/>
          </p:nvPr>
        </p:nvSpPr>
        <p:spPr>
          <a:xfrm>
            <a:off x="381000" y="243682"/>
            <a:ext cx="8458200" cy="518318"/>
          </a:xfrm>
        </p:spPr>
        <p:txBody>
          <a:bodyPr/>
          <a:lstStyle/>
          <a:p>
            <a:r>
              <a:rPr lang="en-US" dirty="0"/>
              <a:t>Review of </a:t>
            </a:r>
            <a:r>
              <a:rPr lang="en-US" dirty="0" smtClean="0"/>
              <a:t>Comments, </a:t>
            </a:r>
            <a:r>
              <a:rPr lang="en-US" dirty="0" err="1" smtClean="0"/>
              <a:t>Con’t</a:t>
            </a:r>
            <a:endParaRPr lang="en-US" b="1"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7</a:t>
            </a:fld>
            <a:endParaRPr lang="en-US"/>
          </a:p>
        </p:txBody>
      </p:sp>
      <p:sp>
        <p:nvSpPr>
          <p:cNvPr id="6" name="Rectangle 5"/>
          <p:cNvSpPr/>
          <p:nvPr/>
        </p:nvSpPr>
        <p:spPr>
          <a:xfrm>
            <a:off x="3429000" y="2111520"/>
            <a:ext cx="2018838" cy="83182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786281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219200"/>
            <a:ext cx="8534400" cy="4876800"/>
          </a:xfrm>
        </p:spPr>
        <p:txBody>
          <a:bodyPr/>
          <a:lstStyle/>
          <a:p>
            <a:pPr marL="0" indent="0">
              <a:lnSpc>
                <a:spcPct val="150000"/>
              </a:lnSpc>
              <a:buNone/>
            </a:pPr>
            <a:endParaRPr lang="en-US" sz="1600" b="1" u="sng" dirty="0" smtClean="0"/>
          </a:p>
          <a:p>
            <a:r>
              <a:rPr lang="en-US" sz="1600" b="1" u="sng" dirty="0" smtClean="0"/>
              <a:t>AEP:</a:t>
            </a:r>
          </a:p>
          <a:p>
            <a:pPr marL="0" indent="0">
              <a:buNone/>
            </a:pPr>
            <a:r>
              <a:rPr lang="en-US" sz="1200" dirty="0" smtClean="0"/>
              <a:t>AEP </a:t>
            </a:r>
            <a:r>
              <a:rPr lang="en-US" sz="1200" dirty="0"/>
              <a:t>agrees that the “periodically maintained” should be “at least annually</a:t>
            </a:r>
            <a:r>
              <a:rPr lang="en-US" sz="1200" dirty="0" smtClean="0"/>
              <a:t>.”</a:t>
            </a:r>
            <a:endParaRPr lang="en-US" sz="1200" dirty="0"/>
          </a:p>
          <a:p>
            <a:pPr marL="0" indent="0">
              <a:buNone/>
            </a:pPr>
            <a:r>
              <a:rPr lang="en-US" sz="1200" dirty="0"/>
              <a:t>AEP prefers the Emergency Rating, however, our main concern is to maintain consistency by referring to only one of the rating levels for all the decision points, and that mixing emergency and 15 minute ratings should be avoided.</a:t>
            </a:r>
          </a:p>
          <a:p>
            <a:pPr marL="0" indent="0">
              <a:buNone/>
            </a:pPr>
            <a:r>
              <a:rPr lang="en-US" sz="1200" dirty="0" smtClean="0"/>
              <a:t>Because </a:t>
            </a:r>
            <a:r>
              <a:rPr lang="en-US" sz="1200" dirty="0"/>
              <a:t>the decision mark to perform a Cascading Analysis is at 125%, we believe that 125% of the Emergency/2 Hour Rating for BES and non BES Transmission Facilities is appropriate for both Periodically and Actively Maintained RLRs. The sag response time is actually less than an operator response time if preloaded to 75% and post-contingency will be above this 125%.  In other words, the line is likely to sag into something even though the relays would not operate because of </a:t>
            </a:r>
            <a:r>
              <a:rPr lang="en-US" sz="1200" dirty="0" err="1"/>
              <a:t>loadability</a:t>
            </a:r>
            <a:r>
              <a:rPr lang="en-US" sz="1200" dirty="0"/>
              <a:t> settings.  Consequently, it’s likely that RLRs &gt;125% would not be the defining decision driver.  That said, AEP appreciates </a:t>
            </a:r>
            <a:r>
              <a:rPr lang="en-US" sz="1200" dirty="0" err="1"/>
              <a:t>Oncor’s</a:t>
            </a:r>
            <a:r>
              <a:rPr lang="en-US" sz="1200" dirty="0"/>
              <a:t> viewpoint that 150% is sufficiently conservative for the “actively maintained” level.  We suggest that consistency across the levels is an important consideration and could benefit from additional discussion</a:t>
            </a:r>
            <a:r>
              <a:rPr lang="en-US" sz="1200" dirty="0" smtClean="0"/>
              <a:t>.</a:t>
            </a:r>
            <a:r>
              <a:rPr lang="en-US" sz="1200" dirty="0"/>
              <a:t> </a:t>
            </a:r>
            <a:endParaRPr lang="en-US" sz="1200" dirty="0" smtClean="0"/>
          </a:p>
          <a:p>
            <a:pPr marL="0" indent="0">
              <a:buNone/>
            </a:pPr>
            <a:r>
              <a:rPr lang="en-US" sz="1200" dirty="0" smtClean="0"/>
              <a:t>AEP </a:t>
            </a:r>
            <a:r>
              <a:rPr lang="en-US" sz="1200" dirty="0"/>
              <a:t>requests clarity about what is expected to be processed through NOMCR, Interim NOMCR or DPC.  In general, AEP believes that if the RLR is decreasing, the change should be submitted immediately via DPC, while increases in the RLR could be submitted on a different timeline through the various NOMCR processes.  We offer the following for consideration and discussion:</a:t>
            </a:r>
          </a:p>
          <a:p>
            <a:pPr marL="0" lvl="0" indent="0">
              <a:buNone/>
            </a:pPr>
            <a:r>
              <a:rPr lang="en-US" sz="1200" dirty="0" smtClean="0"/>
              <a:t>If </a:t>
            </a:r>
            <a:r>
              <a:rPr lang="en-US" sz="1200" dirty="0"/>
              <a:t>the RLR is changed to become 125% (or 150% if that is the rating level settled upon for the table) of the Emergency/2 Hour Rating, the TSP would process the change through DPC only if the RLR is decreased for existing facilities.  </a:t>
            </a:r>
          </a:p>
          <a:p>
            <a:pPr marL="0" lvl="0" indent="0">
              <a:buNone/>
            </a:pPr>
            <a:r>
              <a:rPr lang="en-US" sz="1200" dirty="0" smtClean="0"/>
              <a:t>If </a:t>
            </a:r>
            <a:r>
              <a:rPr lang="en-US" sz="1200" dirty="0"/>
              <a:t>the RLR is changed and the new value is &gt;125% (or 150% if that is the rating level settled upon for the table) of the Emergency/2 Hour Rating, the TSP would process the changes so that:</a:t>
            </a:r>
          </a:p>
          <a:p>
            <a:pPr lvl="1"/>
            <a:r>
              <a:rPr lang="en-US" sz="1200" dirty="0"/>
              <a:t>  Minor, or increased, RLR changes are made at least annually</a:t>
            </a:r>
          </a:p>
          <a:p>
            <a:pPr marL="0" indent="0">
              <a:buNone/>
            </a:pPr>
            <a:r>
              <a:rPr lang="en-US" sz="1200" dirty="0" smtClean="0"/>
              <a:t>Significant </a:t>
            </a:r>
            <a:r>
              <a:rPr lang="en-US" sz="1200" dirty="0"/>
              <a:t>changes (value falls below PRC-023 calculated value of 125% of Emergency/2 Hour Rating) are made through Interim NOMCR.</a:t>
            </a:r>
          </a:p>
        </p:txBody>
      </p:sp>
      <p:pic>
        <p:nvPicPr>
          <p:cNvPr id="7" name="Picture 6"/>
          <p:cNvPicPr>
            <a:picLocks noChangeAspect="1"/>
          </p:cNvPicPr>
          <p:nvPr/>
        </p:nvPicPr>
        <p:blipFill>
          <a:blip r:embed="rId3"/>
          <a:stretch>
            <a:fillRect/>
          </a:stretch>
        </p:blipFill>
        <p:spPr>
          <a:xfrm>
            <a:off x="5039962" y="609600"/>
            <a:ext cx="3799238" cy="1394804"/>
          </a:xfrm>
          <a:prstGeom prst="rect">
            <a:avLst/>
          </a:prstGeom>
        </p:spPr>
      </p:pic>
      <p:sp>
        <p:nvSpPr>
          <p:cNvPr id="2" name="Title 1"/>
          <p:cNvSpPr>
            <a:spLocks noGrp="1"/>
          </p:cNvSpPr>
          <p:nvPr>
            <p:ph type="title"/>
          </p:nvPr>
        </p:nvSpPr>
        <p:spPr>
          <a:xfrm>
            <a:off x="381000" y="243682"/>
            <a:ext cx="8458200" cy="518318"/>
          </a:xfrm>
        </p:spPr>
        <p:txBody>
          <a:bodyPr/>
          <a:lstStyle/>
          <a:p>
            <a:r>
              <a:rPr lang="en-US" dirty="0"/>
              <a:t>Review of </a:t>
            </a:r>
            <a:r>
              <a:rPr lang="en-US" dirty="0" smtClean="0"/>
              <a:t>Comments, </a:t>
            </a:r>
            <a:r>
              <a:rPr lang="en-US" dirty="0" err="1" smtClean="0"/>
              <a:t>Con’t</a:t>
            </a:r>
            <a:endParaRPr lang="en-US" b="1"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8</a:t>
            </a:fld>
            <a:endParaRPr lang="en-US"/>
          </a:p>
        </p:txBody>
      </p:sp>
      <p:sp>
        <p:nvSpPr>
          <p:cNvPr id="6" name="Rectangle 5"/>
          <p:cNvSpPr/>
          <p:nvPr/>
        </p:nvSpPr>
        <p:spPr>
          <a:xfrm>
            <a:off x="6001785" y="1376398"/>
            <a:ext cx="1552777" cy="628005"/>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771921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219200"/>
            <a:ext cx="8534400" cy="4876800"/>
          </a:xfrm>
        </p:spPr>
        <p:txBody>
          <a:bodyPr/>
          <a:lstStyle/>
          <a:p>
            <a:pPr>
              <a:lnSpc>
                <a:spcPct val="150000"/>
              </a:lnSpc>
            </a:pPr>
            <a:endParaRPr lang="en-US" sz="2400" dirty="0" smtClean="0"/>
          </a:p>
          <a:p>
            <a:pPr>
              <a:lnSpc>
                <a:spcPct val="150000"/>
              </a:lnSpc>
            </a:pPr>
            <a:endParaRPr lang="en-US" sz="2400" dirty="0"/>
          </a:p>
          <a:p>
            <a:pPr marL="0" indent="0">
              <a:lnSpc>
                <a:spcPct val="150000"/>
              </a:lnSpc>
              <a:buNone/>
            </a:pPr>
            <a:endParaRPr lang="en-US" sz="1600" b="1" u="sng" dirty="0" smtClean="0"/>
          </a:p>
          <a:p>
            <a:r>
              <a:rPr lang="en-US" sz="1600" b="1" u="sng" dirty="0" smtClean="0"/>
              <a:t>CNP:</a:t>
            </a:r>
          </a:p>
          <a:p>
            <a:pPr marL="0" indent="0">
              <a:buNone/>
            </a:pPr>
            <a:r>
              <a:rPr lang="en-US" sz="1200" dirty="0"/>
              <a:t>CNP generally supports the comments by Oncor and AEP for an annual submittal rather than quarterly submittal. As stated in our previous comment above, CNP believes that actively maintaining the relay </a:t>
            </a:r>
            <a:r>
              <a:rPr lang="en-US" sz="1200" dirty="0" err="1"/>
              <a:t>loadability</a:t>
            </a:r>
            <a:r>
              <a:rPr lang="en-US" sz="1200" dirty="0"/>
              <a:t> is not warranted given the unlikely circumstances of a relay </a:t>
            </a:r>
            <a:r>
              <a:rPr lang="en-US" sz="1200" dirty="0" err="1"/>
              <a:t>loadability</a:t>
            </a:r>
            <a:r>
              <a:rPr lang="en-US" sz="1200" dirty="0"/>
              <a:t> reduction and would prefer an annual refresh of the values submitted.</a:t>
            </a:r>
          </a:p>
        </p:txBody>
      </p:sp>
      <p:pic>
        <p:nvPicPr>
          <p:cNvPr id="7" name="Picture 6"/>
          <p:cNvPicPr>
            <a:picLocks noChangeAspect="1"/>
          </p:cNvPicPr>
          <p:nvPr/>
        </p:nvPicPr>
        <p:blipFill>
          <a:blip r:embed="rId3"/>
          <a:stretch>
            <a:fillRect/>
          </a:stretch>
        </p:blipFill>
        <p:spPr>
          <a:xfrm>
            <a:off x="2043500" y="1073263"/>
            <a:ext cx="5133200" cy="1884538"/>
          </a:xfrm>
          <a:prstGeom prst="rect">
            <a:avLst/>
          </a:prstGeom>
        </p:spPr>
      </p:pic>
      <p:sp>
        <p:nvSpPr>
          <p:cNvPr id="2" name="Title 1"/>
          <p:cNvSpPr>
            <a:spLocks noGrp="1"/>
          </p:cNvSpPr>
          <p:nvPr>
            <p:ph type="title"/>
          </p:nvPr>
        </p:nvSpPr>
        <p:spPr>
          <a:xfrm>
            <a:off x="381000" y="243682"/>
            <a:ext cx="8458200" cy="518318"/>
          </a:xfrm>
        </p:spPr>
        <p:txBody>
          <a:bodyPr/>
          <a:lstStyle/>
          <a:p>
            <a:r>
              <a:rPr lang="en-US" dirty="0"/>
              <a:t>Review of </a:t>
            </a:r>
            <a:r>
              <a:rPr lang="en-US" dirty="0" smtClean="0"/>
              <a:t>Comments, </a:t>
            </a:r>
            <a:r>
              <a:rPr lang="en-US" dirty="0" err="1" smtClean="0"/>
              <a:t>Con’t</a:t>
            </a:r>
            <a:endParaRPr lang="en-US" b="1" dirty="0">
              <a:solidFill>
                <a:schemeClr val="accent1"/>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9</a:t>
            </a:fld>
            <a:endParaRPr lang="en-US"/>
          </a:p>
        </p:txBody>
      </p:sp>
      <p:sp>
        <p:nvSpPr>
          <p:cNvPr id="6" name="Rectangle 5"/>
          <p:cNvSpPr/>
          <p:nvPr/>
        </p:nvSpPr>
        <p:spPr>
          <a:xfrm>
            <a:off x="3352800" y="2016773"/>
            <a:ext cx="2018838" cy="83182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65249330"/>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C0E9AA12-8AF9-4AA6-90FE-24669859CDF3}">
  <ds:schemaRefs>
    <ds:schemaRef ds:uri="http://schemas.microsoft.com/office/2006/documentManagement/types"/>
    <ds:schemaRef ds:uri="c34af464-7aa1-4edd-9be4-83dffc1cb926"/>
    <ds:schemaRef ds:uri="http://purl.org/dc/elements/1.1/"/>
    <ds:schemaRef ds:uri="http://schemas.microsoft.com/office/2006/metadata/properties"/>
    <ds:schemaRef ds:uri="http://purl.org/dc/terms/"/>
    <ds:schemaRef ds:uri="http://schemas.openxmlformats.org/package/2006/metadata/core-propertie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4787</TotalTime>
  <Words>899</Words>
  <Application>Microsoft Office PowerPoint</Application>
  <PresentationFormat>On-screen Show (4:3)</PresentationFormat>
  <Paragraphs>122</Paragraphs>
  <Slides>16</Slides>
  <Notes>14</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16</vt:i4>
      </vt:variant>
    </vt:vector>
  </HeadingPairs>
  <TitlesOfParts>
    <vt:vector size="21" baseType="lpstr">
      <vt:lpstr>Arial</vt:lpstr>
      <vt:lpstr>Calibri</vt:lpstr>
      <vt:lpstr>1_Custom Design</vt:lpstr>
      <vt:lpstr>Office Theme</vt:lpstr>
      <vt:lpstr>1_Office Theme</vt:lpstr>
      <vt:lpstr>PowerPoint Presentation</vt:lpstr>
      <vt:lpstr>Topics</vt:lpstr>
      <vt:lpstr>Topics</vt:lpstr>
      <vt:lpstr>Review of Comments</vt:lpstr>
      <vt:lpstr>Review of Comments, Con’t</vt:lpstr>
      <vt:lpstr>Review of Comments, Con’t</vt:lpstr>
      <vt:lpstr>Review of Comments, Con’t</vt:lpstr>
      <vt:lpstr>Review of Comments, Con’t</vt:lpstr>
      <vt:lpstr>Review of Comments, Con’t</vt:lpstr>
      <vt:lpstr>Review of Comments, Con’t</vt:lpstr>
      <vt:lpstr>Review of Comments, Con’t</vt:lpstr>
      <vt:lpstr>Review of Comments, Con’t</vt:lpstr>
      <vt:lpstr>Topics</vt:lpstr>
      <vt:lpstr>ERCOT’s Comments</vt:lpstr>
      <vt:lpstr>Topics</vt:lpstr>
      <vt:lpstr>Open Discussion</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De La Garza, Mario</cp:lastModifiedBy>
  <cp:revision>153</cp:revision>
  <cp:lastPrinted>2019-07-08T21:45:38Z</cp:lastPrinted>
  <dcterms:created xsi:type="dcterms:W3CDTF">2016-01-21T15:20:31Z</dcterms:created>
  <dcterms:modified xsi:type="dcterms:W3CDTF">2020-01-30T15:27:44Z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