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83" r:id="rId4"/>
    <p:sldId id="288" r:id="rId5"/>
    <p:sldId id="289" r:id="rId6"/>
    <p:sldId id="290" r:id="rId7"/>
    <p:sldId id="29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1/30/2020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1/30/2020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2/05/2020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Bill Barnes NRG, Chair</a:t>
            </a:r>
          </a:p>
          <a:p>
            <a:pPr algn="ctr"/>
            <a:r>
              <a:rPr lang="en-US" b="1" dirty="0"/>
              <a:t>Josephine Wan Austin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fontScale="92500" lnSpcReduction="20000"/>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a:t>January 15 Joint MCWG/CWG 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6 NPRRS reviewed for their credit impacts</a:t>
            </a:r>
          </a:p>
          <a:p>
            <a:pPr marL="457200" lvl="1" indent="0">
              <a:spcBef>
                <a:spcPts val="0"/>
              </a:spcBef>
              <a:buNone/>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988NPRR Correction to Conditions for DAM Award Eligibility for PTP Obligations with Links to an Option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955NPRR  Define Limited Impact Remedial Action Scheme (RAS)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970NPRR  Reliability Unit Commitment (RUC) Fuel Dispute Process Clarification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980NPRR  Accounting for NSO Forced Outages and GINR Inactive Projects in the Report on the Capacity, Demand and Reserves in the ERCOT Region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982NPRR  Alignment of Block Load Transfer (BLT) Requirements Between Protocols and Nodal Operating Guide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985NPRR Modify Forward Adjustment Factors to Include Pricing for the Current Operating Day </a:t>
            </a:r>
            <a:r>
              <a:rPr lang="en-US" sz="1800" dirty="0">
                <a:solidFill>
                  <a:srgbClr val="FF0000"/>
                </a:solidFill>
                <a:cs typeface="Arial" panose="020B0604020202020204" pitchFamily="34" charset="0"/>
              </a:rPr>
              <a:t>– Credit Impact, Improves the accuracy of the Total Potential Exposure calculation.</a:t>
            </a:r>
          </a:p>
          <a:p>
            <a:pPr lvl="1">
              <a:spcBef>
                <a:spcPts val="0"/>
              </a:spcBef>
              <a:buFont typeface="Courier New" panose="02070309020205020404" pitchFamily="49" charset="0"/>
              <a:buChar char="o"/>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533400" y="1219200"/>
            <a:ext cx="8229600" cy="4800600"/>
          </a:xfrm>
        </p:spPr>
        <p:txBody>
          <a:bodyPr>
            <a:normAutofit/>
          </a:bodyPr>
          <a:lstStyle/>
          <a:p>
            <a:pPr>
              <a:defRPr/>
            </a:pPr>
            <a:r>
              <a:rPr lang="en-US" sz="2400" b="1" dirty="0"/>
              <a:t>Draft NPRR – Late Payment Enforcement Provisions</a:t>
            </a:r>
          </a:p>
          <a:p>
            <a:pPr lvl="1">
              <a:defRPr/>
            </a:pPr>
            <a:r>
              <a:rPr lang="en-US" sz="2000" dirty="0"/>
              <a:t>Reduces the current provision for three Late Payments before taking action under section 16.11.6.1.6, Revocation of a Market Participant’s Rights and Termination of Agreements, to two Late Payments.  </a:t>
            </a:r>
          </a:p>
          <a:p>
            <a:pPr lvl="1">
              <a:defRPr/>
            </a:pPr>
            <a:r>
              <a:rPr lang="en-US" sz="2000" dirty="0"/>
              <a:t>Clarifies the means by which ERCOT will determine the time of receipt of payments for purposes of assessing if a payment is a Late Payment.</a:t>
            </a:r>
          </a:p>
          <a:p>
            <a:pPr lvl="1">
              <a:defRPr/>
            </a:pPr>
            <a:r>
              <a:rPr lang="en-US" sz="2000" dirty="0"/>
              <a:t>Clarifies that payments are due by the times specified in Protocols, not at the close of the Bank Business Day.  This clarification is made because requests for Financial Security may be due at a different time than Settlement Invoices.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875442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533400" y="1143000"/>
            <a:ext cx="8229600" cy="5638800"/>
          </a:xfrm>
        </p:spPr>
        <p:txBody>
          <a:bodyPr>
            <a:normAutofit fontScale="77500" lnSpcReduction="20000"/>
          </a:bodyPr>
          <a:lstStyle/>
          <a:p>
            <a:pPr marL="0" indent="0">
              <a:buNone/>
              <a:defRPr/>
            </a:pPr>
            <a:r>
              <a:rPr lang="en-US" sz="2400" b="1" dirty="0"/>
              <a:t>Suspension/Termination Process for  QSE Representing a Resource</a:t>
            </a:r>
          </a:p>
          <a:p>
            <a:pPr>
              <a:defRPr/>
            </a:pPr>
            <a:r>
              <a:rPr lang="en-US" sz="2000" dirty="0"/>
              <a:t>The potential default of a QSE representing a Resource has raised some potential gaps/policy considerations for improvement. </a:t>
            </a:r>
          </a:p>
          <a:p>
            <a:pPr>
              <a:defRPr/>
            </a:pPr>
            <a:endParaRPr lang="en-US" sz="2000" dirty="0"/>
          </a:p>
          <a:p>
            <a:pPr marL="0" indent="0">
              <a:buNone/>
              <a:defRPr/>
            </a:pPr>
            <a:r>
              <a:rPr lang="en-US" sz="2000" u="sng" dirty="0"/>
              <a:t>Defaulting QSE and Resource are the same Entity </a:t>
            </a:r>
          </a:p>
          <a:p>
            <a:pPr>
              <a:defRPr/>
            </a:pPr>
            <a:r>
              <a:rPr lang="en-US" sz="2000" dirty="0"/>
              <a:t>Resource can not become an Emergency QSE or Virtual QSE.</a:t>
            </a:r>
          </a:p>
          <a:p>
            <a:pPr>
              <a:defRPr/>
            </a:pPr>
            <a:endParaRPr lang="en-US" sz="2000" dirty="0"/>
          </a:p>
          <a:p>
            <a:pPr marL="0" indent="0">
              <a:buNone/>
              <a:defRPr/>
            </a:pPr>
            <a:r>
              <a:rPr lang="en-US" sz="2000" u="sng" dirty="0"/>
              <a:t>Defaulting QSE and Resource are not the same Entity </a:t>
            </a:r>
          </a:p>
          <a:p>
            <a:pPr>
              <a:defRPr/>
            </a:pPr>
            <a:r>
              <a:rPr lang="en-US" sz="2000" dirty="0"/>
              <a:t>Resource will be designated as a Virtual QSE for up to two Bank Business Days, during which time it must either: </a:t>
            </a:r>
          </a:p>
          <a:p>
            <a:pPr marL="400050" lvl="1" indent="0">
              <a:buNone/>
              <a:defRPr/>
            </a:pPr>
            <a:r>
              <a:rPr lang="en-US" sz="1600" dirty="0"/>
              <a:t>(1) Designate and begin operations with a new QSE; or </a:t>
            </a:r>
          </a:p>
          <a:p>
            <a:pPr marL="400050" lvl="1" indent="0">
              <a:buNone/>
              <a:defRPr/>
            </a:pPr>
            <a:r>
              <a:rPr lang="en-US" sz="1600" dirty="0"/>
              <a:t>(2) Satisfy all necessary creditworthiness requirements for QSEs and operate as an Emergency QSE.</a:t>
            </a:r>
          </a:p>
          <a:p>
            <a:pPr>
              <a:defRPr/>
            </a:pPr>
            <a:endParaRPr lang="en-US" sz="2000" dirty="0"/>
          </a:p>
          <a:p>
            <a:pPr>
              <a:defRPr/>
            </a:pPr>
            <a:r>
              <a:rPr lang="en-US" sz="2000" dirty="0"/>
              <a:t>If a Resource meets the creditworthiness requirements, </a:t>
            </a:r>
          </a:p>
          <a:p>
            <a:pPr lvl="1">
              <a:defRPr/>
            </a:pPr>
            <a:r>
              <a:rPr lang="en-US" sz="1600" dirty="0"/>
              <a:t>Resource may be designated as an Emergency QSE </a:t>
            </a:r>
          </a:p>
          <a:p>
            <a:pPr lvl="1">
              <a:defRPr/>
            </a:pPr>
            <a:r>
              <a:rPr lang="en-US" sz="1600" dirty="0"/>
              <a:t>Resource may be issued a digital certificates and given access to the MIS.</a:t>
            </a:r>
          </a:p>
          <a:p>
            <a:pPr>
              <a:defRPr/>
            </a:pPr>
            <a:endParaRPr lang="en-US" sz="2000" dirty="0"/>
          </a:p>
          <a:p>
            <a:pPr>
              <a:defRPr/>
            </a:pPr>
            <a:r>
              <a:rPr lang="en-US" sz="2000" dirty="0"/>
              <a:t>If a Resource fails to meet the requirements of a new QSE/Emergency QSE </a:t>
            </a:r>
          </a:p>
          <a:p>
            <a:pPr lvl="1">
              <a:defRPr/>
            </a:pPr>
            <a:r>
              <a:rPr lang="en-US" sz="1600" dirty="0"/>
              <a:t>ERCOT may allow the Resource additional time to meet the requirements. </a:t>
            </a:r>
          </a:p>
          <a:p>
            <a:pPr lvl="1">
              <a:defRPr/>
            </a:pPr>
            <a:endParaRPr lang="en-US" sz="1600" dirty="0"/>
          </a:p>
          <a:p>
            <a:pPr>
              <a:defRPr/>
            </a:pPr>
            <a:r>
              <a:rPr lang="en-US" sz="2000" dirty="0"/>
              <a:t>For any Operating day in which a Resource is not either represented by a QSE or qualified as an Emergency QSE, ERCOT may designate the Resource as a Virtual QSE. </a:t>
            </a:r>
          </a:p>
          <a:p>
            <a:pPr lvl="1">
              <a:defRPr/>
            </a:pPr>
            <a:r>
              <a:rPr lang="en-US" sz="1600" dirty="0"/>
              <a:t>ERCOT may issue digital certificates to the Virtual QSE for access to the MIS.  </a:t>
            </a:r>
          </a:p>
          <a:p>
            <a:pPr lvl="1">
              <a:defRPr/>
            </a:pPr>
            <a:r>
              <a:rPr lang="en-US" sz="1600" dirty="0"/>
              <a:t>A Virtual QSE shall be liable for any and all charges (Initial, Final and True-Up Settlements as well as any Resettlements applying to dates during which the Virtual QSE represented ESI IDs)</a:t>
            </a:r>
          </a:p>
          <a:p>
            <a:pPr lvl="1">
              <a:defRPr/>
            </a:pPr>
            <a:endParaRPr lang="en-US" sz="1600" dirty="0"/>
          </a:p>
          <a:p>
            <a:pPr>
              <a:defRPr/>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453283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638800"/>
          </a:xfrm>
        </p:spPr>
        <p:txBody>
          <a:bodyPr>
            <a:normAutofit/>
          </a:bodyPr>
          <a:lstStyle/>
          <a:p>
            <a:pPr marL="0" indent="0">
              <a:buNone/>
              <a:defRPr/>
            </a:pPr>
            <a:r>
              <a:rPr lang="en-US" sz="2400" b="1" dirty="0"/>
              <a:t>Suspension/Termination Process for  QSE Representing a Resource</a:t>
            </a:r>
          </a:p>
          <a:p>
            <a:pPr marL="0" indent="0">
              <a:buNone/>
              <a:defRPr/>
            </a:pPr>
            <a:r>
              <a:rPr lang="en-US" sz="2000" u="sng" dirty="0"/>
              <a:t>Market activity that can be performed by an Emergency QSE or Virtual QSE.</a:t>
            </a:r>
          </a:p>
          <a:p>
            <a:pPr>
              <a:defRPr/>
            </a:pPr>
            <a:r>
              <a:rPr lang="en-US" sz="2000" dirty="0"/>
              <a:t>(1)  An Emergency QSE or a Virtual QSE may only represent itself and may only submit: </a:t>
            </a:r>
          </a:p>
          <a:p>
            <a:pPr marL="0" indent="0">
              <a:buNone/>
              <a:defRPr/>
            </a:pPr>
            <a:r>
              <a:rPr lang="en-US" sz="2000" dirty="0"/>
              <a:t>      (a) Energy Trades in which the Emergency QSE or the Virtual QSE is the buyer;</a:t>
            </a:r>
          </a:p>
          <a:p>
            <a:pPr marL="0" indent="0">
              <a:buNone/>
              <a:defRPr/>
            </a:pPr>
            <a:r>
              <a:rPr lang="en-US" sz="2000" dirty="0"/>
              <a:t>      (b) Capacity Trades in which the Emergency QSE or the Virtual QSE is the buyer;</a:t>
            </a:r>
          </a:p>
          <a:p>
            <a:pPr marL="0" indent="0">
              <a:buNone/>
              <a:defRPr/>
            </a:pPr>
            <a:r>
              <a:rPr lang="en-US" sz="2000" dirty="0"/>
              <a:t>      (c) Ancillary Service Trades in which the Emergency QSE or the Virtual QSE is 	the buyer;</a:t>
            </a:r>
          </a:p>
          <a:p>
            <a:pPr>
              <a:defRPr/>
            </a:pPr>
            <a:r>
              <a:rPr lang="en-US" sz="2000" dirty="0"/>
              <a:t>An Emergency or Virtual QSE may submit DAM Energy Bids. </a:t>
            </a:r>
          </a:p>
          <a:p>
            <a:pPr>
              <a:defRPr/>
            </a:pPr>
            <a:r>
              <a:rPr lang="en-US" sz="2000" dirty="0"/>
              <a:t>A resource that is an Emergency or a Virtual QSE may submit those transactions reflected above only to the extent that those transactions are wholly provided by the Resource Entity’s Resource(s). </a:t>
            </a:r>
          </a:p>
          <a:p>
            <a:pPr lvl="1">
              <a:defRPr/>
            </a:pPr>
            <a:endParaRPr lang="en-US" sz="1600" dirty="0"/>
          </a:p>
          <a:p>
            <a:pPr>
              <a:defRPr/>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482926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638800"/>
          </a:xfrm>
        </p:spPr>
        <p:txBody>
          <a:bodyPr>
            <a:normAutofit/>
          </a:bodyPr>
          <a:lstStyle/>
          <a:p>
            <a:pPr marL="0" indent="0">
              <a:buNone/>
              <a:defRPr/>
            </a:pPr>
            <a:r>
              <a:rPr lang="en-US" sz="2400" b="1" dirty="0"/>
              <a:t>Suspension/Termination Process for  QSE Representing a Resource</a:t>
            </a:r>
          </a:p>
          <a:p>
            <a:pPr marL="0" indent="0">
              <a:buNone/>
              <a:defRPr/>
            </a:pPr>
            <a:r>
              <a:rPr lang="en-US" sz="2000" u="sng" dirty="0"/>
              <a:t>Requirements to Obtain New QSE or QSE Qualification</a:t>
            </a:r>
          </a:p>
          <a:p>
            <a:pPr>
              <a:defRPr/>
            </a:pPr>
            <a:r>
              <a:rPr lang="en-US" sz="2000" dirty="0"/>
              <a:t>Within seven Business Days after receiving designation as an Emergency QSE, an Emergency QSE must either: </a:t>
            </a:r>
          </a:p>
          <a:p>
            <a:pPr marL="0" indent="0">
              <a:buNone/>
              <a:defRPr/>
            </a:pPr>
            <a:r>
              <a:rPr lang="en-US" sz="2000" dirty="0"/>
              <a:t>	(a) Designate a QSE that will represent the Resource to ERCOT; or </a:t>
            </a:r>
          </a:p>
          <a:p>
            <a:pPr marL="0" indent="0">
              <a:buNone/>
              <a:defRPr/>
            </a:pPr>
            <a:r>
              <a:rPr lang="en-US" sz="2000" dirty="0"/>
              <a:t>	(b) Fulfill all QSE registration and qualification requirements.  After 	completion, ERCOT may again designate the Emergency QSE as a QSE.  </a:t>
            </a:r>
          </a:p>
          <a:p>
            <a:pPr marL="0" indent="0">
              <a:buNone/>
              <a:defRPr/>
            </a:pPr>
            <a:endParaRPr lang="en-US" sz="2000" dirty="0"/>
          </a:p>
          <a:p>
            <a:pPr>
              <a:defRPr/>
            </a:pPr>
            <a:r>
              <a:rPr lang="en-US" sz="2000" dirty="0"/>
              <a:t>If an Emergency QSE that is a Resource fails to meet at least one of the requirements listed above within the allotted time, ERCOT may allow the Resource additional time, as determined by ERCOT staff, to meet the requirements. </a:t>
            </a:r>
            <a:endParaRPr lang="en-US" sz="1600" dirty="0"/>
          </a:p>
          <a:p>
            <a:pPr>
              <a:defRPr/>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297405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638800"/>
          </a:xfrm>
        </p:spPr>
        <p:txBody>
          <a:bodyPr>
            <a:normAutofit/>
          </a:bodyPr>
          <a:lstStyle/>
          <a:p>
            <a:pPr marL="0" indent="0">
              <a:buNone/>
              <a:defRPr/>
            </a:pPr>
            <a:r>
              <a:rPr lang="en-US" sz="2400" b="1" dirty="0"/>
              <a:t>Revisit Shortening the Settlement Timeline</a:t>
            </a:r>
          </a:p>
          <a:p>
            <a:pPr>
              <a:defRPr/>
            </a:pPr>
            <a:r>
              <a:rPr lang="en-US" sz="2000" dirty="0"/>
              <a:t>Presentation from First Principles Economics pointed out volatility in credit posting requirements.  Recommendation to revisit shortening the settlement timeline to reduce credit risk and thus reduce credit exposures.</a:t>
            </a:r>
          </a:p>
          <a:p>
            <a:pPr>
              <a:defRPr/>
            </a:pPr>
            <a:r>
              <a:rPr lang="en-US" sz="2000" dirty="0"/>
              <a:t>The initial settlement timeline was shortened to Operating Day + 5 in 2014.  Phased in from OD + 9 to OD + 6 and then OD + 5.</a:t>
            </a:r>
          </a:p>
          <a:p>
            <a:pPr>
              <a:defRPr/>
            </a:pPr>
            <a:r>
              <a:rPr lang="en-US" sz="2000" dirty="0"/>
              <a:t>Trade-offs reviewed when deciding to shorten:</a:t>
            </a:r>
          </a:p>
          <a:p>
            <a:pPr lvl="1">
              <a:defRPr/>
            </a:pPr>
            <a:r>
              <a:rPr lang="en-US" sz="1600" dirty="0"/>
              <a:t>Availability of ERCOT Polled Settlement Data for some generation data (NOIE).</a:t>
            </a:r>
          </a:p>
          <a:p>
            <a:pPr lvl="1">
              <a:defRPr/>
            </a:pPr>
            <a:r>
              <a:rPr lang="en-US" sz="1600" dirty="0"/>
              <a:t>Availability of AMS data.</a:t>
            </a:r>
          </a:p>
          <a:p>
            <a:pPr lvl="1">
              <a:defRPr/>
            </a:pPr>
            <a:r>
              <a:rPr lang="en-US" sz="1600" dirty="0"/>
              <a:t>Availability of IDR data.</a:t>
            </a:r>
          </a:p>
          <a:p>
            <a:pPr lvl="1">
              <a:defRPr/>
            </a:pPr>
            <a:r>
              <a:rPr lang="en-US" sz="1600" dirty="0"/>
              <a:t>Availability of NOIE boundary meter data.</a:t>
            </a:r>
          </a:p>
          <a:p>
            <a:pPr lvl="1">
              <a:defRPr/>
            </a:pPr>
            <a:r>
              <a:rPr lang="en-US" sz="1600" dirty="0"/>
              <a:t>Availability of input data from systems upstream to settlements.</a:t>
            </a:r>
          </a:p>
          <a:p>
            <a:pPr lvl="1">
              <a:defRPr/>
            </a:pPr>
            <a:r>
              <a:rPr lang="en-US" sz="1600" dirty="0"/>
              <a:t>Increased risk of completing manual settlement processes (VDIs, price corrections).</a:t>
            </a:r>
          </a:p>
          <a:p>
            <a:pPr lvl="1">
              <a:defRPr/>
            </a:pPr>
            <a:r>
              <a:rPr lang="en-US" sz="1600" dirty="0"/>
              <a:t>Data Aggregation and Settlement System processing times.</a:t>
            </a:r>
          </a:p>
          <a:p>
            <a:pPr lvl="1">
              <a:defRPr/>
            </a:pPr>
            <a:r>
              <a:rPr lang="en-US" sz="1600" dirty="0"/>
              <a:t>Settlement staffing and procedural changes.</a:t>
            </a:r>
          </a:p>
          <a:p>
            <a:pPr lvl="1">
              <a:defRPr/>
            </a:pPr>
            <a:endParaRPr lang="en-US" sz="1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2672789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12719</TotalTime>
  <Words>821</Words>
  <Application>Microsoft Office PowerPoint</Application>
  <PresentationFormat>On-screen Show (4:3)</PresentationFormat>
  <Paragraphs>85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Barnes, Bill</cp:lastModifiedBy>
  <cp:revision>309</cp:revision>
  <dcterms:created xsi:type="dcterms:W3CDTF">2006-08-16T00:00:00Z</dcterms:created>
  <dcterms:modified xsi:type="dcterms:W3CDTF">2020-01-30T19:10:10Z</dcterms:modified>
</cp:coreProperties>
</file>