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3" r:id="rId4"/>
    <p:sldMasterId id="2147483648" r:id="rId5"/>
  </p:sldMasterIdLst>
  <p:notesMasterIdLst>
    <p:notesMasterId r:id="rId14"/>
  </p:notesMasterIdLst>
  <p:handoutMasterIdLst>
    <p:handoutMasterId r:id="rId15"/>
  </p:handoutMasterIdLst>
  <p:sldIdLst>
    <p:sldId id="260" r:id="rId6"/>
    <p:sldId id="267" r:id="rId7"/>
    <p:sldId id="268" r:id="rId8"/>
    <p:sldId id="270" r:id="rId9"/>
    <p:sldId id="269" r:id="rId10"/>
    <p:sldId id="272" r:id="rId11"/>
    <p:sldId id="273" r:id="rId12"/>
    <p:sldId id="274" r:id="rId1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81" autoAdjust="0"/>
    <p:restoredTop sz="94962" autoAdjust="0"/>
  </p:normalViewPr>
  <p:slideViewPr>
    <p:cSldViewPr showGuides="1">
      <p:cViewPr varScale="1">
        <p:scale>
          <a:sx n="73" d="100"/>
          <a:sy n="73" d="100"/>
        </p:scale>
        <p:origin x="68" y="1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205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50BF31-E9A8-4E88-81E7-44C5092290FC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2BDB1-E95E-402D-B2EB-CA9CC1A39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199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7EFB637-CCC9-4803-8851-F6915048CBB4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62AC51D-6DAA-4455-8EA7-D54B64909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93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343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 smtClean="0"/>
              <a:t>EMIL (ERCOT Market Information</a:t>
            </a:r>
            <a:r>
              <a:rPr lang="en-US" baseline="0" dirty="0" smtClean="0"/>
              <a:t> List</a:t>
            </a:r>
            <a:r>
              <a:rPr lang="en-US" dirty="0" smtClean="0"/>
              <a:t>) is a catalogue of every Protocol required report/extract/dashboard (2,782)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Web UI is an improvement over spreadsheet format</a:t>
            </a:r>
          </a:p>
          <a:p>
            <a:pPr marL="0" indent="0">
              <a:buFontTx/>
              <a:buNone/>
            </a:pPr>
            <a:r>
              <a:rPr lang="en-US" dirty="0" smtClean="0"/>
              <a:t>How</a:t>
            </a:r>
            <a:r>
              <a:rPr lang="en-US" baseline="0" dirty="0" smtClean="0"/>
              <a:t> will you know how to use it?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03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 different user experiences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introduce confusion and inconsistent communication.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different search experiences. Both terrible.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baseline="0" dirty="0" smtClean="0"/>
              <a:t>Neither work well on a mobile device.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lacking in flexibility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Jumping between the two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507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We’ve been collecting feedback over the years.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Move to a bank website model where there aren’t two sites. Public information is available and if you have an account, you can see your information.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We aren’t taking anything away.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We’re just repackaging it in order to 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638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AC51D-6DAA-4455-8EA7-D54B64909A8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873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0580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 goes here.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561138"/>
            <a:ext cx="711200" cy="220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3BD3E-1E9A-4970-A6F7-E7AC52762E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57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43682"/>
            <a:ext cx="11277600" cy="518318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990601"/>
            <a:ext cx="11379200" cy="5052221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200">
                <a:solidFill>
                  <a:schemeClr val="tx2"/>
                </a:solidFill>
              </a:defRPr>
            </a:lvl3pPr>
            <a:lvl4pPr>
              <a:defRPr sz="21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06400" y="243682"/>
            <a:ext cx="101600" cy="5183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7600" y="6553200"/>
            <a:ext cx="5384800" cy="228600"/>
          </a:xfrm>
        </p:spPr>
        <p:txBody>
          <a:bodyPr/>
          <a:lstStyle/>
          <a:p>
            <a:r>
              <a:rPr lang="en-US" smtClean="0"/>
              <a:t>Footer text goes here.</a:t>
            </a:r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06400" y="243682"/>
            <a:ext cx="13208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561138"/>
            <a:ext cx="711200" cy="220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3BD3E-1E9A-4970-A6F7-E7AC52762E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084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Footer text goes 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990601"/>
            <a:ext cx="5181600" cy="48006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72200" y="990601"/>
            <a:ext cx="5181600" cy="48006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08000" y="243682"/>
            <a:ext cx="11277600" cy="518318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06400" y="243682"/>
            <a:ext cx="101600" cy="5183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06400" y="243682"/>
            <a:ext cx="13208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7647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673600" y="0"/>
            <a:ext cx="7518400" cy="6858000"/>
          </a:xfrm>
          <a:prstGeom prst="rect">
            <a:avLst/>
          </a:prstGeom>
          <a:solidFill>
            <a:srgbClr val="D7D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49" y="2876278"/>
            <a:ext cx="2857586" cy="110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9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7600" y="6553200"/>
            <a:ext cx="538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Footer text goes here.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01600" y="6477000"/>
            <a:ext cx="100584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2667000" y="6477001"/>
            <a:ext cx="9509760" cy="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34" y="6248400"/>
            <a:ext cx="1181866" cy="4572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72901" y="6553200"/>
            <a:ext cx="9431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 baseline="0" dirty="0" smtClean="0">
                <a:solidFill>
                  <a:schemeClr val="tx2"/>
                </a:solidFill>
              </a:rPr>
              <a:t>PUBLIC</a:t>
            </a:r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6561138"/>
            <a:ext cx="711200" cy="220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3BD3E-1E9A-4970-A6F7-E7AC52762E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975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webmaster@ercot.com" TargetMode="External"/><Relationship Id="rId2" Type="http://schemas.openxmlformats.org/officeDocument/2006/relationships/hyperlink" Target="http://www.ercot.com/about/redesign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34000" y="2105561"/>
            <a:ext cx="564603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MIS and ERCOT.com Enhancements</a:t>
            </a:r>
          </a:p>
          <a:p>
            <a:r>
              <a:rPr lang="en-US" sz="2000" b="1" dirty="0" smtClean="0"/>
              <a:t>RMS </a:t>
            </a:r>
            <a:r>
              <a:rPr lang="en-US" sz="2000" b="1" dirty="0"/>
              <a:t>Presentation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/>
              <a:t>Amy Lofton</a:t>
            </a:r>
          </a:p>
          <a:p>
            <a:r>
              <a:rPr lang="en-US" dirty="0"/>
              <a:t>Aubrey Hale</a:t>
            </a:r>
          </a:p>
          <a:p>
            <a:endParaRPr lang="en-US" dirty="0"/>
          </a:p>
          <a:p>
            <a:r>
              <a:rPr lang="en-US" dirty="0" smtClean="0"/>
              <a:t>February 4, </a:t>
            </a:r>
            <a:r>
              <a:rPr lang="en-US" dirty="0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73060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to MIS &amp; ERCOT.com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Release Plan:</a:t>
            </a:r>
          </a:p>
          <a:p>
            <a:pPr lvl="1"/>
            <a:r>
              <a:rPr lang="en-US" sz="2200" dirty="0" smtClean="0"/>
              <a:t>ERCOT Market Information List (EMIL)</a:t>
            </a:r>
          </a:p>
          <a:p>
            <a:pPr lvl="1"/>
            <a:r>
              <a:rPr lang="en-US" sz="2200" dirty="0" smtClean="0"/>
              <a:t>MIS</a:t>
            </a:r>
          </a:p>
          <a:p>
            <a:pPr lvl="1"/>
            <a:r>
              <a:rPr lang="en-US" sz="2400" dirty="0" smtClean="0"/>
              <a:t>ERCOT.com</a:t>
            </a:r>
            <a:endParaRPr lang="en-US" sz="2400" dirty="0"/>
          </a:p>
          <a:p>
            <a:r>
              <a:rPr lang="en-US" sz="2400" dirty="0"/>
              <a:t>Opportunities to engage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92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Improved </a:t>
            </a:r>
            <a:r>
              <a:rPr lang="en-US" dirty="0"/>
              <a:t>way to find ERCOT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New EMIL Web Interfac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3375" y="990600"/>
            <a:ext cx="8983663" cy="5053013"/>
          </a:xfrm>
        </p:spPr>
      </p:pic>
    </p:spTree>
    <p:extLst>
      <p:ext uri="{BB962C8B-B14F-4D97-AF65-F5344CB8AC3E}">
        <p14:creationId xmlns:p14="http://schemas.microsoft.com/office/powerpoint/2010/main" val="63177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State: Separate Channels &amp; Platforms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28"/>
          <a:stretch/>
        </p:blipFill>
        <p:spPr>
          <a:xfrm>
            <a:off x="6400800" y="869950"/>
            <a:ext cx="4023360" cy="45651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" r="2699" b="10975"/>
          <a:stretch/>
        </p:blipFill>
        <p:spPr>
          <a:xfrm>
            <a:off x="685800" y="838200"/>
            <a:ext cx="5616319" cy="535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7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One-Stop Information Clearinghouse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Search 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that works; find information quickly 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  <a:p>
            <a:pPr lvl="0"/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Combined user platform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  <a:p>
            <a:pPr lvl="0"/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Modern user experience </a:t>
            </a:r>
          </a:p>
          <a:p>
            <a:pPr lvl="0"/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Revision Request tracking</a:t>
            </a:r>
          </a:p>
          <a:p>
            <a:pPr lvl="0"/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Calendar Improvement 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  <a:p>
            <a:pPr lvl="0"/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Accessible on any device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responsive design)</a:t>
            </a: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91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 for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Feedback, </a:t>
            </a:r>
            <a:r>
              <a:rPr lang="en-US" sz="2800" dirty="0" smtClean="0"/>
              <a:t>stability, </a:t>
            </a:r>
            <a:r>
              <a:rPr lang="en-US" sz="2800" dirty="0"/>
              <a:t>and readiness are key</a:t>
            </a:r>
            <a:r>
              <a:rPr lang="en-US" sz="2800" dirty="0" smtClean="0"/>
              <a:t>.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 smtClean="0"/>
              <a:t>January 30: EMIL web interface release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May 2020: Sandbox </a:t>
            </a:r>
            <a:r>
              <a:rPr lang="en-US" sz="2800" dirty="0"/>
              <a:t>version of </a:t>
            </a:r>
            <a:r>
              <a:rPr lang="en-US" sz="2800" dirty="0" smtClean="0"/>
              <a:t>new </a:t>
            </a:r>
            <a:r>
              <a:rPr lang="en-US" sz="2800" dirty="0"/>
              <a:t>MIS available for feedback </a:t>
            </a:r>
            <a:r>
              <a:rPr lang="en-US" sz="2800" dirty="0" smtClean="0"/>
              <a:t> 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 smtClean="0"/>
              <a:t>August 2020: New </a:t>
            </a:r>
            <a:r>
              <a:rPr lang="en-US" sz="2800" dirty="0"/>
              <a:t>MIS Production version available for </a:t>
            </a:r>
            <a:r>
              <a:rPr lang="en-US" sz="2800" dirty="0" smtClean="0"/>
              <a:t>testing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October 2020: New MIS Production go-live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TBD 2021: Sandbox versions of combined ERCOT.com </a:t>
            </a:r>
            <a:r>
              <a:rPr lang="en-US" sz="2800" dirty="0"/>
              <a:t>and MIS 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TBD: Overlap timeline </a:t>
            </a:r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70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Scope:</a:t>
            </a:r>
          </a:p>
          <a:p>
            <a:pPr lvl="1"/>
            <a:r>
              <a:rPr lang="en-US" dirty="0" smtClean="0"/>
              <a:t>All data/content available </a:t>
            </a:r>
            <a:r>
              <a:rPr lang="en-US" dirty="0" smtClean="0"/>
              <a:t>today</a:t>
            </a:r>
          </a:p>
          <a:p>
            <a:pPr lvl="1"/>
            <a:r>
              <a:rPr lang="en-US" dirty="0" smtClean="0"/>
              <a:t>Revision Request (</a:t>
            </a:r>
            <a:r>
              <a:rPr lang="en-US" smtClean="0"/>
              <a:t>MIS Public)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Out of Scope:</a:t>
            </a:r>
          </a:p>
          <a:p>
            <a:pPr lvl="1"/>
            <a:r>
              <a:rPr lang="en-US" dirty="0" smtClean="0"/>
              <a:t>Digital </a:t>
            </a:r>
            <a:r>
              <a:rPr lang="en-US" dirty="0"/>
              <a:t>Certificates </a:t>
            </a:r>
            <a:r>
              <a:rPr lang="en-US" dirty="0" smtClean="0"/>
              <a:t>replacement for authentication  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44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Market Notices to communicate changes</a:t>
            </a:r>
          </a:p>
          <a:p>
            <a:r>
              <a:rPr lang="en-US" dirty="0"/>
              <a:t>Monthly MIS &amp;</a:t>
            </a:r>
            <a:r>
              <a:rPr lang="en-US" dirty="0" smtClean="0"/>
              <a:t> </a:t>
            </a:r>
            <a:r>
              <a:rPr lang="en-US" dirty="0"/>
              <a:t>ERCOT.com user workshops </a:t>
            </a:r>
          </a:p>
          <a:p>
            <a:r>
              <a:rPr lang="en-US" dirty="0" smtClean="0"/>
              <a:t>Information updates posted on </a:t>
            </a:r>
            <a:r>
              <a:rPr lang="en-US" dirty="0" smtClean="0"/>
              <a:t>ERCOT.com: </a:t>
            </a:r>
            <a:r>
              <a:rPr lang="en-US" dirty="0">
                <a:hlinkClick r:id="rId2"/>
              </a:rPr>
              <a:t>http://www.ercot.com/about/redesign</a:t>
            </a:r>
            <a:r>
              <a:rPr lang="en-US" dirty="0"/>
              <a:t> </a:t>
            </a:r>
            <a:endParaRPr lang="en-US" dirty="0"/>
          </a:p>
          <a:p>
            <a:r>
              <a:rPr lang="en-US" dirty="0" smtClean="0"/>
              <a:t>Feedback is </a:t>
            </a:r>
            <a:r>
              <a:rPr lang="en-US" dirty="0"/>
              <a:t>encouraged by everyone </a:t>
            </a:r>
            <a:endParaRPr lang="en-US" dirty="0" smtClean="0"/>
          </a:p>
          <a:p>
            <a:r>
              <a:rPr lang="en-US" dirty="0" smtClean="0"/>
              <a:t>Email </a:t>
            </a:r>
            <a:r>
              <a:rPr lang="en-US" dirty="0"/>
              <a:t>feedback to </a:t>
            </a:r>
            <a:r>
              <a:rPr lang="en-US" dirty="0">
                <a:hlinkClick r:id="rId3"/>
              </a:rPr>
              <a:t>webmaster@ercot.com</a:t>
            </a:r>
            <a:r>
              <a:rPr lang="en-US" dirty="0"/>
              <a:t> at any time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0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ERCOT Identity v.2">
      <a:dk1>
        <a:sysClr val="windowText" lastClr="000000"/>
      </a:dk1>
      <a:lt1>
        <a:srgbClr val="FFFFFF"/>
      </a:lt1>
      <a:dk2>
        <a:srgbClr val="5B6770"/>
      </a:dk2>
      <a:lt2>
        <a:srgbClr val="FFFFFF"/>
      </a:lt2>
      <a:accent1>
        <a:srgbClr val="00AEC7"/>
      </a:accent1>
      <a:accent2>
        <a:srgbClr val="5B6770"/>
      </a:accent2>
      <a:accent3>
        <a:srgbClr val="26D07C"/>
      </a:accent3>
      <a:accent4>
        <a:srgbClr val="003865"/>
      </a:accent4>
      <a:accent5>
        <a:srgbClr val="685BC7"/>
      </a:accent5>
      <a:accent6>
        <a:srgbClr val="890C58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ERCOT Identity v.2">
      <a:dk1>
        <a:sysClr val="windowText" lastClr="000000"/>
      </a:dk1>
      <a:lt1>
        <a:srgbClr val="FFFFFF"/>
      </a:lt1>
      <a:dk2>
        <a:srgbClr val="5B6770"/>
      </a:dk2>
      <a:lt2>
        <a:srgbClr val="FFFFFF"/>
      </a:lt2>
      <a:accent1>
        <a:srgbClr val="00AEC7"/>
      </a:accent1>
      <a:accent2>
        <a:srgbClr val="5B6770"/>
      </a:accent2>
      <a:accent3>
        <a:srgbClr val="26D07C"/>
      </a:accent3>
      <a:accent4>
        <a:srgbClr val="003865"/>
      </a:accent4>
      <a:accent5>
        <a:srgbClr val="685BC7"/>
      </a:accent5>
      <a:accent6>
        <a:srgbClr val="890C58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E2BDB63875B034C8B32518C6496ADD1" ma:contentTypeVersion="0" ma:contentTypeDescription="Create a new document." ma:contentTypeScope="" ma:versionID="2e49056469cb591c67c33c10da96a071">
  <xsd:schema xmlns:xsd="http://www.w3.org/2001/XMLSchema" xmlns:xs="http://www.w3.org/2001/XMLSchema" xmlns:p="http://schemas.microsoft.com/office/2006/metadata/properties" xmlns:ns2="c34af464-7aa1-4edd-9be4-83dffc1cb926" targetNamespace="http://schemas.microsoft.com/office/2006/metadata/properties" ma:root="true" ma:fieldsID="3a653c66fd0ce9b40621f227f901e684" ns2:_="">
    <xsd:import namespace="c34af464-7aa1-4edd-9be4-83dffc1cb926"/>
    <xsd:element name="properties">
      <xsd:complexType>
        <xsd:sequence>
          <xsd:element name="documentManagement">
            <xsd:complexType>
              <xsd:all>
                <xsd:element ref="ns2:Information_x0020_Classification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4af464-7aa1-4edd-9be4-83dffc1cb926" elementFormDefault="qualified">
    <xsd:import namespace="http://schemas.microsoft.com/office/2006/documentManagement/types"/>
    <xsd:import namespace="http://schemas.microsoft.com/office/infopath/2007/PartnerControls"/>
    <xsd:element name="Information_x0020_Classification" ma:index="8" ma:displayName="Information Classification" ma:default="ERCOT Limited" ma:description="ERCOT Information Classification" ma:format="Dropdown" ma:internalName="Information_x0020_Classification">
      <xsd:simpleType>
        <xsd:restriction base="dms:Choice">
          <xsd:enumeration value="Public"/>
          <xsd:enumeration value="ERCOT Limited"/>
          <xsd:enumeration value="ERCOT Confidential"/>
          <xsd:enumeration value="ERCOT Restricted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formation_x0020_Classification xmlns="c34af464-7aa1-4edd-9be4-83dffc1cb926">ERCOT Limited</Information_x0020_Classification>
  </documentManagement>
</p:properties>
</file>

<file path=customXml/itemProps1.xml><?xml version="1.0" encoding="utf-8"?>
<ds:datastoreItem xmlns:ds="http://schemas.openxmlformats.org/officeDocument/2006/customXml" ds:itemID="{E4A68982-DD5D-44FD-B77F-4C531465FE5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DFABCE5-6410-4FC5-930F-1111C63E40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4af464-7aa1-4edd-9be4-83dffc1cb9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0E9AA12-8AF9-4AA6-90FE-24669859CDF3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c34af464-7aa1-4edd-9be4-83dffc1cb926"/>
    <ds:schemaRef ds:uri="http://schemas.microsoft.com/office/infopath/2007/PartnerControls"/>
    <ds:schemaRef ds:uri="http://purl.org/dc/terms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6680</TotalTime>
  <Words>327</Words>
  <Application>Microsoft Office PowerPoint</Application>
  <PresentationFormat>Widescreen</PresentationFormat>
  <Paragraphs>69</Paragraphs>
  <Slides>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1_Custom Design</vt:lpstr>
      <vt:lpstr>Office Theme</vt:lpstr>
      <vt:lpstr>PowerPoint Presentation</vt:lpstr>
      <vt:lpstr>Changes to MIS &amp; ERCOT.com</vt:lpstr>
      <vt:lpstr>Improved way to find ERCOT data</vt:lpstr>
      <vt:lpstr>Current State: Separate Channels &amp; Platforms</vt:lpstr>
      <vt:lpstr>One-Stop Information Clearinghouse </vt:lpstr>
      <vt:lpstr>Timeline for changes</vt:lpstr>
      <vt:lpstr>Scope</vt:lpstr>
      <vt:lpstr>Communication Plan</vt:lpstr>
    </vt:vector>
  </TitlesOfParts>
  <Company>The Electric Reliability Council of Texas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Pysh, Danya</dc:creator>
  <cp:lastModifiedBy>Lofton, Amy</cp:lastModifiedBy>
  <cp:revision>57</cp:revision>
  <cp:lastPrinted>2016-01-21T20:53:15Z</cp:lastPrinted>
  <dcterms:created xsi:type="dcterms:W3CDTF">2016-01-21T15:20:31Z</dcterms:created>
  <dcterms:modified xsi:type="dcterms:W3CDTF">2020-01-30T17:51:47Z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0x0101002E2BDB63875B034C8B32518C6496ADD1</vt:lpwstr>
  </property>
</Properties>
</file>