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9"/>
  </p:notesMasterIdLst>
  <p:handoutMasterIdLst>
    <p:handoutMasterId r:id="rId20"/>
  </p:handoutMasterIdLst>
  <p:sldIdLst>
    <p:sldId id="260" r:id="rId7"/>
    <p:sldId id="257" r:id="rId8"/>
    <p:sldId id="288" r:id="rId9"/>
    <p:sldId id="281" r:id="rId10"/>
    <p:sldId id="275" r:id="rId11"/>
    <p:sldId id="263" r:id="rId12"/>
    <p:sldId id="284" r:id="rId13"/>
    <p:sldId id="285" r:id="rId14"/>
    <p:sldId id="266" r:id="rId15"/>
    <p:sldId id="267" r:id="rId16"/>
    <p:sldId id="286" r:id="rId17"/>
    <p:sldId id="287"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1" autoAdjust="0"/>
    <p:restoredTop sz="96187" autoAdjust="0"/>
  </p:normalViewPr>
  <p:slideViewPr>
    <p:cSldViewPr showGuides="1">
      <p:cViewPr varScale="1">
        <p:scale>
          <a:sx n="127" d="100"/>
          <a:sy n="127" d="100"/>
        </p:scale>
        <p:origin x="1170"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1/29/2020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901082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081837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904794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358995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4123676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services/comm/mkt_notices/archives/4304"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services/comm/mkt_notices/archives/4374"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ercot.com/services/comm/mkt_notices/archives/4294"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031325"/>
          </a:xfrm>
          <a:prstGeom prst="rect">
            <a:avLst/>
          </a:prstGeom>
          <a:noFill/>
        </p:spPr>
        <p:txBody>
          <a:bodyPr wrap="square" rtlCol="0">
            <a:spAutoFit/>
          </a:bodyPr>
          <a:lstStyle/>
          <a:p>
            <a:r>
              <a:rPr lang="en-US" b="1" dirty="0" smtClean="0"/>
              <a:t>Settlement Stability</a:t>
            </a:r>
            <a:endParaRPr lang="en-US" b="1" dirty="0"/>
          </a:p>
          <a:p>
            <a:r>
              <a:rPr lang="en-US" sz="1600" b="1" dirty="0" smtClean="0"/>
              <a:t>2019 Q4 Update to WMS</a:t>
            </a:r>
            <a:endParaRPr lang="en-US" sz="1600" b="1" dirty="0"/>
          </a:p>
          <a:p>
            <a:endParaRPr lang="en-US" dirty="0"/>
          </a:p>
          <a:p>
            <a:r>
              <a:rPr lang="en-US" dirty="0" smtClean="0"/>
              <a:t>Austin Covington</a:t>
            </a:r>
            <a:endParaRPr lang="en-US" dirty="0"/>
          </a:p>
          <a:p>
            <a:r>
              <a:rPr lang="en-US" dirty="0" smtClean="0"/>
              <a:t>ERCOT</a:t>
            </a:r>
            <a:endParaRPr lang="en-US" dirty="0"/>
          </a:p>
          <a:p>
            <a:endParaRPr lang="en-US" dirty="0"/>
          </a:p>
          <a:p>
            <a:r>
              <a:rPr lang="en-US" dirty="0" smtClean="0"/>
              <a:t>02/05/2020</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10621" y="787440"/>
            <a:ext cx="7392964" cy="535520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dirty="0"/>
          </a:p>
        </p:txBody>
      </p:sp>
    </p:spTree>
    <p:extLst>
      <p:ext uri="{BB962C8B-B14F-4D97-AF65-F5344CB8AC3E}">
        <p14:creationId xmlns:p14="http://schemas.microsoft.com/office/powerpoint/2010/main" val="2714956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457200" y="5192751"/>
            <a:ext cx="8229600" cy="740664"/>
          </a:xfrm>
        </p:spPr>
        <p:txBody>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extLst>
              <p:ext uri="{D42A27DB-BD31-4B8C-83A1-F6EECF244321}">
                <p14:modId xmlns:p14="http://schemas.microsoft.com/office/powerpoint/2010/main" val="3275251726"/>
              </p:ext>
            </p:extLst>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234.7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-19.5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a:t>
                      </a:r>
                      <a:r>
                        <a:rPr sz="900" dirty="0" smtClean="0">
                          <a:solidFill>
                            <a:srgbClr val="000000">
                              <a:alpha val="100000"/>
                            </a:srgbClr>
                          </a:solidFill>
                          <a:latin typeface="Times New Roman"/>
                          <a:cs typeface="Times New Roman"/>
                        </a:rPr>
                        <a:t>21.</a:t>
                      </a:r>
                      <a:r>
                        <a:rPr lang="en-US" sz="900" dirty="0" smtClean="0">
                          <a:solidFill>
                            <a:srgbClr val="000000">
                              <a:alpha val="100000"/>
                            </a:srgbClr>
                          </a:solidFill>
                          <a:latin typeface="Times New Roman"/>
                          <a:cs typeface="Times New Roman"/>
                        </a:rPr>
                        <a:t>7</a:t>
                      </a:r>
                      <a:endParaRPr sz="900" dirty="0">
                        <a:solidFill>
                          <a:srgbClr val="000000">
                            <a:alpha val="100000"/>
                          </a:srgbClr>
                        </a:solidFill>
                        <a:latin typeface="Times New Roman"/>
                        <a:cs typeface="Times New Roman"/>
                      </a:endParaRP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-56.0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1429449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1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-56.0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-51.7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563441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414592796"/>
              </p:ext>
            </p:extLst>
          </p:nvPr>
        </p:nvGraphicFramePr>
        <p:xfrm>
          <a:off x="1236019" y="1219200"/>
          <a:ext cx="6748161" cy="3727273"/>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Q4</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09/16/2019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15,038</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09/17/2019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14,327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09/18/2019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14,463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09/19/2019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14,479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09/20/2019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13,318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09/21/2019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14,356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09/22/2019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12,354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09/23/2019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12,477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24</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10/16/2019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20</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10/17/2019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235</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78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41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39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10/18/2019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655</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48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10/19/2019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538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43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89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43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7908" y="4946473"/>
            <a:ext cx="6748161"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smtClean="0">
                <a:solidFill>
                  <a:prstClr val="black"/>
                </a:solidFill>
              </a:rPr>
              <a:t>There were eight days affected by issues in the network model that were identified and lead to </a:t>
            </a:r>
          </a:p>
          <a:p>
            <a:pPr defTabSz="457200"/>
            <a:r>
              <a:rPr lang="en-US" sz="1100" dirty="0" smtClean="0">
                <a:solidFill>
                  <a:prstClr val="black"/>
                </a:solidFill>
              </a:rPr>
              <a:t>price </a:t>
            </a:r>
            <a:r>
              <a:rPr lang="en-US" sz="1100" dirty="0">
                <a:solidFill>
                  <a:prstClr val="black"/>
                </a:solidFill>
              </a:rPr>
              <a:t>corrections that </a:t>
            </a:r>
            <a:r>
              <a:rPr lang="en-US" sz="1100" dirty="0" smtClean="0">
                <a:solidFill>
                  <a:prstClr val="black"/>
                </a:solidFill>
              </a:rPr>
              <a:t>occurred after Settlement Statements had </a:t>
            </a:r>
            <a:r>
              <a:rPr lang="en-US" sz="1100" dirty="0">
                <a:solidFill>
                  <a:prstClr val="black"/>
                </a:solidFill>
              </a:rPr>
              <a:t>posted for the Operating </a:t>
            </a:r>
            <a:r>
              <a:rPr lang="en-US" sz="1100" dirty="0" smtClean="0">
                <a:solidFill>
                  <a:prstClr val="black"/>
                </a:solidFill>
              </a:rPr>
              <a:t>Day</a:t>
            </a:r>
            <a:r>
              <a:rPr lang="en-US" sz="1100" dirty="0">
                <a:solidFill>
                  <a:prstClr val="black"/>
                </a:solidFill>
              </a:rPr>
              <a:t> </a:t>
            </a:r>
            <a:endParaRPr lang="en-US" sz="1100" dirty="0" smtClean="0">
              <a:solidFill>
                <a:prstClr val="black"/>
              </a:solidFill>
            </a:endParaRPr>
          </a:p>
          <a:p>
            <a:pPr defTabSz="457200"/>
            <a:r>
              <a:rPr lang="en-US" sz="1100" dirty="0" smtClean="0">
                <a:solidFill>
                  <a:prstClr val="black"/>
                </a:solidFill>
              </a:rPr>
              <a:t>per </a:t>
            </a:r>
            <a:r>
              <a:rPr lang="en-US" sz="1100" dirty="0" smtClean="0">
                <a:hlinkClick r:id="rId3"/>
              </a:rPr>
              <a:t>M-A100319-02</a:t>
            </a:r>
            <a:r>
              <a:rPr lang="en-US" sz="1100" dirty="0" smtClean="0"/>
              <a:t>.</a:t>
            </a:r>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err="1"/>
              <a:t>i</a:t>
            </a:r>
            <a:r>
              <a:rPr lang="en-US" sz="2000" dirty="0"/>
              <a:t>) Track number of price </a:t>
            </a:r>
            <a:r>
              <a:rPr lang="en-US" sz="2000" dirty="0" smtClean="0"/>
              <a:t>changes cont.</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4172608310"/>
              </p:ext>
            </p:extLst>
          </p:nvPr>
        </p:nvGraphicFramePr>
        <p:xfrm>
          <a:off x="1236019" y="1219200"/>
          <a:ext cx="6748161" cy="3027049"/>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Q4</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p>
                      <a:pPr algn="ctr" fontAlgn="b"/>
                      <a:r>
                        <a:rPr lang="en-US" sz="1000" b="1" i="0" u="none" strike="noStrike" dirty="0" smtClean="0">
                          <a:solidFill>
                            <a:schemeClr val="bg1"/>
                          </a:solidFill>
                          <a:effectLst/>
                          <a:latin typeface="+mn-lt"/>
                        </a:rPr>
                        <a:t>10/20/2019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717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95</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12</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10/23/2019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38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10/24/2019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8</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10/26/2019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20</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10/29/2019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7</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10/30/2019</a:t>
                      </a: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9</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10/31/2019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25</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13</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11/4/2019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6</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233408">
                <a:tc>
                  <a:txBody>
                    <a:bodyPr/>
                    <a:lstStyle/>
                    <a:p>
                      <a:pPr algn="ctr" fontAlgn="b"/>
                      <a:r>
                        <a:rPr lang="en-US" sz="1000" b="1" i="0" u="none" strike="noStrike" dirty="0" smtClean="0">
                          <a:solidFill>
                            <a:schemeClr val="bg1"/>
                          </a:solidFill>
                          <a:effectLst/>
                          <a:latin typeface="+mn-lt"/>
                        </a:rPr>
                        <a:t>11/6/2019</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7279" y="4246249"/>
            <a:ext cx="6748161" cy="1107996"/>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dirty="0" smtClean="0">
              <a:solidFill>
                <a:prstClr val="black"/>
              </a:solidFill>
            </a:endParaRPr>
          </a:p>
          <a:p>
            <a:pPr defTabSz="457200"/>
            <a:r>
              <a:rPr lang="en-US" sz="1100" dirty="0" smtClean="0">
                <a:solidFill>
                  <a:prstClr val="black"/>
                </a:solidFill>
              </a:rPr>
              <a:t>There were thirteen days affected by a software error that was identified and lead to </a:t>
            </a:r>
          </a:p>
          <a:p>
            <a:pPr defTabSz="457200"/>
            <a:r>
              <a:rPr lang="en-US" sz="1100" dirty="0" smtClean="0">
                <a:solidFill>
                  <a:prstClr val="black"/>
                </a:solidFill>
              </a:rPr>
              <a:t>price </a:t>
            </a:r>
            <a:r>
              <a:rPr lang="en-US" sz="1100" dirty="0">
                <a:solidFill>
                  <a:prstClr val="black"/>
                </a:solidFill>
              </a:rPr>
              <a:t>corrections that </a:t>
            </a:r>
            <a:r>
              <a:rPr lang="en-US" sz="1100" dirty="0" smtClean="0">
                <a:solidFill>
                  <a:prstClr val="black"/>
                </a:solidFill>
              </a:rPr>
              <a:t>occurred after Settlement Statements had </a:t>
            </a:r>
            <a:r>
              <a:rPr lang="en-US" sz="1100" dirty="0">
                <a:solidFill>
                  <a:prstClr val="black"/>
                </a:solidFill>
              </a:rPr>
              <a:t>posted for the Operating </a:t>
            </a:r>
            <a:r>
              <a:rPr lang="en-US" sz="1100" dirty="0" smtClean="0">
                <a:solidFill>
                  <a:prstClr val="black"/>
                </a:solidFill>
              </a:rPr>
              <a:t>Day</a:t>
            </a:r>
            <a:r>
              <a:rPr lang="en-US" sz="1100" dirty="0">
                <a:solidFill>
                  <a:prstClr val="black"/>
                </a:solidFill>
              </a:rPr>
              <a:t> </a:t>
            </a:r>
            <a:endParaRPr lang="en-US" sz="1100" dirty="0" smtClean="0">
              <a:solidFill>
                <a:prstClr val="black"/>
              </a:solidFill>
            </a:endParaRPr>
          </a:p>
          <a:p>
            <a:pPr defTabSz="457200"/>
            <a:r>
              <a:rPr lang="en-US" sz="1100" dirty="0" smtClean="0">
                <a:solidFill>
                  <a:prstClr val="black"/>
                </a:solidFill>
              </a:rPr>
              <a:t>per </a:t>
            </a:r>
            <a:r>
              <a:rPr lang="en-US" sz="1100" dirty="0" smtClean="0">
                <a:hlinkClick r:id="rId3"/>
              </a:rPr>
              <a:t>M-A102419-03</a:t>
            </a:r>
            <a:r>
              <a:rPr lang="en-US" sz="1100" dirty="0" smtClean="0"/>
              <a:t>.</a:t>
            </a:r>
            <a:endParaRPr lang="en-US" sz="1100" dirty="0">
              <a:solidFill>
                <a:prstClr val="black"/>
              </a:solidFill>
            </a:endParaRPr>
          </a:p>
          <a:p>
            <a:pPr defTabSz="457200"/>
            <a:endParaRPr lang="en-US" sz="1100" dirty="0">
              <a:solidFill>
                <a:prstClr val="black"/>
              </a:solidFill>
            </a:endParaRPr>
          </a:p>
        </p:txBody>
      </p:sp>
    </p:spTree>
    <p:extLst>
      <p:ext uri="{BB962C8B-B14F-4D97-AF65-F5344CB8AC3E}">
        <p14:creationId xmlns:p14="http://schemas.microsoft.com/office/powerpoint/2010/main" val="114252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8.2(2)(c</a:t>
            </a:r>
            <a:r>
              <a:rPr lang="en-US" sz="2000" dirty="0"/>
              <a:t>)(</a:t>
            </a:r>
            <a:r>
              <a:rPr lang="en-US" sz="2000" dirty="0" smtClean="0"/>
              <a:t>iv) </a:t>
            </a:r>
            <a:r>
              <a:rPr lang="en-US" sz="2000" dirty="0"/>
              <a:t>Track number </a:t>
            </a:r>
            <a:r>
              <a:rPr lang="en-US" sz="2000" dirty="0" smtClean="0"/>
              <a:t>of resettlements due to non-price errors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384892256"/>
              </p:ext>
            </p:extLst>
          </p:nvPr>
        </p:nvGraphicFramePr>
        <p:xfrm>
          <a:off x="609600" y="1136074"/>
          <a:ext cx="7924800" cy="2143638"/>
        </p:xfrm>
        <a:graphic>
          <a:graphicData uri="http://schemas.openxmlformats.org/drawingml/2006/table">
            <a:tbl>
              <a:tblPr firstRow="1" firstCol="1" bandRow="1"/>
              <a:tblGrid>
                <a:gridCol w="1066800"/>
                <a:gridCol w="2354426"/>
                <a:gridCol w="2488162"/>
                <a:gridCol w="2015412"/>
              </a:tblGrid>
              <a:tr h="317620">
                <a:tc gridSpan="3">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2019 Q4</a:t>
                      </a: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bg1"/>
                        </a:solidFill>
                        <a:effectLst/>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4917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endParaRPr lang="en-US" sz="1200" dirty="0" smtClean="0">
                        <a:effectLst/>
                        <a:latin typeface="+mn-lt"/>
                      </a:endParaRPr>
                    </a:p>
                    <a:p>
                      <a:pPr marL="0" marR="0" algn="ctr">
                        <a:spcBef>
                          <a:spcPts val="0"/>
                        </a:spcBef>
                        <a:spcAft>
                          <a:spcPts val="0"/>
                        </a:spcAft>
                      </a:pPr>
                      <a:r>
                        <a:rPr lang="en-US" sz="1200" dirty="0" smtClean="0">
                          <a:effectLst/>
                          <a:latin typeface="+mn-lt"/>
                        </a:rPr>
                        <a:t>Operating Day Resettled</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solidFill>
                            <a:schemeClr val="tx1"/>
                          </a:solidFill>
                          <a:effectLst/>
                          <a:latin typeface="+mn-lt"/>
                          <a:ea typeface="+mn-ea"/>
                          <a:cs typeface="+mn-cs"/>
                        </a:rPr>
                        <a:t>R</a:t>
                      </a:r>
                      <a:r>
                        <a:rPr lang="en-US" sz="1200" b="1" baseline="0" dirty="0" smtClean="0">
                          <a:solidFill>
                            <a:schemeClr val="tx1"/>
                          </a:solidFill>
                          <a:effectLst/>
                          <a:latin typeface="+mn-lt"/>
                          <a:ea typeface="+mn-ea"/>
                          <a:cs typeface="+mn-cs"/>
                        </a:rPr>
                        <a:t>eason for Resettlement</a:t>
                      </a:r>
                      <a:endParaRPr lang="en-US" sz="1200" b="1"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b="1" dirty="0" smtClean="0">
                          <a:effectLst/>
                          <a:latin typeface="+mn-lt"/>
                          <a:ea typeface="+mn-ea"/>
                          <a:cs typeface="+mn-cs"/>
                        </a:rPr>
                        <a:t>Affected Charge Types</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a:spcBef>
                          <a:spcPts val="0"/>
                        </a:spcBef>
                        <a:spcAft>
                          <a:spcPts val="0"/>
                        </a:spcAft>
                      </a:pPr>
                      <a:r>
                        <a:rPr lang="en-US" sz="1200" b="1" dirty="0" smtClean="0">
                          <a:effectLst/>
                          <a:latin typeface="+mn-lt"/>
                          <a:ea typeface="Calibri"/>
                          <a:cs typeface="Times New Roman"/>
                        </a:rPr>
                        <a:t>Market</a:t>
                      </a:r>
                      <a:r>
                        <a:rPr lang="en-US" sz="1200" b="1" baseline="0" dirty="0" smtClean="0">
                          <a:effectLst/>
                          <a:latin typeface="+mn-lt"/>
                          <a:ea typeface="Calibri"/>
                          <a:cs typeface="Times New Roman"/>
                        </a:rPr>
                        <a:t> Notice Number</a:t>
                      </a:r>
                      <a:endParaRPr lang="en-US" sz="1200" b="1" dirty="0">
                        <a:effectLst/>
                        <a:latin typeface="+mn-lt"/>
                        <a:ea typeface="Calibri"/>
                        <a:cs typeface="Times New Roman"/>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467239">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08/15/2018</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r>
                        <a:rPr lang="en-US" sz="1100" dirty="0" smtClean="0"/>
                        <a:t> Settlement system interface issue</a:t>
                      </a: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RTASIAMT,</a:t>
                      </a:r>
                      <a:r>
                        <a:rPr lang="en-US" sz="1000" kern="1200" baseline="0" dirty="0" smtClean="0">
                          <a:solidFill>
                            <a:schemeClr val="dk1"/>
                          </a:solidFill>
                          <a:latin typeface="+mn-lt"/>
                          <a:ea typeface="+mn-ea"/>
                          <a:cs typeface="+mn-cs"/>
                        </a:rPr>
                        <a:t> RTRDASIAMT, LAASIRNAMT</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u="sng" kern="1200" dirty="0" smtClean="0">
                          <a:solidFill>
                            <a:schemeClr val="tx1"/>
                          </a:solidFill>
                          <a:effectLst/>
                          <a:latin typeface="+mn-lt"/>
                          <a:ea typeface="+mn-ea"/>
                          <a:cs typeface="+mn-cs"/>
                          <a:hlinkClick r:id="rId3"/>
                        </a:rPr>
                        <a:t>M-A100119-01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r h="467239">
                <a:tc>
                  <a:txBody>
                    <a:bodyPr/>
                    <a:lstStyle/>
                    <a:p>
                      <a:pPr algn="ctr" fontAlgn="b"/>
                      <a:r>
                        <a:rPr lang="en-US" sz="1000" b="1" i="0" u="none" strike="noStrike" dirty="0" smtClean="0">
                          <a:solidFill>
                            <a:schemeClr val="bg1"/>
                          </a:solidFill>
                          <a:effectLst/>
                          <a:latin typeface="+mn-lt"/>
                        </a:rPr>
                        <a:t>09/17/2018</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Settlement system interface issue</a:t>
                      </a:r>
                    </a:p>
                    <a:p>
                      <a:pPr algn="ctr"/>
                      <a:endParaRPr lang="en-US" sz="1100" dirty="0"/>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dk1"/>
                          </a:solidFill>
                          <a:latin typeface="+mn-lt"/>
                          <a:ea typeface="+mn-ea"/>
                          <a:cs typeface="+mn-cs"/>
                        </a:rPr>
                        <a:t>RTASIAMT,</a:t>
                      </a:r>
                      <a:r>
                        <a:rPr lang="en-US" sz="1000" kern="1200" baseline="0" dirty="0" smtClean="0">
                          <a:solidFill>
                            <a:schemeClr val="dk1"/>
                          </a:solidFill>
                          <a:latin typeface="+mn-lt"/>
                          <a:ea typeface="+mn-ea"/>
                          <a:cs typeface="+mn-cs"/>
                        </a:rPr>
                        <a:t> RTRDASIAMT, </a:t>
                      </a:r>
                      <a:r>
                        <a:rPr lang="en-US" sz="1000" kern="1200" baseline="0" dirty="0" smtClean="0">
                          <a:solidFill>
                            <a:schemeClr val="dk1"/>
                          </a:solidFill>
                          <a:latin typeface="Arial"/>
                          <a:ea typeface="+mn-ea"/>
                          <a:cs typeface="+mn-cs"/>
                        </a:rPr>
                        <a:t>LAASIRNAMT</a:t>
                      </a:r>
                      <a:endParaRPr lang="en-US" sz="1000" kern="1200" dirty="0" smtClean="0">
                        <a:solidFill>
                          <a:schemeClr val="dk1"/>
                        </a:solidFill>
                        <a:latin typeface="Arial"/>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c>
                  <a:txBody>
                    <a:bodyPr/>
                    <a:lstStyle/>
                    <a:p>
                      <a:pPr marL="0" marR="0" algn="ctr" defTabSz="457200" rtl="0" eaLnBrk="1" latinLnBrk="0" hangingPunct="1">
                        <a:spcBef>
                          <a:spcPts val="0"/>
                        </a:spcBef>
                        <a:spcAft>
                          <a:spcPts val="0"/>
                        </a:spcAft>
                      </a:pPr>
                      <a:r>
                        <a:rPr lang="en-US" sz="1000" u="sng" kern="1200" dirty="0" smtClean="0">
                          <a:solidFill>
                            <a:schemeClr val="tx1"/>
                          </a:solidFill>
                          <a:effectLst/>
                          <a:latin typeface="+mn-lt"/>
                          <a:ea typeface="+mn-ea"/>
                          <a:cs typeface="+mn-cs"/>
                          <a:hlinkClick r:id="rId3"/>
                        </a:rPr>
                        <a:t>M-A100119-01</a:t>
                      </a:r>
                      <a:endParaRPr lang="en-US" sz="1000" kern="1200" dirty="0">
                        <a:solidFill>
                          <a:schemeClr val="dk1"/>
                        </a:solidFill>
                        <a:latin typeface="+mn-lt"/>
                        <a:ea typeface="+mn-ea"/>
                        <a:cs typeface="+mn-cs"/>
                      </a:endParaRPr>
                    </a:p>
                  </a:txBody>
                  <a:tcPr marL="68580" marR="68580" marT="0" marB="0"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56BB8">
                        <a:tint val="40000"/>
                      </a:srgbClr>
                    </a:solidFill>
                  </a:tcPr>
                </a:tc>
              </a:tr>
            </a:tbl>
          </a:graphicData>
        </a:graphic>
      </p:graphicFrame>
    </p:spTree>
    <p:extLst>
      <p:ext uri="{BB962C8B-B14F-4D97-AF65-F5344CB8AC3E}">
        <p14:creationId xmlns:p14="http://schemas.microsoft.com/office/powerpoint/2010/main" val="3971881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21093" y="1652469"/>
            <a:ext cx="7684708" cy="291953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smtClean="0"/>
              <a:t>Submitted but not resolved disputes may be:</a:t>
            </a:r>
          </a:p>
          <a:p>
            <a:pPr marL="171450" indent="-171450">
              <a:buFont typeface="Arial" panose="020B0604020202020204" pitchFamily="34" charset="0"/>
              <a:buChar char="•"/>
            </a:pPr>
            <a:r>
              <a:rPr lang="en-US" sz="800" dirty="0" smtClean="0"/>
              <a:t>Not started</a:t>
            </a:r>
          </a:p>
          <a:p>
            <a:pPr marL="171450" indent="-171450">
              <a:buFont typeface="Arial" panose="020B0604020202020204" pitchFamily="34" charset="0"/>
              <a:buChar char="•"/>
            </a:pPr>
            <a:r>
              <a:rPr lang="en-US" sz="800" dirty="0" smtClean="0"/>
              <a:t>Open</a:t>
            </a:r>
          </a:p>
          <a:p>
            <a:pPr marL="171450" indent="-171450">
              <a:buFont typeface="Arial" panose="020B0604020202020204" pitchFamily="34" charset="0"/>
              <a:buChar char="•"/>
            </a:pPr>
            <a:r>
              <a:rPr lang="en-US" sz="800" dirty="0" smtClean="0"/>
              <a:t>Rejected</a:t>
            </a:r>
          </a:p>
          <a:p>
            <a:pPr marL="171450" indent="-171450">
              <a:buFont typeface="Arial" panose="020B0604020202020204" pitchFamily="34" charset="0"/>
              <a:buChar char="•"/>
            </a:pPr>
            <a:r>
              <a:rPr lang="en-US" sz="800" dirty="0" smtClean="0"/>
              <a:t>Withdrawn</a:t>
            </a:r>
          </a:p>
        </p:txBody>
      </p:sp>
    </p:spTree>
    <p:extLst>
      <p:ext uri="{BB962C8B-B14F-4D97-AF65-F5344CB8AC3E}">
        <p14:creationId xmlns:p14="http://schemas.microsoft.com/office/powerpoint/2010/main" val="2804983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14611" y="974927"/>
            <a:ext cx="8724589" cy="2758874"/>
          </a:xfrm>
          <a:prstGeom prst="rect">
            <a:avLst/>
          </a:prstGeom>
        </p:spPr>
      </p:pic>
      <p:pic>
        <p:nvPicPr>
          <p:cNvPr id="11" name="Picture 10"/>
          <p:cNvPicPr>
            <a:picLocks noChangeAspect="1"/>
          </p:cNvPicPr>
          <p:nvPr/>
        </p:nvPicPr>
        <p:blipFill>
          <a:blip r:embed="rId4"/>
          <a:stretch>
            <a:fillRect/>
          </a:stretch>
        </p:blipFill>
        <p:spPr>
          <a:xfrm>
            <a:off x="6781800" y="4224759"/>
            <a:ext cx="1752600" cy="223020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a:t>
            </a:r>
            <a:r>
              <a:rPr lang="en-US" sz="2000" dirty="0" smtClean="0"/>
              <a:t>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2457468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pic"/>
          <p:cNvPicPr/>
          <p:nvPr/>
        </p:nvPicPr>
        <p:blipFill>
          <a:blip r:embed="rId3" cstate="print"/>
          <a:stretch>
            <a:fillRect/>
          </a:stretch>
        </p:blipFill>
        <p:spPr>
          <a:xfrm>
            <a:off x="685800" y="704088"/>
            <a:ext cx="3730752" cy="2724912"/>
          </a:xfrm>
          <a:prstGeom prst="rect">
            <a:avLst/>
          </a:prstGeom>
        </p:spPr>
      </p:pic>
      <p:pic>
        <p:nvPicPr>
          <p:cNvPr id="5" name="pic"/>
          <p:cNvPicPr/>
          <p:nvPr/>
        </p:nvPicPr>
        <p:blipFill>
          <a:blip r:embed="rId4" cstate="print"/>
          <a:stretch>
            <a:fillRect/>
          </a:stretch>
        </p:blipFill>
        <p:spPr>
          <a:xfrm>
            <a:off x="4727448" y="685800"/>
            <a:ext cx="3730752" cy="2724912"/>
          </a:xfrm>
          <a:prstGeom prst="rect">
            <a:avLst/>
          </a:prstGeom>
        </p:spPr>
      </p:pic>
      <p:pic>
        <p:nvPicPr>
          <p:cNvPr id="6" name="pic"/>
          <p:cNvPicPr/>
          <p:nvPr/>
        </p:nvPicPr>
        <p:blipFill>
          <a:blip r:embed="rId5" cstate="print"/>
          <a:stretch>
            <a:fillRect/>
          </a:stretch>
        </p:blipFill>
        <p:spPr>
          <a:xfrm>
            <a:off x="685800" y="3456432"/>
            <a:ext cx="3730752" cy="2724912"/>
          </a:xfrm>
          <a:prstGeom prst="rect">
            <a:avLst/>
          </a:prstGeom>
        </p:spPr>
      </p:pic>
      <p:pic>
        <p:nvPicPr>
          <p:cNvPr id="7" name="pic"/>
          <p:cNvPicPr/>
          <p:nvPr/>
        </p:nvPicPr>
        <p:blipFill>
          <a:blip r:embed="rId6" cstate="print"/>
          <a:stretch>
            <a:fillRect/>
          </a:stretch>
        </p:blipFill>
        <p:spPr>
          <a:xfrm>
            <a:off x="4727448" y="3456432"/>
            <a:ext cx="3730752" cy="2724912"/>
          </a:xfrm>
          <a:prstGeom prst="rect">
            <a:avLst/>
          </a:prstGeom>
        </p:spPr>
      </p:pic>
      <p:pic>
        <p:nvPicPr>
          <p:cNvPr id="8" name="pic"/>
          <p:cNvPicPr/>
          <p:nvPr/>
        </p:nvPicPr>
        <p:blipFill>
          <a:blip r:embed="rId7" cstate="print"/>
          <a:stretch>
            <a:fillRect/>
          </a:stretch>
        </p:blipFill>
        <p:spPr>
          <a:xfrm>
            <a:off x="685800" y="704088"/>
            <a:ext cx="3730752" cy="2724912"/>
          </a:xfrm>
          <a:prstGeom prst="rect">
            <a:avLst/>
          </a:prstGeom>
        </p:spPr>
      </p:pic>
      <p:pic>
        <p:nvPicPr>
          <p:cNvPr id="9" name="pic"/>
          <p:cNvPicPr/>
          <p:nvPr/>
        </p:nvPicPr>
        <p:blipFill>
          <a:blip r:embed="rId8" cstate="print"/>
          <a:stretch>
            <a:fillRect/>
          </a:stretch>
        </p:blipFill>
        <p:spPr>
          <a:xfrm>
            <a:off x="4727448" y="685800"/>
            <a:ext cx="3730752" cy="2724912"/>
          </a:xfrm>
          <a:prstGeom prst="rect">
            <a:avLst/>
          </a:prstGeom>
        </p:spPr>
      </p:pic>
      <p:pic>
        <p:nvPicPr>
          <p:cNvPr id="10" name="pic"/>
          <p:cNvPicPr/>
          <p:nvPr/>
        </p:nvPicPr>
        <p:blipFill>
          <a:blip r:embed="rId9" cstate="print"/>
          <a:stretch>
            <a:fillRect/>
          </a:stretch>
        </p:blipFill>
        <p:spPr>
          <a:xfrm>
            <a:off x="685800" y="3456432"/>
            <a:ext cx="3730752" cy="2724912"/>
          </a:xfrm>
          <a:prstGeom prst="rect">
            <a:avLst/>
          </a:prstGeom>
        </p:spPr>
      </p:pic>
      <p:pic>
        <p:nvPicPr>
          <p:cNvPr id="11" name="pic"/>
          <p:cNvPicPr/>
          <p:nvPr/>
        </p:nvPicPr>
        <p:blipFill>
          <a:blip r:embed="rId10" cstate="print"/>
          <a:stretch>
            <a:fillRect/>
          </a:stretch>
        </p:blipFill>
        <p:spPr>
          <a:xfrm>
            <a:off x="4727448" y="3456432"/>
            <a:ext cx="3730752" cy="2724912"/>
          </a:xfrm>
          <a:prstGeom prst="rect">
            <a:avLst/>
          </a:prstGeom>
        </p:spPr>
      </p:pic>
    </p:spTree>
    <p:extLst>
      <p:ext uri="{BB962C8B-B14F-4D97-AF65-F5344CB8AC3E}">
        <p14:creationId xmlns:p14="http://schemas.microsoft.com/office/powerpoint/2010/main" val="3279017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3"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pic>
        <p:nvPicPr>
          <p:cNvPr id="4" name="pic"/>
          <p:cNvPicPr/>
          <p:nvPr/>
        </p:nvPicPr>
        <p:blipFill>
          <a:blip r:embed="rId3" cstate="print"/>
          <a:stretch>
            <a:fillRect/>
          </a:stretch>
        </p:blipFill>
        <p:spPr>
          <a:xfrm>
            <a:off x="685800" y="704088"/>
            <a:ext cx="3730752" cy="2724912"/>
          </a:xfrm>
          <a:prstGeom prst="rect">
            <a:avLst/>
          </a:prstGeom>
        </p:spPr>
      </p:pic>
      <p:pic>
        <p:nvPicPr>
          <p:cNvPr id="5" name="pic"/>
          <p:cNvPicPr/>
          <p:nvPr/>
        </p:nvPicPr>
        <p:blipFill>
          <a:blip r:embed="rId4" cstate="print"/>
          <a:stretch>
            <a:fillRect/>
          </a:stretch>
        </p:blipFill>
        <p:spPr>
          <a:xfrm>
            <a:off x="4727448" y="685800"/>
            <a:ext cx="3730752" cy="2724912"/>
          </a:xfrm>
          <a:prstGeom prst="rect">
            <a:avLst/>
          </a:prstGeom>
        </p:spPr>
      </p:pic>
      <p:pic>
        <p:nvPicPr>
          <p:cNvPr id="6" name="pic"/>
          <p:cNvPicPr/>
          <p:nvPr/>
        </p:nvPicPr>
        <p:blipFill>
          <a:blip r:embed="rId5" cstate="print"/>
          <a:stretch>
            <a:fillRect/>
          </a:stretch>
        </p:blipFill>
        <p:spPr>
          <a:xfrm>
            <a:off x="685800" y="3456432"/>
            <a:ext cx="3730752" cy="2724912"/>
          </a:xfrm>
          <a:prstGeom prst="rect">
            <a:avLst/>
          </a:prstGeom>
        </p:spPr>
      </p:pic>
      <p:pic>
        <p:nvPicPr>
          <p:cNvPr id="7" name="pic"/>
          <p:cNvPicPr/>
          <p:nvPr/>
        </p:nvPicPr>
        <p:blipFill>
          <a:blip r:embed="rId6" cstate="print"/>
          <a:stretch>
            <a:fillRect/>
          </a:stretch>
        </p:blipFill>
        <p:spPr>
          <a:xfrm>
            <a:off x="4727448" y="3456432"/>
            <a:ext cx="3730752" cy="2724912"/>
          </a:xfrm>
          <a:prstGeom prst="rect">
            <a:avLst/>
          </a:prstGeom>
        </p:spPr>
      </p:pic>
      <p:pic>
        <p:nvPicPr>
          <p:cNvPr id="8" name="pic"/>
          <p:cNvPicPr/>
          <p:nvPr/>
        </p:nvPicPr>
        <p:blipFill>
          <a:blip r:embed="rId7" cstate="print"/>
          <a:stretch>
            <a:fillRect/>
          </a:stretch>
        </p:blipFill>
        <p:spPr>
          <a:xfrm>
            <a:off x="685800" y="704088"/>
            <a:ext cx="3730752" cy="2724912"/>
          </a:xfrm>
          <a:prstGeom prst="rect">
            <a:avLst/>
          </a:prstGeom>
        </p:spPr>
      </p:pic>
      <p:pic>
        <p:nvPicPr>
          <p:cNvPr id="9" name="pic"/>
          <p:cNvPicPr/>
          <p:nvPr/>
        </p:nvPicPr>
        <p:blipFill>
          <a:blip r:embed="rId8" cstate="print"/>
          <a:stretch>
            <a:fillRect/>
          </a:stretch>
        </p:blipFill>
        <p:spPr>
          <a:xfrm>
            <a:off x="4727448" y="685800"/>
            <a:ext cx="3730752" cy="2724912"/>
          </a:xfrm>
          <a:prstGeom prst="rect">
            <a:avLst/>
          </a:prstGeom>
        </p:spPr>
      </p:pic>
      <p:pic>
        <p:nvPicPr>
          <p:cNvPr id="10" name="pic"/>
          <p:cNvPicPr/>
          <p:nvPr/>
        </p:nvPicPr>
        <p:blipFill>
          <a:blip r:embed="rId9" cstate="print"/>
          <a:stretch>
            <a:fillRect/>
          </a:stretch>
        </p:blipFill>
        <p:spPr>
          <a:xfrm>
            <a:off x="685800" y="3456432"/>
            <a:ext cx="3730752" cy="2724912"/>
          </a:xfrm>
          <a:prstGeom prst="rect">
            <a:avLst/>
          </a:prstGeom>
        </p:spPr>
      </p:pic>
      <p:pic>
        <p:nvPicPr>
          <p:cNvPr id="11" name="pic"/>
          <p:cNvPicPr/>
          <p:nvPr/>
        </p:nvPicPr>
        <p:blipFill>
          <a:blip r:embed="rId10" cstate="print"/>
          <a:stretch>
            <a:fillRect/>
          </a:stretch>
        </p:blipFill>
        <p:spPr>
          <a:xfrm>
            <a:off x="4727448" y="3456432"/>
            <a:ext cx="3730752" cy="2724912"/>
          </a:xfrm>
          <a:prstGeom prst="rect">
            <a:avLst/>
          </a:prstGeom>
        </p:spPr>
      </p:pic>
    </p:spTree>
    <p:extLst>
      <p:ext uri="{BB962C8B-B14F-4D97-AF65-F5344CB8AC3E}">
        <p14:creationId xmlns:p14="http://schemas.microsoft.com/office/powerpoint/2010/main" val="2676514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38200" y="762000"/>
            <a:ext cx="7486254" cy="540949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417416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schemas.microsoft.com/office/2006/metadata/properties"/>
    <ds:schemaRef ds:uri="http://purl.org/dc/dcmitype/"/>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c34af464-7aa1-4edd-9be4-83dffc1cb926"/>
    <ds:schemaRef ds:uri="http://www.w3.org/XML/1998/namespac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27948</TotalTime>
  <Words>1936</Words>
  <Application>Microsoft Office PowerPoint</Application>
  <PresentationFormat>On-screen Show (4:3)</PresentationFormat>
  <Paragraphs>906</Paragraphs>
  <Slides>12</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12</vt:i4>
      </vt:variant>
    </vt:vector>
  </HeadingPairs>
  <TitlesOfParts>
    <vt:vector size="19" baseType="lpstr">
      <vt:lpstr>Arial</vt:lpstr>
      <vt:lpstr>Calibri</vt:lpstr>
      <vt:lpstr>times</vt:lpstr>
      <vt:lpstr>Times New Roman</vt:lpstr>
      <vt:lpstr>1_Custom Design</vt:lpstr>
      <vt:lpstr>Office Theme</vt:lpstr>
      <vt:lpstr>Custom Design</vt:lpstr>
      <vt:lpstr>PowerPoint Presentation</vt:lpstr>
      <vt:lpstr>8.2(2)(c)(i) Track number of price changes</vt:lpstr>
      <vt:lpstr>8.2(2)(c)(i) Track number of price changes cont.</vt:lpstr>
      <vt:lpstr>8.2(2)(c)(iv) Track number of resettlements due to non-price errors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8.2(2)(g) Net Allocation to Load - Totals and $/MWh </vt:lpstr>
      <vt:lpstr>8.2(2)(g) Net Allocation to Load - Totals and $/MWh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Covington, Austin</cp:lastModifiedBy>
  <cp:revision>251</cp:revision>
  <cp:lastPrinted>2017-07-14T19:25:35Z</cp:lastPrinted>
  <dcterms:created xsi:type="dcterms:W3CDTF">2016-01-21T15:20:31Z</dcterms:created>
  <dcterms:modified xsi:type="dcterms:W3CDTF">2020-01-29T14:33:01Z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