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9\2019.Q4\Unregistered%20DG%20Growth%20as%20of%202019-Q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Reported Unregistered Distributed Generation Capacity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  <c:pt idx="14">
                  <c:v>2019-Q4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  <c:pt idx="10">
                  <c:v>227.16969800000271</c:v>
                </c:pt>
                <c:pt idx="11">
                  <c:v>247.95425600000408</c:v>
                </c:pt>
                <c:pt idx="12">
                  <c:v>296.05031200000428</c:v>
                </c:pt>
                <c:pt idx="13" formatCode="0.00">
                  <c:v>556.20753900000454</c:v>
                </c:pt>
                <c:pt idx="14" formatCode="0.00">
                  <c:v>618.28818700000306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  <c:pt idx="14">
                  <c:v>2019-Q4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  <c:pt idx="10">
                  <c:v>4.5896879999999918</c:v>
                </c:pt>
                <c:pt idx="11">
                  <c:v>4.5992879999999925</c:v>
                </c:pt>
                <c:pt idx="12">
                  <c:v>4.8743879999999926</c:v>
                </c:pt>
                <c:pt idx="13" formatCode="0.00">
                  <c:v>5.157927999999993</c:v>
                </c:pt>
                <c:pt idx="14">
                  <c:v>5.222365999999993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  <c:pt idx="14">
                  <c:v>2019-Q4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  <c:pt idx="10">
                  <c:v>0.33700000000000002</c:v>
                </c:pt>
                <c:pt idx="11">
                  <c:v>0.33700000000000002</c:v>
                </c:pt>
                <c:pt idx="12">
                  <c:v>0.33700000000000002</c:v>
                </c:pt>
                <c:pt idx="13" formatCode="0.00">
                  <c:v>0.112</c:v>
                </c:pt>
                <c:pt idx="14">
                  <c:v>0.93199999999999994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  <c:pt idx="14">
                  <c:v>2019-Q4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  <c:pt idx="10">
                  <c:v>5.3878640000000013</c:v>
                </c:pt>
                <c:pt idx="11">
                  <c:v>5.3878640000000013</c:v>
                </c:pt>
                <c:pt idx="12">
                  <c:v>5.3878640000000013</c:v>
                </c:pt>
                <c:pt idx="13" formatCode="0.00">
                  <c:v>5.4248640000000004</c:v>
                </c:pt>
                <c:pt idx="14">
                  <c:v>13.449864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078312"/>
        <c:axId val="104081448"/>
      </c:barChart>
      <c:catAx>
        <c:axId val="10407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81448"/>
        <c:crosses val="autoZero"/>
        <c:auto val="1"/>
        <c:lblAlgn val="ctr"/>
        <c:lblOffset val="100"/>
        <c:noMultiLvlLbl val="0"/>
      </c:catAx>
      <c:valAx>
        <c:axId val="104081448"/>
        <c:scaling>
          <c:orientation val="minMax"/>
          <c:max val="6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Cumulative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MW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7831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2019.Q4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2/5/2020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Q4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94457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2019.Q4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4.30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14.89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15.14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138.52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637.89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59953"/>
              </p:ext>
            </p:extLst>
          </p:nvPr>
        </p:nvGraphicFramePr>
        <p:xfrm>
          <a:off x="1041061" y="762000"/>
          <a:ext cx="7138078" cy="516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2019-Q4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022901"/>
            <a:ext cx="1447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Large increase due to reporting requirement  change** </a:t>
            </a:r>
            <a:endParaRPr lang="en-US" sz="1200" dirty="0"/>
          </a:p>
        </p:txBody>
      </p:sp>
      <p:sp>
        <p:nvSpPr>
          <p:cNvPr id="8" name="Left Brace 7"/>
          <p:cNvSpPr/>
          <p:nvPr/>
        </p:nvSpPr>
        <p:spPr>
          <a:xfrm>
            <a:off x="6934200" y="1676400"/>
            <a:ext cx="304800" cy="152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229</Words>
  <Application>Microsoft Office PowerPoint</Application>
  <PresentationFormat>On-screen Show (4:3)</PresentationFormat>
  <Paragraphs>145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2019 Q4 Unregistered Distributed Generation Report</vt:lpstr>
      <vt:lpstr>Unregistered DG Growth: 2016-Q2* to 2019-Q4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89</cp:revision>
  <cp:lastPrinted>2016-01-21T20:53:15Z</cp:lastPrinted>
  <dcterms:created xsi:type="dcterms:W3CDTF">2016-01-21T15:20:31Z</dcterms:created>
  <dcterms:modified xsi:type="dcterms:W3CDTF">2020-01-30T21:43:23Z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