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368" r:id="rId4"/>
    <p:sldId id="545" r:id="rId5"/>
    <p:sldId id="547" r:id="rId6"/>
    <p:sldId id="548" r:id="rId7"/>
    <p:sldId id="38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129" d="100"/>
          <a:sy n="129" d="100"/>
        </p:scale>
        <p:origin x="9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aylor.ercot.com/owa/redir.aspx?C=oPhl4_Wz9UCI7oVqJkGdaM-P4-MvhtMIRAMJFZ7-K5eOg6lo6esBMUiebAbXd4c8z8FTPzV8g8A.&amp;URL=http://www.vox.com/2015/6/19/8808545/wind-solar-grid-integration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astaylor.ercot.com/owa/redir.aspx?C=oPhl4_Wz9UCI7oVqJkGdaM-P4-MvhtMIRAMJFZ7-K5eOg6lo6esBMUiebAbXd4c8z8FTPzV8g8A.&amp;URL=http://energy.gov/eere/sunshot/systems-integration" TargetMode="External"/><Relationship Id="rId5" Type="http://schemas.openxmlformats.org/officeDocument/2006/relationships/hyperlink" Target="https://castaylor.ercot.com/owa/redir.aspx?C=oPhl4_Wz9UCI7oVqJkGdaM-P4-MvhtMIRAMJFZ7-K5eOg6lo6esBMUiebAbXd4c8z8FTPzV8g8A.&amp;URL=https://ec.europa.eu/energy/intelligent/projects/en/projects/pv-grid" TargetMode="External"/><Relationship Id="rId4" Type="http://schemas.openxmlformats.org/officeDocument/2006/relationships/hyperlink" Target="https://castaylor.ercot.com/owa/redir.aspx?C=oPhl4_Wz9UCI7oVqJkGdaM-P4-MvhtMIRAMJFZ7-K5eOg6lo6esBMUiebAbXd4c8z8FTPzV8g8A.&amp;URL=http://greeningthegrid.org/quick-read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8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astaylor.ercot.com/owa/redir.aspx?C=oPhl4_Wz9UCI7oVqJkGdaM-P4-MvhtMIRAMJFZ7-K5eOg6lo6esBMUiebAbXd4c8z8FTPzV8g8A.&amp;URL=https%3a%2f%2ftheconversation.com%2fwhen-will-rooftop-solar-be-cheaper-than-the-grid-heres-a-map-54789%3futm_source%3dtwitter%26utm_medium%3dreferral%26utm_campaign%3dUTAustinNew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http://www.vox.com/2015/6/19/8808545/wind-solar-grid-integration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http://greeningthegrid.org/quick-reads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https://ec.europa.eu/energy/intelligent/projects/en/projects/pv-grid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http://energy.gov/eere/sunshot/systems-integration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1828562"/>
            <a:ext cx="4800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Maximum Permissible ERCOT System FA values</a:t>
            </a:r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Marcelo Magarinos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RCWG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30, 2020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083" y="1095182"/>
            <a:ext cx="8534400" cy="4238818"/>
          </a:xfrm>
        </p:spPr>
        <p:txBody>
          <a:bodyPr/>
          <a:lstStyle/>
          <a:p>
            <a:endParaRPr lang="en-US" sz="1200" dirty="0" smtClean="0"/>
          </a:p>
          <a:p>
            <a:pPr marL="347663" indent="0">
              <a:buNone/>
            </a:pPr>
            <a:r>
              <a:rPr lang="en-US" dirty="0" smtClean="0"/>
              <a:t>Per </a:t>
            </a:r>
            <a:r>
              <a:rPr lang="en-US" dirty="0" smtClean="0"/>
              <a:t>RCWG request at Dec/2019 meeting</a:t>
            </a:r>
            <a:r>
              <a:rPr lang="en-US" dirty="0" smtClean="0"/>
              <a:t>, ERCOT verified the potential system limitations for handling </a:t>
            </a:r>
            <a:r>
              <a:rPr lang="en-US" dirty="0" smtClean="0"/>
              <a:t>Fuel Adder (FA) </a:t>
            </a:r>
            <a:r>
              <a:rPr lang="en-US" dirty="0" smtClean="0"/>
              <a:t>values.</a:t>
            </a:r>
          </a:p>
          <a:p>
            <a:pPr marL="347663" indent="0">
              <a:buNone/>
            </a:pPr>
            <a:endParaRPr lang="en-US" dirty="0"/>
          </a:p>
          <a:p>
            <a:pPr marL="347663" indent="0">
              <a:buNone/>
            </a:pPr>
            <a:r>
              <a:rPr lang="en-US" dirty="0" smtClean="0"/>
              <a:t>The identified constraint is the calculation of the Mitigated Offer Cap (MOC</a:t>
            </a:r>
            <a:r>
              <a:rPr lang="en-US" dirty="0" smtClean="0"/>
              <a:t>) that is saved in a table field that can hold values up to 999,999.99</a:t>
            </a:r>
          </a:p>
          <a:p>
            <a:pPr marL="347663" indent="0">
              <a:buNone/>
            </a:pPr>
            <a:endParaRPr lang="en-US" dirty="0"/>
          </a:p>
          <a:p>
            <a:pPr marL="347663" indent="0">
              <a:buNone/>
            </a:pPr>
            <a:r>
              <a:rPr lang="en-US" dirty="0" smtClean="0"/>
              <a:t>Other parameters calculated using FAs are the Start-up and Minimum Energy costs. However, these calculations utilize floating point variables and do not represent system constraints for handling FAs</a:t>
            </a:r>
          </a:p>
          <a:p>
            <a:pPr marL="347663" indent="0">
              <a:buNone/>
            </a:pPr>
            <a:endParaRPr lang="en-US" dirty="0"/>
          </a:p>
          <a:p>
            <a:pPr marL="347663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Mitigated Offer Cap (MOC)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The Mitigated Offer Cap is </a:t>
            </a:r>
            <a:r>
              <a:rPr lang="en-US" sz="2000" b="1" u="sng" dirty="0"/>
              <a:t>limited to </a:t>
            </a:r>
            <a:r>
              <a:rPr lang="en-US" sz="2000" b="1" u="sng" dirty="0" smtClean="0"/>
              <a:t>$999,999.99/MWh in the system </a:t>
            </a:r>
          </a:p>
          <a:p>
            <a:endParaRPr lang="en-US" sz="1200" dirty="0" smtClean="0"/>
          </a:p>
          <a:p>
            <a:pPr marL="347663" indent="0">
              <a:buNone/>
            </a:pPr>
            <a:r>
              <a:rPr lang="en-US" dirty="0" smtClean="0"/>
              <a:t>MOC </a:t>
            </a:r>
            <a:r>
              <a:rPr lang="en-US" dirty="0"/>
              <a:t>($/MWh) = [</a:t>
            </a:r>
            <a:r>
              <a:rPr lang="en-US" dirty="0" smtClean="0"/>
              <a:t>IHR </a:t>
            </a:r>
            <a:r>
              <a:rPr lang="en-US" dirty="0"/>
              <a:t>* </a:t>
            </a:r>
            <a:r>
              <a:rPr lang="en-US" dirty="0" smtClean="0"/>
              <a:t>(FIP + FA) </a:t>
            </a:r>
            <a:r>
              <a:rPr lang="en-US" dirty="0"/>
              <a:t>+ </a:t>
            </a:r>
            <a:r>
              <a:rPr lang="en-US" dirty="0" smtClean="0"/>
              <a:t>Variable O&amp;M] * W</a:t>
            </a:r>
          </a:p>
          <a:p>
            <a:pPr marL="347663" indent="0">
              <a:buNone/>
            </a:pPr>
            <a:r>
              <a:rPr lang="en-US" sz="1200" dirty="0" smtClean="0"/>
              <a:t>		</a:t>
            </a:r>
            <a:endParaRPr lang="en-US" sz="1200" dirty="0"/>
          </a:p>
          <a:p>
            <a:pPr marL="341313" indent="0">
              <a:buNone/>
            </a:pPr>
            <a:r>
              <a:rPr lang="en-US" sz="1800" dirty="0" smtClean="0"/>
              <a:t>Where,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IHR = Incremental Heat Rate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FIP = Fuel Index Price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FA = Fuel Adder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Variable O&amp;M = approved O&amp;M cost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W = capacity factor multiplier</a:t>
            </a:r>
          </a:p>
          <a:p>
            <a:pPr marL="0" indent="0">
              <a:buNone/>
            </a:pPr>
            <a:r>
              <a:rPr lang="en-US" sz="12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Mitigated Offer Cap (MOC) calculation (continue)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Example:</a:t>
            </a:r>
          </a:p>
          <a:p>
            <a:endParaRPr lang="en-US" sz="1200" dirty="0" smtClean="0"/>
          </a:p>
          <a:p>
            <a:pPr marL="341313" indent="0">
              <a:buNone/>
            </a:pPr>
            <a:r>
              <a:rPr lang="en-US" sz="1800" dirty="0"/>
              <a:t>	I</a:t>
            </a:r>
            <a:r>
              <a:rPr lang="en-US" sz="1800" dirty="0" smtClean="0"/>
              <a:t>HR = 10 MMBtu/MWh</a:t>
            </a:r>
          </a:p>
          <a:p>
            <a:pPr marL="341313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FIP </a:t>
            </a:r>
            <a:r>
              <a:rPr lang="en-US" sz="1800" dirty="0"/>
              <a:t>= </a:t>
            </a:r>
            <a:r>
              <a:rPr lang="en-US" sz="1800" dirty="0" smtClean="0"/>
              <a:t> $3/MMBtu</a:t>
            </a:r>
          </a:p>
          <a:p>
            <a:pPr marL="341313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FA</a:t>
            </a:r>
            <a:r>
              <a:rPr lang="en-US" sz="1600" dirty="0" err="1" smtClean="0"/>
              <a:t>max</a:t>
            </a:r>
            <a:r>
              <a:rPr lang="en-US" sz="1800" dirty="0" smtClean="0"/>
              <a:t> = ?</a:t>
            </a:r>
          </a:p>
          <a:p>
            <a:pPr marL="341313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Variable O&amp;M = $5/MWh</a:t>
            </a:r>
          </a:p>
          <a:p>
            <a:pPr marL="341313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W = 1.5</a:t>
            </a:r>
          </a:p>
          <a:p>
            <a:pPr marL="341313" indent="0">
              <a:buNone/>
            </a:pPr>
            <a:r>
              <a:rPr lang="en-US" sz="1800" dirty="0" smtClean="0"/>
              <a:t>	</a:t>
            </a:r>
            <a:endParaRPr lang="en-US" sz="1100" dirty="0"/>
          </a:p>
          <a:p>
            <a:pPr marL="230188" indent="0">
              <a:buNone/>
            </a:pPr>
            <a:r>
              <a:rPr lang="en-US" dirty="0" smtClean="0"/>
              <a:t>Then, </a:t>
            </a:r>
          </a:p>
          <a:p>
            <a:pPr marL="230188" indent="0">
              <a:buNone/>
            </a:pPr>
            <a:r>
              <a:rPr lang="en-US" dirty="0" smtClean="0"/>
              <a:t>(FIP + </a:t>
            </a:r>
            <a:r>
              <a:rPr lang="en-US" dirty="0" err="1" smtClean="0"/>
              <a:t>FA</a:t>
            </a:r>
            <a:r>
              <a:rPr lang="en-US" sz="1800" dirty="0" err="1" smtClean="0"/>
              <a:t>max</a:t>
            </a:r>
            <a:r>
              <a:rPr lang="en-US" dirty="0" smtClean="0"/>
              <a:t>) = {[(999,999.99 </a:t>
            </a:r>
            <a:r>
              <a:rPr lang="en-US" dirty="0"/>
              <a:t>/</a:t>
            </a:r>
            <a:r>
              <a:rPr lang="en-US" dirty="0" smtClean="0"/>
              <a:t> 1.5) - 5] / 10 } = $66,666/MMBtu</a:t>
            </a:r>
          </a:p>
          <a:p>
            <a:pPr marL="230188" indent="0">
              <a:buNone/>
            </a:pPr>
            <a:endParaRPr lang="en-US" dirty="0"/>
          </a:p>
          <a:p>
            <a:pPr marL="230188" indent="0">
              <a:buNone/>
            </a:pPr>
            <a:r>
              <a:rPr lang="en-US" dirty="0" err="1" smtClean="0"/>
              <a:t>FA</a:t>
            </a:r>
            <a:r>
              <a:rPr lang="en-US" sz="1800" dirty="0" err="1" smtClean="0"/>
              <a:t>max</a:t>
            </a:r>
            <a:r>
              <a:rPr lang="en-US" dirty="0" smtClean="0"/>
              <a:t> = 66,666 – 3 = $66,663/</a:t>
            </a:r>
            <a:r>
              <a:rPr lang="en-US" dirty="0" err="1" smtClean="0"/>
              <a:t>MMbtu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458200" cy="594518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0"/>
            <a:ext cx="2667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17720</TotalTime>
  <Words>160</Words>
  <Application>Microsoft Office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1_Custom Design</vt:lpstr>
      <vt:lpstr>Office Theme</vt:lpstr>
      <vt:lpstr>Custom Design</vt:lpstr>
      <vt:lpstr>PowerPoint Presentation</vt:lpstr>
      <vt:lpstr>Purpose</vt:lpstr>
      <vt:lpstr>Mitigated Offer Cap (MOC) calculation</vt:lpstr>
      <vt:lpstr>Mitigated Offer Cap (MOC) calculation (continue)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Magarinos, Marcelo</cp:lastModifiedBy>
  <cp:revision>506</cp:revision>
  <cp:lastPrinted>2016-05-23T17:34:43Z</cp:lastPrinted>
  <dcterms:created xsi:type="dcterms:W3CDTF">2016-01-21T15:20:31Z</dcterms:created>
  <dcterms:modified xsi:type="dcterms:W3CDTF">2020-01-29T14:50:35Z</dcterms:modified>
</cp:coreProperties>
</file>