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2020 WMS Working Group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000" b="1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 smtClean="0">
                <a:solidFill>
                  <a:schemeClr val="tx1"/>
                </a:solidFill>
              </a:rPr>
              <a:t>Congestion </a:t>
            </a:r>
            <a:r>
              <a:rPr lang="en-US" altLang="en-US" sz="1400" b="1" dirty="0">
                <a:solidFill>
                  <a:schemeClr val="tx1"/>
                </a:solidFill>
              </a:rPr>
              <a:t>Management Working Group (CMWG)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 smtClean="0">
                <a:solidFill>
                  <a:schemeClr val="tx1"/>
                </a:solidFill>
              </a:rPr>
              <a:t>Katie Rich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Golden Spread Electric Cooperative</a:t>
            </a:r>
            <a:r>
              <a:rPr lang="en-US" altLang="en-US" sz="1400" dirty="0" smtClean="0">
                <a:solidFill>
                  <a:schemeClr val="tx1"/>
                </a:solidFill>
              </a:rPr>
              <a:t>	</a:t>
            </a:r>
            <a:r>
              <a:rPr lang="en-US" sz="1400" dirty="0" smtClean="0">
                <a:solidFill>
                  <a:schemeClr val="tx1"/>
                </a:solidFill>
              </a:rPr>
              <a:t>V</a:t>
            </a:r>
            <a:r>
              <a:rPr lang="en-US" altLang="en-US" sz="1400" dirty="0" smtClean="0">
                <a:solidFill>
                  <a:schemeClr val="tx1"/>
                </a:solidFill>
              </a:rPr>
              <a:t>ice </a:t>
            </a: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Sandy Morris </a:t>
            </a:r>
            <a:r>
              <a:rPr lang="en-US" sz="1400" i="1" dirty="0" smtClean="0">
                <a:solidFill>
                  <a:schemeClr val="tx1"/>
                </a:solidFill>
              </a:rPr>
              <a:t>Direct Energy</a:t>
            </a:r>
            <a:endParaRPr lang="en-US" altLang="en-US" sz="14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Demand Side Working Group (DSWG)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altLang="en-US" sz="1400" dirty="0">
                <a:solidFill>
                  <a:prstClr val="black"/>
                </a:solidFill>
              </a:rPr>
              <a:t>Christian Powell </a:t>
            </a:r>
            <a:r>
              <a:rPr lang="en-US" altLang="en-US" sz="1400" i="1" dirty="0" err="1">
                <a:solidFill>
                  <a:prstClr val="black"/>
                </a:solidFill>
              </a:rPr>
              <a:t>Pedernales</a:t>
            </a:r>
            <a:r>
              <a:rPr lang="en-US" altLang="en-US" sz="1400" i="1" dirty="0">
                <a:solidFill>
                  <a:prstClr val="black"/>
                </a:solidFill>
              </a:rPr>
              <a:t> Electric Cooperative </a:t>
            </a:r>
            <a:r>
              <a:rPr lang="en-US" altLang="en-US" sz="1400" i="1" dirty="0" smtClean="0">
                <a:solidFill>
                  <a:prstClr val="black"/>
                </a:solidFill>
              </a:rPr>
              <a:t> </a:t>
            </a:r>
            <a:r>
              <a:rPr lang="en-US" altLang="en-US" sz="1400" dirty="0" smtClean="0">
                <a:solidFill>
                  <a:schemeClr val="tx1"/>
                </a:solidFill>
              </a:rPr>
              <a:t>Vice Chair(s):  Holly </a:t>
            </a:r>
            <a:r>
              <a:rPr lang="en-US" altLang="en-US" sz="1400" dirty="0">
                <a:solidFill>
                  <a:schemeClr val="tx1"/>
                </a:solidFill>
              </a:rPr>
              <a:t>O’Neill </a:t>
            </a:r>
            <a:r>
              <a:rPr lang="en-US" altLang="en-US" sz="1400" i="1" dirty="0">
                <a:solidFill>
                  <a:schemeClr val="tx1"/>
                </a:solidFill>
              </a:rPr>
              <a:t>MP2 Energy </a:t>
            </a:r>
            <a:r>
              <a:rPr lang="en-US" altLang="en-US" sz="1400" dirty="0" smtClean="0">
                <a:solidFill>
                  <a:schemeClr val="tx1"/>
                </a:solidFill>
              </a:rPr>
              <a:t>				                 			</a:t>
            </a:r>
            <a:r>
              <a:rPr lang="en-US" altLang="en-US" sz="1400" smtClean="0">
                <a:solidFill>
                  <a:schemeClr val="tx1"/>
                </a:solidFill>
              </a:rPr>
              <a:t>       </a:t>
            </a:r>
            <a:r>
              <a:rPr lang="en-US" altLang="en-US" sz="1400" smtClean="0">
                <a:solidFill>
                  <a:schemeClr val="tx1"/>
                </a:solidFill>
              </a:rPr>
              <a:t> Mike </a:t>
            </a:r>
            <a:r>
              <a:rPr lang="en-US" altLang="en-US" sz="1400" dirty="0" err="1" smtClean="0">
                <a:solidFill>
                  <a:schemeClr val="tx1"/>
                </a:solidFill>
              </a:rPr>
              <a:t>Hourihan</a:t>
            </a: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CPower</a:t>
            </a: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 smtClean="0">
                <a:solidFill>
                  <a:schemeClr val="tx1"/>
                </a:solidFill>
              </a:rPr>
              <a:t>Market Credit Working Group (MCWG)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Chair</a:t>
            </a:r>
            <a:r>
              <a:rPr lang="en-US" altLang="en-US" sz="1400" dirty="0">
                <a:solidFill>
                  <a:schemeClr val="tx1"/>
                </a:solidFill>
              </a:rPr>
              <a:t>: Bill Barnes </a:t>
            </a:r>
            <a:r>
              <a:rPr lang="en-US" altLang="en-US" sz="1400" i="1" dirty="0">
                <a:solidFill>
                  <a:schemeClr val="tx1"/>
                </a:solidFill>
              </a:rPr>
              <a:t>Reliant Energy Retail Services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   </a:t>
            </a:r>
            <a:r>
              <a:rPr lang="en-US" altLang="en-US" sz="1400" dirty="0" smtClean="0">
                <a:solidFill>
                  <a:schemeClr val="tx1"/>
                </a:solidFill>
              </a:rPr>
              <a:t>Vice </a:t>
            </a:r>
            <a:r>
              <a:rPr lang="en-US" altLang="en-US" sz="1400" dirty="0">
                <a:solidFill>
                  <a:schemeClr val="tx1"/>
                </a:solidFill>
              </a:rPr>
              <a:t>Chair: Josephine Wan </a:t>
            </a:r>
            <a:r>
              <a:rPr lang="en-US" altLang="en-US" sz="1400" i="1" dirty="0">
                <a:solidFill>
                  <a:schemeClr val="tx1"/>
                </a:solidFill>
              </a:rPr>
              <a:t>Austin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Market Settlement Working Group (MSWG)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bg1">
                    <a:lumMod val="50000"/>
                  </a:schemeClr>
                </a:solidFill>
              </a:rPr>
              <a:t>Chair: </a:t>
            </a:r>
            <a:r>
              <a:rPr lang="en-US" altLang="en-US" sz="1400" dirty="0" smtClean="0">
                <a:solidFill>
                  <a:schemeClr val="bg1">
                    <a:lumMod val="50000"/>
                  </a:schemeClr>
                </a:solidFill>
              </a:rPr>
              <a:t>OPEN 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altLang="en-US" sz="1400" dirty="0" smtClean="0">
                <a:solidFill>
                  <a:schemeClr val="bg1">
                    <a:lumMod val="50000"/>
                  </a:schemeClr>
                </a:solidFill>
              </a:rPr>
              <a:t>Vice </a:t>
            </a:r>
            <a:r>
              <a:rPr lang="en-US" altLang="en-US" sz="1400" dirty="0">
                <a:solidFill>
                  <a:schemeClr val="bg1">
                    <a:lumMod val="50000"/>
                  </a:schemeClr>
                </a:solidFill>
              </a:rPr>
              <a:t>Chair: </a:t>
            </a:r>
            <a:r>
              <a:rPr lang="en-US" altLang="en-US" sz="1400" dirty="0" smtClean="0">
                <a:solidFill>
                  <a:schemeClr val="bg1">
                    <a:lumMod val="50000"/>
                  </a:schemeClr>
                </a:solidFill>
              </a:rPr>
              <a:t>OPEN</a:t>
            </a:r>
            <a:endParaRPr lang="en-US" alt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tx1"/>
                </a:solidFill>
              </a:rPr>
              <a:t> </a:t>
            </a: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Metering Working Group (MWG) 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bg1">
                    <a:lumMod val="50000"/>
                  </a:schemeClr>
                </a:solidFill>
              </a:rPr>
              <a:t>Chair:  OPEN			Vice Chair:   OPEN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Resource Cost Working Group (RCWG)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</a:t>
            </a:r>
            <a:r>
              <a:rPr lang="en-US" sz="1400" dirty="0" smtClean="0">
                <a:solidFill>
                  <a:schemeClr val="tx1"/>
                </a:solidFill>
              </a:rPr>
              <a:t>Katie Rich </a:t>
            </a:r>
            <a:r>
              <a:rPr lang="en-US" sz="1400" i="1" dirty="0">
                <a:solidFill>
                  <a:schemeClr val="tx1"/>
                </a:solidFill>
              </a:rPr>
              <a:t>Golden Spread Electric </a:t>
            </a:r>
            <a:r>
              <a:rPr lang="en-US" sz="1400" i="1" dirty="0" smtClean="0">
                <a:solidFill>
                  <a:schemeClr val="tx1"/>
                </a:solidFill>
              </a:rPr>
              <a:t>Cooperative</a:t>
            </a:r>
            <a:r>
              <a:rPr lang="en-US" sz="1400" dirty="0" smtClean="0">
                <a:solidFill>
                  <a:srgbClr val="FF0000"/>
                </a:solidFill>
              </a:rPr>
              <a:t>	</a:t>
            </a:r>
            <a:r>
              <a:rPr lang="en-US" altLang="en-US" sz="1400" dirty="0">
                <a:solidFill>
                  <a:schemeClr val="bg1">
                    <a:lumMod val="50000"/>
                  </a:schemeClr>
                </a:solidFill>
              </a:rPr>
              <a:t>Vice Chair:  OPEN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tx1"/>
                </a:solidFill>
              </a:rPr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 Caitlin </a:t>
            </a:r>
            <a:r>
              <a:rPr lang="en-US" altLang="en-US" sz="1400" dirty="0" smtClean="0">
                <a:solidFill>
                  <a:schemeClr val="tx1"/>
                </a:solidFill>
              </a:rPr>
              <a:t>Smith </a:t>
            </a:r>
            <a:r>
              <a:rPr lang="en-US" altLang="en-US" sz="1400" i="1" dirty="0">
                <a:solidFill>
                  <a:schemeClr val="tx1"/>
                </a:solidFill>
              </a:rPr>
              <a:t>AB Power Advisors</a:t>
            </a:r>
            <a:r>
              <a:rPr lang="en-US" altLang="en-US" sz="1400" dirty="0" smtClean="0">
                <a:solidFill>
                  <a:schemeClr val="tx1"/>
                </a:solidFill>
              </a:rPr>
              <a:t>	</a:t>
            </a:r>
            <a:r>
              <a:rPr lang="en-US" altLang="en-US" sz="1400" dirty="0">
                <a:solidFill>
                  <a:schemeClr val="tx1"/>
                </a:solidFill>
              </a:rPr>
              <a:t>Vice Chair(s</a:t>
            </a:r>
            <a:r>
              <a:rPr lang="en-US" altLang="en-US" sz="1400" dirty="0" smtClean="0">
                <a:solidFill>
                  <a:schemeClr val="tx1"/>
                </a:solidFill>
              </a:rPr>
              <a:t>):   Ian Haley </a:t>
            </a:r>
            <a:r>
              <a:rPr lang="en-US" altLang="en-US" sz="1400" i="1" dirty="0" err="1">
                <a:solidFill>
                  <a:schemeClr val="tx1"/>
                </a:solidFill>
              </a:rPr>
              <a:t>Luminant</a:t>
            </a:r>
            <a:r>
              <a:rPr lang="en-US" altLang="en-US" sz="1400" i="1" dirty="0">
                <a:solidFill>
                  <a:schemeClr val="tx1"/>
                </a:solidFill>
              </a:rPr>
              <a:t> Generation </a:t>
            </a:r>
            <a:endParaRPr lang="en-US" altLang="en-US" sz="1400" i="1" dirty="0" smtClean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i="1" dirty="0" smtClean="0">
                <a:solidFill>
                  <a:schemeClr val="tx1"/>
                </a:solidFill>
              </a:rPr>
              <a:t>						      </a:t>
            </a:r>
            <a:r>
              <a:rPr lang="en-US" altLang="en-US" sz="1400" dirty="0" smtClean="0">
                <a:solidFill>
                  <a:schemeClr val="tx1"/>
                </a:solidFill>
              </a:rPr>
              <a:t>Pete Warnken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, ERCOT</a:t>
            </a: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Wholesale Market Working Group (WMWG)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Chair: David Detelich </a:t>
            </a:r>
            <a:r>
              <a:rPr lang="en-US" sz="1400" i="1" dirty="0" smtClean="0">
                <a:solidFill>
                  <a:schemeClr val="tx1"/>
                </a:solidFill>
              </a:rPr>
              <a:t>CPS </a:t>
            </a:r>
            <a:r>
              <a:rPr lang="en-US" sz="1400" i="1" dirty="0">
                <a:solidFill>
                  <a:schemeClr val="tx1"/>
                </a:solidFill>
              </a:rPr>
              <a:t>Energy         </a:t>
            </a:r>
            <a:r>
              <a:rPr lang="en-US" sz="1400" dirty="0" smtClean="0">
                <a:solidFill>
                  <a:schemeClr val="tx1"/>
                </a:solidFill>
              </a:rPr>
              <a:t>	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	</a:t>
            </a:r>
            <a:r>
              <a:rPr lang="en-US" altLang="en-US" sz="1400" dirty="0" smtClean="0">
                <a:solidFill>
                  <a:schemeClr val="tx1"/>
                </a:solidFill>
              </a:rPr>
              <a:t>Vice Chair:  Julia </a:t>
            </a:r>
            <a:r>
              <a:rPr lang="en-US" altLang="en-US" sz="1400" dirty="0">
                <a:solidFill>
                  <a:schemeClr val="tx1"/>
                </a:solidFill>
              </a:rPr>
              <a:t>Harvey </a:t>
            </a:r>
            <a:r>
              <a:rPr lang="en-US" altLang="en-US" sz="1400" i="1" dirty="0">
                <a:solidFill>
                  <a:schemeClr val="tx1"/>
                </a:solidFill>
              </a:rPr>
              <a:t>Texas Electric 							 </a:t>
            </a:r>
            <a:r>
              <a:rPr lang="en-US" altLang="en-US" sz="1400" i="1" dirty="0" smtClean="0">
                <a:solidFill>
                  <a:schemeClr val="tx1"/>
                </a:solidFill>
              </a:rPr>
              <a:t>Cooperatives </a:t>
            </a:r>
            <a:endParaRPr lang="en-US" altLang="en-US" sz="1400" i="1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  <a:endParaRPr lang="en-US" alt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22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2020 WMS Working Group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93</cp:revision>
  <cp:lastPrinted>2019-01-28T19:15:05Z</cp:lastPrinted>
  <dcterms:created xsi:type="dcterms:W3CDTF">2016-01-21T15:20:31Z</dcterms:created>
  <dcterms:modified xsi:type="dcterms:W3CDTF">2020-01-29T21:29:37Z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