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14"/>
  </p:notesMasterIdLst>
  <p:handoutMasterIdLst>
    <p:handoutMasterId r:id="rId15"/>
  </p:handoutMasterIdLst>
  <p:sldIdLst>
    <p:sldId id="260" r:id="rId6"/>
    <p:sldId id="267" r:id="rId7"/>
    <p:sldId id="268" r:id="rId8"/>
    <p:sldId id="270" r:id="rId9"/>
    <p:sldId id="269" r:id="rId10"/>
    <p:sldId id="272" r:id="rId11"/>
    <p:sldId id="273" r:id="rId12"/>
    <p:sldId id="274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81" autoAdjust="0"/>
    <p:restoredTop sz="94962" autoAdjust="0"/>
  </p:normalViewPr>
  <p:slideViewPr>
    <p:cSldViewPr showGuides="1">
      <p:cViewPr varScale="1">
        <p:scale>
          <a:sx n="73" d="100"/>
          <a:sy n="73" d="100"/>
        </p:scale>
        <p:origin x="68" y="4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 smtClean="0"/>
              <a:t>EMIL (ERCOT Market Information</a:t>
            </a:r>
            <a:r>
              <a:rPr lang="en-US" baseline="0" dirty="0" smtClean="0"/>
              <a:t> List</a:t>
            </a:r>
            <a:r>
              <a:rPr lang="en-US" dirty="0" smtClean="0"/>
              <a:t>) is a catalogue of every Protocol required report/extract/dashboard (2,782)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Web UI is an improvement over spreadsheet format</a:t>
            </a:r>
          </a:p>
          <a:p>
            <a:pPr marL="0" indent="0">
              <a:buFontTx/>
              <a:buNone/>
            </a:pPr>
            <a:r>
              <a:rPr lang="en-US" dirty="0" smtClean="0"/>
              <a:t>How</a:t>
            </a:r>
            <a:r>
              <a:rPr lang="en-US" baseline="0" dirty="0" smtClean="0"/>
              <a:t> will you know how to use it?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different user experiences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introduce confusion and inconsistent communication.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different search experiences. Both terrible.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baseline="0" dirty="0" smtClean="0"/>
              <a:t>Neither work well on a mobile device.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lacking in flexibility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Jumping between the two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07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We’ve been collecting feedback over the years.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Move to a bank website model where there aren’t two sites. Public information is available and if you have an account, you can see your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aren’t taking anything away.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We’re just repackaging it in order to 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638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873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990601"/>
            <a:ext cx="51816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49" y="2876278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01600" y="6477000"/>
            <a:ext cx="10058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667000" y="6477001"/>
            <a:ext cx="950976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34" y="6248400"/>
            <a:ext cx="1181866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2901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9200" y="6561138"/>
            <a:ext cx="7112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webmaster@ercot.com" TargetMode="External"/><Relationship Id="rId2" Type="http://schemas.openxmlformats.org/officeDocument/2006/relationships/hyperlink" Target="http://www.ercot.com/about/redesign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0" y="2105561"/>
            <a:ext cx="564603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MIS and ERCOT.com Enhancements</a:t>
            </a:r>
          </a:p>
          <a:p>
            <a:r>
              <a:rPr lang="en-US" sz="2000" b="1" dirty="0" smtClean="0"/>
              <a:t>TAC </a:t>
            </a:r>
            <a:r>
              <a:rPr lang="en-US" sz="2000" b="1" dirty="0"/>
              <a:t>Presentation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/>
              <a:t>Amy Lofton</a:t>
            </a:r>
          </a:p>
          <a:p>
            <a:r>
              <a:rPr lang="en-US" dirty="0"/>
              <a:t>Aubrey Hale</a:t>
            </a:r>
          </a:p>
          <a:p>
            <a:endParaRPr lang="en-US" dirty="0"/>
          </a:p>
          <a:p>
            <a:r>
              <a:rPr lang="en-US" dirty="0" smtClean="0"/>
              <a:t>January 29, </a:t>
            </a:r>
            <a:r>
              <a:rPr lang="en-US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to MIS &amp; ERCOT.com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Release Plan:</a:t>
            </a:r>
          </a:p>
          <a:p>
            <a:pPr lvl="1"/>
            <a:r>
              <a:rPr lang="en-US" sz="2200" dirty="0" smtClean="0"/>
              <a:t>ERCOT Market Information List (EMIL)</a:t>
            </a:r>
          </a:p>
          <a:p>
            <a:pPr lvl="1"/>
            <a:r>
              <a:rPr lang="en-US" sz="2200" dirty="0" smtClean="0"/>
              <a:t>MIS</a:t>
            </a:r>
          </a:p>
          <a:p>
            <a:pPr lvl="1"/>
            <a:r>
              <a:rPr lang="en-US" sz="2400" dirty="0" smtClean="0"/>
              <a:t>ERCOT.com</a:t>
            </a:r>
            <a:endParaRPr lang="en-US" sz="2400" dirty="0"/>
          </a:p>
          <a:p>
            <a:r>
              <a:rPr lang="en-US" sz="2400" dirty="0"/>
              <a:t>Opportunities to engage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</a:t>
            </a:r>
            <a:r>
              <a:rPr lang="en-US" dirty="0"/>
              <a:t>way to find ERCOT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New EMIL Web Interfac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3375" y="990600"/>
            <a:ext cx="8983663" cy="5053013"/>
          </a:xfrm>
        </p:spPr>
      </p:pic>
    </p:spTree>
    <p:extLst>
      <p:ext uri="{BB962C8B-B14F-4D97-AF65-F5344CB8AC3E}">
        <p14:creationId xmlns:p14="http://schemas.microsoft.com/office/powerpoint/2010/main" val="63177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State: Separate Channels &amp; Platforms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8"/>
          <a:stretch/>
        </p:blipFill>
        <p:spPr>
          <a:xfrm>
            <a:off x="6400800" y="869950"/>
            <a:ext cx="4023360" cy="45651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r="2699" b="10975"/>
          <a:stretch/>
        </p:blipFill>
        <p:spPr>
          <a:xfrm>
            <a:off x="685800" y="838200"/>
            <a:ext cx="5616319" cy="5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7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One-Stop Information Clearinghouse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Search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that works; find information quickly 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Combined user platform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Modern user experience </a:t>
            </a: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Revision Request tracking</a:t>
            </a: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Calendar Improvement 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Accessible on any device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responsive design)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for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Feedback, </a:t>
            </a:r>
            <a:r>
              <a:rPr lang="en-US" sz="2800" dirty="0" smtClean="0"/>
              <a:t>stability, </a:t>
            </a:r>
            <a:r>
              <a:rPr lang="en-US" sz="2800" dirty="0"/>
              <a:t>and readiness are key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smtClean="0"/>
              <a:t>January 30: EMIL web interface release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May 2020: Sandbox </a:t>
            </a:r>
            <a:r>
              <a:rPr lang="en-US" sz="2800" dirty="0"/>
              <a:t>version of </a:t>
            </a:r>
            <a:r>
              <a:rPr lang="en-US" sz="2800" dirty="0" smtClean="0"/>
              <a:t>new </a:t>
            </a:r>
            <a:r>
              <a:rPr lang="en-US" sz="2800" dirty="0"/>
              <a:t>MIS available for feedback </a:t>
            </a:r>
            <a:r>
              <a:rPr lang="en-US" sz="2800" dirty="0" smtClean="0"/>
              <a:t> 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smtClean="0"/>
              <a:t>August 2020: New </a:t>
            </a:r>
            <a:r>
              <a:rPr lang="en-US" sz="2800" dirty="0"/>
              <a:t>MIS Production version available for </a:t>
            </a:r>
            <a:r>
              <a:rPr lang="en-US" sz="2800" dirty="0" smtClean="0"/>
              <a:t>testing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October 2020: New MIS Production go-live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TBD 2021: Sandbox versions of combined ERCOT.com </a:t>
            </a:r>
            <a:r>
              <a:rPr lang="en-US" sz="2800" dirty="0"/>
              <a:t>and MIS 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TBD: Overlap timeline 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0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Scope:</a:t>
            </a:r>
          </a:p>
          <a:p>
            <a:pPr lvl="1"/>
            <a:r>
              <a:rPr lang="en-US" dirty="0" smtClean="0"/>
              <a:t>All data/content available today</a:t>
            </a:r>
          </a:p>
          <a:p>
            <a:endParaRPr lang="en-US" dirty="0"/>
          </a:p>
          <a:p>
            <a:r>
              <a:rPr lang="en-US" dirty="0" smtClean="0"/>
              <a:t>Out of Scope:</a:t>
            </a:r>
          </a:p>
          <a:p>
            <a:pPr lvl="1"/>
            <a:r>
              <a:rPr lang="en-US" dirty="0" smtClean="0"/>
              <a:t>Digital </a:t>
            </a:r>
            <a:r>
              <a:rPr lang="en-US" dirty="0"/>
              <a:t>Certificates </a:t>
            </a:r>
            <a:r>
              <a:rPr lang="en-US" dirty="0" smtClean="0"/>
              <a:t>replacement for authentication 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4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Market Notices to communicate changes</a:t>
            </a:r>
          </a:p>
          <a:p>
            <a:r>
              <a:rPr lang="en-US" dirty="0"/>
              <a:t>Monthly MIS &amp;</a:t>
            </a:r>
            <a:r>
              <a:rPr lang="en-US" dirty="0" smtClean="0"/>
              <a:t> </a:t>
            </a:r>
            <a:r>
              <a:rPr lang="en-US" dirty="0"/>
              <a:t>ERCOT.com user workshops </a:t>
            </a:r>
          </a:p>
          <a:p>
            <a:r>
              <a:rPr lang="en-US" dirty="0" smtClean="0"/>
              <a:t>Information updates posted on ERCOT.com</a:t>
            </a:r>
            <a:endParaRPr lang="en-US" dirty="0"/>
          </a:p>
          <a:p>
            <a:r>
              <a:rPr lang="en-US" dirty="0" smtClean="0"/>
              <a:t>Feedback is </a:t>
            </a:r>
            <a:r>
              <a:rPr lang="en-US" dirty="0"/>
              <a:t>encouraged by everyone </a:t>
            </a:r>
            <a:endParaRPr lang="en-US" dirty="0" smtClean="0"/>
          </a:p>
          <a:p>
            <a:r>
              <a:rPr lang="en-US" dirty="0" smtClean="0"/>
              <a:t>Webpage available for more information: </a:t>
            </a:r>
            <a:r>
              <a:rPr lang="en-US" dirty="0" smtClean="0">
                <a:hlinkClick r:id="rId2"/>
              </a:rPr>
              <a:t>http://www.ercot.com/about/redesign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Email </a:t>
            </a:r>
            <a:r>
              <a:rPr lang="en-US" dirty="0"/>
              <a:t>feedback to </a:t>
            </a:r>
            <a:r>
              <a:rPr lang="en-US" dirty="0">
                <a:hlinkClick r:id="rId3"/>
              </a:rPr>
              <a:t>webmaster@ercot.com</a:t>
            </a:r>
            <a:r>
              <a:rPr lang="en-US" dirty="0"/>
              <a:t> at any time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c34af464-7aa1-4edd-9be4-83dffc1cb92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6674</TotalTime>
  <Words>326</Words>
  <Application>Microsoft Office PowerPoint</Application>
  <PresentationFormat>Widescreen</PresentationFormat>
  <Paragraphs>69</Paragraphs>
  <Slides>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1_Custom Design</vt:lpstr>
      <vt:lpstr>Office Theme</vt:lpstr>
      <vt:lpstr>PowerPoint Presentation</vt:lpstr>
      <vt:lpstr>Changes to MIS &amp; ERCOT.com</vt:lpstr>
      <vt:lpstr>Improved way to find ERCOT data</vt:lpstr>
      <vt:lpstr>Current State: Separate Channels &amp; Platforms</vt:lpstr>
      <vt:lpstr>One-Stop Information Clearinghouse </vt:lpstr>
      <vt:lpstr>Timeline for changes</vt:lpstr>
      <vt:lpstr>Scope</vt:lpstr>
      <vt:lpstr>Communication Plan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Lofton, Amy</cp:lastModifiedBy>
  <cp:revision>56</cp:revision>
  <cp:lastPrinted>2016-01-21T20:53:15Z</cp:lastPrinted>
  <dcterms:created xsi:type="dcterms:W3CDTF">2016-01-21T15:20:31Z</dcterms:created>
  <dcterms:modified xsi:type="dcterms:W3CDTF">2020-01-27T22:59:41Z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