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4"/>
    <p:sldMasterId id="2147483648" r:id="rId5"/>
    <p:sldMasterId id="2147483661" r:id="rId6"/>
  </p:sldMasterIdLst>
  <p:notesMasterIdLst>
    <p:notesMasterId r:id="rId9"/>
  </p:notesMasterIdLst>
  <p:handoutMasterIdLst>
    <p:handoutMasterId r:id="rId10"/>
  </p:handoutMasterIdLst>
  <p:sldIdLst>
    <p:sldId id="260" r:id="rId7"/>
    <p:sldId id="266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033" autoAdjust="0"/>
  </p:normalViewPr>
  <p:slideViewPr>
    <p:cSldViewPr showGuides="1">
      <p:cViewPr varScale="1">
        <p:scale>
          <a:sx n="86" d="100"/>
          <a:sy n="86" d="100"/>
        </p:scale>
        <p:origin x="894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43682"/>
            <a:ext cx="8382000" cy="518318"/>
          </a:xfrm>
          <a:prstGeom prst="rect">
            <a:avLst/>
          </a:prstGeom>
        </p:spPr>
        <p:txBody>
          <a:bodyPr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34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5257800" cy="5715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17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3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34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4675" y="6527884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57700" y="6569075"/>
            <a:ext cx="228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008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2590800"/>
            <a:ext cx="54102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2020 </a:t>
            </a:r>
            <a:r>
              <a:rPr lang="en-US" sz="2000" b="1" dirty="0" smtClean="0">
                <a:solidFill>
                  <a:schemeClr val="bg1"/>
                </a:solidFill>
              </a:rPr>
              <a:t>Annual Validation	</a:t>
            </a:r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PWG Meeting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02</a:t>
            </a:r>
            <a:r>
              <a:rPr lang="en-US" dirty="0" smtClean="0">
                <a:solidFill>
                  <a:schemeClr val="bg1"/>
                </a:solidFill>
              </a:rPr>
              <a:t>.04.2020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6019800" cy="442118"/>
          </a:xfrm>
        </p:spPr>
        <p:txBody>
          <a:bodyPr/>
          <a:lstStyle/>
          <a:p>
            <a:r>
              <a:rPr lang="en-US" dirty="0" smtClean="0"/>
              <a:t>2020 </a:t>
            </a:r>
            <a:r>
              <a:rPr lang="en-US" dirty="0" smtClean="0"/>
              <a:t>Annual Validation Task List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7934207"/>
              </p:ext>
            </p:extLst>
          </p:nvPr>
        </p:nvGraphicFramePr>
        <p:xfrm>
          <a:off x="628649" y="1295400"/>
          <a:ext cx="7886702" cy="4190997"/>
        </p:xfrm>
        <a:graphic>
          <a:graphicData uri="http://schemas.openxmlformats.org/drawingml/2006/table">
            <a:tbl>
              <a:tblPr/>
              <a:tblGrid>
                <a:gridCol w="614253"/>
                <a:gridCol w="3313931"/>
                <a:gridCol w="659753"/>
                <a:gridCol w="659753"/>
                <a:gridCol w="659753"/>
                <a:gridCol w="659753"/>
                <a:gridCol w="659753"/>
                <a:gridCol w="659753"/>
              </a:tblGrid>
              <a:tr h="38676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effectLst/>
                          <a:latin typeface="MS Sans Serif"/>
                        </a:rPr>
                        <a:t> </a:t>
                      </a:r>
                    </a:p>
                  </a:txBody>
                  <a:tcPr marL="5688" marR="5688" marT="56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ERCOT &amp; TDSP Task List Progress</a:t>
                      </a:r>
                    </a:p>
                  </a:txBody>
                  <a:tcPr marL="5688" marR="5688" marT="56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701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Due Date*</a:t>
                      </a:r>
                    </a:p>
                  </a:txBody>
                  <a:tcPr marL="5688" marR="5688" marT="56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2019 Business Annual Validation Task List</a:t>
                      </a:r>
                    </a:p>
                  </a:txBody>
                  <a:tcPr marL="5688" marR="5688" marT="56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ERCOT</a:t>
                      </a:r>
                    </a:p>
                  </a:txBody>
                  <a:tcPr marL="5688" marR="5688" marT="56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AEP</a:t>
                      </a:r>
                    </a:p>
                  </a:txBody>
                  <a:tcPr marL="5688" marR="5688" marT="5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CNP</a:t>
                      </a:r>
                    </a:p>
                  </a:txBody>
                  <a:tcPr marL="5688" marR="5688" marT="5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Nueces</a:t>
                      </a:r>
                    </a:p>
                  </a:txBody>
                  <a:tcPr marL="5688" marR="5688" marT="5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ONCOR</a:t>
                      </a:r>
                    </a:p>
                  </a:txBody>
                  <a:tcPr marL="5688" marR="5688" marT="5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TNMP</a:t>
                      </a:r>
                    </a:p>
                  </a:txBody>
                  <a:tcPr marL="5688" marR="5688" marT="5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2825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03/30/2020</a:t>
                      </a:r>
                    </a:p>
                  </a:txBody>
                  <a:tcPr marL="5688" marR="5688" marT="56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ERCOT to provide list of </a:t>
                      </a:r>
                      <a:r>
                        <a:rPr lang="en-US" sz="800" b="1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AV</a:t>
                      </a:r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 ESI IDs to TDSPs</a:t>
                      </a:r>
                    </a:p>
                  </a:txBody>
                  <a:tcPr marL="5688" marR="5688" marT="5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5688" marR="5688" marT="56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MT#</a:t>
                      </a:r>
                    </a:p>
                  </a:txBody>
                  <a:tcPr marL="5688" marR="5688" marT="56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MT#</a:t>
                      </a:r>
                    </a:p>
                  </a:txBody>
                  <a:tcPr marL="5688" marR="5688" marT="56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MT#</a:t>
                      </a:r>
                    </a:p>
                  </a:txBody>
                  <a:tcPr marL="5688" marR="5688" marT="56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MT#</a:t>
                      </a:r>
                    </a:p>
                  </a:txBody>
                  <a:tcPr marL="5688" marR="5688" marT="56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MT#</a:t>
                      </a:r>
                    </a:p>
                  </a:txBody>
                  <a:tcPr marL="5688" marR="5688" marT="56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</a:tr>
              <a:tr h="22825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03/30/2020</a:t>
                      </a:r>
                    </a:p>
                  </a:txBody>
                  <a:tcPr marL="5688" marR="5688" marT="56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ERCOT Provides Additional Validation Lists to TDSPs</a:t>
                      </a:r>
                    </a:p>
                  </a:txBody>
                  <a:tcPr marL="5688" marR="5688" marT="5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5688" marR="5688" marT="56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MT#</a:t>
                      </a:r>
                    </a:p>
                  </a:txBody>
                  <a:tcPr marL="5688" marR="5688" marT="56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MT#</a:t>
                      </a:r>
                    </a:p>
                  </a:txBody>
                  <a:tcPr marL="5688" marR="5688" marT="56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MT#</a:t>
                      </a:r>
                    </a:p>
                  </a:txBody>
                  <a:tcPr marL="5688" marR="5688" marT="56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MT#</a:t>
                      </a:r>
                    </a:p>
                  </a:txBody>
                  <a:tcPr marL="5688" marR="5688" marT="56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MT#</a:t>
                      </a:r>
                    </a:p>
                  </a:txBody>
                  <a:tcPr marL="5688" marR="5688" marT="56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</a:tr>
              <a:tr h="22825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04/10/2020</a:t>
                      </a:r>
                    </a:p>
                  </a:txBody>
                  <a:tcPr marL="5688" marR="5688" marT="56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TDSPs to provide finalized list of ESI IDs to ERCOT</a:t>
                      </a:r>
                    </a:p>
                  </a:txBody>
                  <a:tcPr marL="5688" marR="5688" marT="5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5688" marR="5688" marT="56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5688" marR="5688" marT="56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5688" marR="5688" marT="56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5688" marR="5688" marT="56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5688" marR="5688" marT="56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5688" marR="5688" marT="56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</a:tr>
              <a:tr h="22825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04/15/2020</a:t>
                      </a:r>
                    </a:p>
                  </a:txBody>
                  <a:tcPr marL="5688" marR="5688" marT="56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Market Notice announcing lists are available to CR of record</a:t>
                      </a:r>
                    </a:p>
                  </a:txBody>
                  <a:tcPr marL="5688" marR="5688" marT="5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5688" marR="5688" marT="56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688" marR="5688" marT="56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688" marR="5688" marT="56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688" marR="5688" marT="5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688" marR="5688" marT="5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688" marR="5688" marT="5688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</a:tr>
              <a:tr h="22825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04/15/2020</a:t>
                      </a:r>
                    </a:p>
                  </a:txBody>
                  <a:tcPr marL="5688" marR="5688" marT="56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TDSPs to begin submitting 814_20 transactions</a:t>
                      </a:r>
                    </a:p>
                  </a:txBody>
                  <a:tcPr marL="5688" marR="5688" marT="5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5688" marR="5688" marT="56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688" marR="5688" marT="56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688" marR="5688" marT="56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688" marR="5688" marT="56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688" marR="5688" marT="56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688" marR="5688" marT="56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</a:tr>
              <a:tr h="22825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09/30/2020</a:t>
                      </a:r>
                    </a:p>
                  </a:txBody>
                  <a:tcPr marL="5688" marR="5688" marT="56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Complete Annual and Additional Validations</a:t>
                      </a:r>
                    </a:p>
                  </a:txBody>
                  <a:tcPr marL="5688" marR="5688" marT="5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5688" marR="5688" marT="56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5688" marR="5688" marT="56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5688" marR="5688" marT="56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5688" marR="5688" marT="56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5688" marR="5688" marT="56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5688" marR="5688" marT="56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</a:tr>
              <a:tr h="22825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10/02/2020</a:t>
                      </a:r>
                    </a:p>
                  </a:txBody>
                  <a:tcPr marL="5688" marR="5688" marT="56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ERCOT to review database for expected changes</a:t>
                      </a:r>
                    </a:p>
                  </a:txBody>
                  <a:tcPr marL="5688" marR="5688" marT="5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5688" marR="5688" marT="56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5688" marR="5688" marT="56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45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10/02/2020</a:t>
                      </a:r>
                    </a:p>
                  </a:txBody>
                  <a:tcPr marL="5688" marR="5688" marT="56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TDSPs have submitted at least 99% of changes</a:t>
                      </a:r>
                    </a:p>
                  </a:txBody>
                  <a:tcPr marL="5688" marR="5688" marT="5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5688" marR="5688" marT="56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5688" marR="5688" marT="56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5688" marR="5688" marT="56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5688" marR="5688" marT="56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5688" marR="5688" marT="56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5688" marR="5688" marT="56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</a:tr>
              <a:tr h="31701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Due Date*</a:t>
                      </a:r>
                    </a:p>
                  </a:txBody>
                  <a:tcPr marL="5688" marR="5688" marT="56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2019</a:t>
                      </a:r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 Weather Responsiveness Report Task List</a:t>
                      </a:r>
                    </a:p>
                  </a:txBody>
                  <a:tcPr marL="5688" marR="5688" marT="56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ERCOT</a:t>
                      </a:r>
                    </a:p>
                  </a:txBody>
                  <a:tcPr marL="5688" marR="5688" marT="56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AEP</a:t>
                      </a:r>
                    </a:p>
                  </a:txBody>
                  <a:tcPr marL="5688" marR="5688" marT="5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CNP</a:t>
                      </a:r>
                    </a:p>
                  </a:txBody>
                  <a:tcPr marL="5688" marR="5688" marT="5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Nueces</a:t>
                      </a:r>
                    </a:p>
                  </a:txBody>
                  <a:tcPr marL="5688" marR="5688" marT="5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ONCOR</a:t>
                      </a:r>
                    </a:p>
                  </a:txBody>
                  <a:tcPr marL="5688" marR="5688" marT="5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TNMP</a:t>
                      </a:r>
                    </a:p>
                  </a:txBody>
                  <a:tcPr marL="5688" marR="5688" marT="5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4238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11/02/2020</a:t>
                      </a:r>
                    </a:p>
                  </a:txBody>
                  <a:tcPr marL="5688" marR="5688" marT="56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ERCOT provide list of ESI IDs to TDSPs requiring changes to Weather Sensitivity (Initial Weather Responsiveness Report)</a:t>
                      </a:r>
                    </a:p>
                  </a:txBody>
                  <a:tcPr marL="5688" marR="5688" marT="5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5688" marR="5688" marT="56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5688" marR="5688" marT="56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238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Monthly</a:t>
                      </a:r>
                    </a:p>
                  </a:txBody>
                  <a:tcPr marL="5688" marR="5688" marT="56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Month</a:t>
                      </a:r>
                      <a:r>
                        <a:rPr lang="en-US" sz="800" b="1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l</a:t>
                      </a:r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y Weather Responsiveness Report Produced by ERCOT</a:t>
                      </a:r>
                    </a:p>
                  </a:txBody>
                  <a:tcPr marL="5688" marR="5688" marT="5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5688" marR="5688" marT="56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5688" marR="5688" marT="56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72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02/02/2021</a:t>
                      </a:r>
                    </a:p>
                  </a:txBody>
                  <a:tcPr marL="5688" marR="5688" marT="56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TDSPs have submitted at least 99% of changes</a:t>
                      </a:r>
                    </a:p>
                  </a:txBody>
                  <a:tcPr marL="5688" marR="5688" marT="5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5688" marR="5688" marT="56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5688" marR="5688" marT="56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5688" marR="5688" marT="56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5688" marR="5688" marT="56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5688" marR="5688" marT="56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5688" marR="5688" marT="56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</a:tr>
              <a:tr h="405786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n-US" sz="800" b="1" i="1" u="none" strike="noStrike">
                          <a:effectLst/>
                          <a:latin typeface="Arial" panose="020B0604020202020204" pitchFamily="34" charset="0"/>
                        </a:rPr>
                        <a:t>* If the due date falls on a weekend or holiday, please use the next business day as the deadline.</a:t>
                      </a:r>
                    </a:p>
                  </a:txBody>
                  <a:tcPr marL="5688" marR="5688" marT="568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MS Sans Serif"/>
                      </a:endParaRPr>
                    </a:p>
                  </a:txBody>
                  <a:tcPr marL="5688" marR="5688" marT="568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MS Sans Serif"/>
                      </a:endParaRPr>
                    </a:p>
                  </a:txBody>
                  <a:tcPr marL="5688" marR="5688" marT="568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MS Sans Serif"/>
                      </a:endParaRPr>
                    </a:p>
                  </a:txBody>
                  <a:tcPr marL="5688" marR="5688" marT="568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700" b="1" i="0" u="none" strike="noStrike" dirty="0">
                          <a:effectLst/>
                          <a:latin typeface="MS Sans Serif"/>
                        </a:rPr>
                        <a:t>Update: '01/22/2020</a:t>
                      </a:r>
                    </a:p>
                  </a:txBody>
                  <a:tcPr marL="5688" marR="5688" marT="568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923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E7D44DB-2AE0-4249-B147-A7557EC862F7}">
  <ds:schemaRefs>
    <ds:schemaRef ds:uri="c34af464-7aa1-4edd-9be4-83dffc1cb926"/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C215A72-787F-41D3-8B2A-EB6708CB3E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A625DC4-75AC-4019-A9C6-4DC532EFDC2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1035</TotalTime>
  <Words>260</Words>
  <Application>Microsoft Office PowerPoint</Application>
  <PresentationFormat>On-screen Show (4:3)</PresentationFormat>
  <Paragraphs>102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MS Sans Serif</vt:lpstr>
      <vt:lpstr>1_Custom Design</vt:lpstr>
      <vt:lpstr>Office Theme</vt:lpstr>
      <vt:lpstr>Custom Design</vt:lpstr>
      <vt:lpstr>PowerPoint Presentation</vt:lpstr>
      <vt:lpstr>2020 Annual Validation Task List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Boswell, Bill</cp:lastModifiedBy>
  <cp:revision>78</cp:revision>
  <cp:lastPrinted>2016-01-21T20:53:15Z</cp:lastPrinted>
  <dcterms:created xsi:type="dcterms:W3CDTF">2016-01-21T15:20:31Z</dcterms:created>
  <dcterms:modified xsi:type="dcterms:W3CDTF">2020-01-22T17:07:48Z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