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30"/>
  </p:notesMasterIdLst>
  <p:handoutMasterIdLst>
    <p:handoutMasterId r:id="rId31"/>
  </p:handoutMasterIdLst>
  <p:sldIdLst>
    <p:sldId id="260" r:id="rId5"/>
    <p:sldId id="296" r:id="rId6"/>
    <p:sldId id="334" r:id="rId7"/>
    <p:sldId id="335" r:id="rId8"/>
    <p:sldId id="336" r:id="rId9"/>
    <p:sldId id="294" r:id="rId10"/>
    <p:sldId id="331" r:id="rId11"/>
    <p:sldId id="301" r:id="rId12"/>
    <p:sldId id="302" r:id="rId13"/>
    <p:sldId id="337" r:id="rId14"/>
    <p:sldId id="338" r:id="rId15"/>
    <p:sldId id="339" r:id="rId16"/>
    <p:sldId id="340" r:id="rId17"/>
    <p:sldId id="341" r:id="rId18"/>
    <p:sldId id="342" r:id="rId19"/>
    <p:sldId id="343" r:id="rId20"/>
    <p:sldId id="344" r:id="rId21"/>
    <p:sldId id="345" r:id="rId22"/>
    <p:sldId id="346" r:id="rId23"/>
    <p:sldId id="347" r:id="rId24"/>
    <p:sldId id="348" r:id="rId25"/>
    <p:sldId id="349" r:id="rId26"/>
    <p:sldId id="350" r:id="rId27"/>
    <p:sldId id="351" r:id="rId28"/>
    <p:sldId id="352" r:id="rId29"/>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853" autoAdjust="0"/>
    <p:restoredTop sz="94595" autoAdjust="0"/>
  </p:normalViewPr>
  <p:slideViewPr>
    <p:cSldViewPr snapToGrid="0" snapToObjects="1">
      <p:cViewPr varScale="1">
        <p:scale>
          <a:sx n="70" d="100"/>
          <a:sy n="70" d="100"/>
        </p:scale>
        <p:origin x="1416" y="72"/>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slideMaster" Target="slideMasters/slideMaster1.xml"/><Relationship Id="rId21" Type="http://schemas.openxmlformats.org/officeDocument/2006/relationships/slide" Target="slides/slide17.xml"/><Relationship Id="rId34"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presProps" Target="pres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handoutMaster" Target="handoutMasters/handoutMaster1.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notesMaster" Target="notesMasters/notesMaster1.xml"/><Relationship Id="rId35"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1/23/2020</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1/23/2020</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smtClean="0"/>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4850257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13415317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4</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41466887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5</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373504496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24</a:t>
            </a:fld>
            <a:endParaRPr lang="en-US">
              <a:solidFill>
                <a:prstClr val="black"/>
              </a:solidFill>
            </a:endParaRPr>
          </a:p>
        </p:txBody>
      </p:sp>
    </p:spTree>
    <p:extLst>
      <p:ext uri="{BB962C8B-B14F-4D97-AF65-F5344CB8AC3E}">
        <p14:creationId xmlns:p14="http://schemas.microsoft.com/office/powerpoint/2010/main" val="275675224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25</a:t>
            </a:fld>
            <a:endParaRPr lang="en-US">
              <a:solidFill>
                <a:prstClr val="black"/>
              </a:solidFill>
            </a:endParaRPr>
          </a:p>
        </p:txBody>
      </p:sp>
    </p:spTree>
    <p:extLst>
      <p:ext uri="{BB962C8B-B14F-4D97-AF65-F5344CB8AC3E}">
        <p14:creationId xmlns:p14="http://schemas.microsoft.com/office/powerpoint/2010/main" val="416441531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smtClean="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smtClean="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2109892347"/>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endParaRPr lang="en-US">
              <a:solidFill>
                <a:srgbClr val="FFFFFF"/>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fontAlgn="auto">
              <a:spcBef>
                <a:spcPts val="0"/>
              </a:spcBef>
              <a:spcAft>
                <a:spcPts val="0"/>
              </a:spcAft>
            </a:pPr>
            <a:r>
              <a:rPr lang="en-US" sz="1000" dirty="0" smtClean="0">
                <a:solidFill>
                  <a:prstClr val="black"/>
                </a:solidFill>
              </a:rPr>
              <a:t>January 2020</a:t>
            </a:r>
            <a:endParaRPr lang="en-US" sz="1000" dirty="0">
              <a:solidFill>
                <a:prstClr val="black"/>
              </a:solidFill>
            </a:endParaRPr>
          </a:p>
        </p:txBody>
      </p:sp>
    </p:spTree>
    <p:extLst>
      <p:ext uri="{BB962C8B-B14F-4D97-AF65-F5344CB8AC3E}">
        <p14:creationId xmlns:p14="http://schemas.microsoft.com/office/powerpoint/2010/main" val="621753990"/>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timing>
    <p:tnLst>
      <p:par>
        <p:cTn id="1" dur="indefinite" restart="never" nodeType="tmRoot"/>
      </p:par>
    </p:tnLst>
  </p:timing>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fld id="{1D93BD3E-1E9A-4970-A6F7-E7AC52762E0C}" type="slidenum">
              <a:rPr lang="en-US" smtClean="0">
                <a:solidFill>
                  <a:prstClr val="black">
                    <a:tint val="75000"/>
                  </a:prstClr>
                </a:solidFill>
                <a:latin typeface="Arial" panose="020B0604020202020204"/>
                <a:cs typeface="+mn-cs"/>
              </a:rPr>
              <a:pPr defTabSz="914400" eaLnBrk="1" fontAlgn="auto" hangingPunct="1">
                <a:spcBef>
                  <a:spcPts val="0"/>
                </a:spcBef>
                <a:spcAft>
                  <a:spcPts val="0"/>
                </a:spcAft>
              </a:pPr>
              <a:t>‹#›</a:t>
            </a:fld>
            <a:endParaRPr lang="en-US">
              <a:solidFill>
                <a:prstClr val="black">
                  <a:tint val="75000"/>
                </a:prstClr>
              </a:solidFill>
              <a:latin typeface="Arial" panose="020B0604020202020204"/>
              <a:cs typeface="+mn-cs"/>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defTabSz="914400" eaLnBrk="1" fontAlgn="auto" hangingPunct="1">
              <a:spcBef>
                <a:spcPts val="0"/>
              </a:spcBef>
              <a:spcAft>
                <a:spcPts val="0"/>
              </a:spcAft>
            </a:pPr>
            <a:r>
              <a:rPr lang="en-US" sz="1000" b="1" dirty="0" smtClean="0">
                <a:solidFill>
                  <a:srgbClr val="5B6770"/>
                </a:solidFill>
                <a:latin typeface="Arial" panose="020B0604020202020204"/>
                <a:cs typeface="+mn-cs"/>
              </a:rPr>
              <a:t>PUBLIC</a:t>
            </a:r>
            <a:endParaRPr lang="en-US" sz="1000" b="1" dirty="0">
              <a:solidFill>
                <a:srgbClr val="5B6770"/>
              </a:solidFill>
              <a:latin typeface="Arial" panose="020B0604020202020204"/>
              <a:cs typeface="+mn-cs"/>
            </a:endParaRPr>
          </a:p>
        </p:txBody>
      </p:sp>
    </p:spTree>
    <p:extLst>
      <p:ext uri="{BB962C8B-B14F-4D97-AF65-F5344CB8AC3E}">
        <p14:creationId xmlns:p14="http://schemas.microsoft.com/office/powerpoint/2010/main" val="1501805943"/>
      </p:ext>
    </p:extLst>
  </p:cSld>
  <p:clrMap bg1="lt1" tx1="dk1" bg2="lt2" tx2="dk2" accent1="accent1" accent2="accent2" accent3="accent3" accent4="accent4" accent5="accent5" accent6="accent6" hlink="hlink" folHlink="folHlink"/>
  <p:sldLayoutIdLst>
    <p:sldLayoutId id="2147494278" r:id="rId1"/>
    <p:sldLayoutId id="2147494279"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a:t>
              </a:r>
              <a:r>
                <a:rPr lang="en-US" altLang="en-US" sz="3200" b="1" dirty="0" smtClean="0"/>
                <a:t>8: </a:t>
              </a:r>
              <a:r>
                <a:rPr lang="en-US" altLang="en-US" sz="3200" b="1" dirty="0"/>
                <a:t>PRS Report </a:t>
              </a:r>
            </a:p>
            <a:p>
              <a:pPr eaLnBrk="1" hangingPunct="1"/>
              <a:endParaRPr lang="en-US" altLang="en-US" b="1" dirty="0"/>
            </a:p>
            <a:p>
              <a:pPr eaLnBrk="1" hangingPunct="1"/>
              <a:r>
                <a:rPr lang="en-US" altLang="en-US" sz="2000" dirty="0" smtClean="0"/>
                <a:t>Martha Henson</a:t>
              </a:r>
              <a:endParaRPr lang="en-US" altLang="en-US" sz="2000" dirty="0"/>
            </a:p>
            <a:p>
              <a:pPr eaLnBrk="1" hangingPunct="1"/>
              <a:r>
                <a:rPr lang="en-US" altLang="en-US" sz="2000" dirty="0"/>
                <a:t>PRS </a:t>
              </a:r>
              <a:r>
                <a:rPr lang="en-US" altLang="en-US" sz="2000" dirty="0" smtClean="0"/>
                <a:t>Chair</a:t>
              </a:r>
              <a:endParaRPr lang="en-US" altLang="en-US" sz="2000" dirty="0"/>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smtClean="0"/>
                <a:t>January 29, 2020</a:t>
              </a:r>
              <a:endParaRPr lang="en-US" altLang="en-US" dirty="0"/>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600" i="1" dirty="0"/>
              <a:t>NPRR963, Base Point Deviation Settlement and Deployment Performance Metrics for Energy Storage Resources (Combo Model) [Tenaska Power Services]</a:t>
            </a:r>
            <a:endParaRPr lang="en-US" sz="1600" dirty="0"/>
          </a:p>
        </p:txBody>
      </p:sp>
      <p:sp>
        <p:nvSpPr>
          <p:cNvPr id="14339" name="Rectangle 2"/>
          <p:cNvSpPr>
            <a:spLocks noChangeArrowheads="1"/>
          </p:cNvSpPr>
          <p:nvPr/>
        </p:nvSpPr>
        <p:spPr bwMode="auto">
          <a:xfrm>
            <a:off x="346586" y="633811"/>
            <a:ext cx="8480323" cy="50783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2815</a:t>
            </a:r>
          </a:p>
          <a:p>
            <a:r>
              <a:rPr lang="en-US" b="1" dirty="0"/>
              <a:t>ERCOT Impact Analysis:  </a:t>
            </a:r>
            <a:r>
              <a:rPr lang="en-US" dirty="0"/>
              <a:t>Between $150k and $200k; no impacts to ERCOT staffing; impacts DAIP, Market Settlements (S&amp;B), Energy Management System (EMS), BI &amp; Data Analytics, and Integration; </a:t>
            </a:r>
            <a:r>
              <a:rPr lang="x-none" dirty="0"/>
              <a:t>ERCOT business processes</a:t>
            </a:r>
            <a:r>
              <a:rPr lang="en-US" dirty="0"/>
              <a:t> will be updated; ERCOT grid operations and practices will be updated.</a:t>
            </a:r>
          </a:p>
          <a:p>
            <a:r>
              <a:rPr lang="en-US" b="1" dirty="0"/>
              <a:t>Revision Description:  </a:t>
            </a:r>
            <a:r>
              <a:rPr lang="en-US" dirty="0"/>
              <a:t>This NPRR allows for the two components of an Energy Storage Resource (ESR) to be considered in aggregate for the purposes of Generation Resource Energy Deployment Performance (GREDP) scoring, Controllable Load Resource Energy Deployment Performance (CLREDP) scoring, and Settlement of Base Point Deviation Charges.</a:t>
            </a:r>
          </a:p>
          <a:p>
            <a:r>
              <a:rPr lang="en-US" b="1" dirty="0"/>
              <a:t>PRS Decision:</a:t>
            </a:r>
            <a:r>
              <a:rPr lang="en-US" dirty="0"/>
              <a:t>  On 11/13/19, PRS voted to recommend approval of NPRR963 as amended by the 10/11/19 ERCOT comments.  There were two abstentions from the Independent Generator (Luminant) and Consumer (Occidental) Market Segments.  The IPM Market Segment was not present for the vote.  On 1/16/20, PRS unanimously voted to endorse and forward to TAC the 12/12/19 PRS Report as amended by the 12/4/19 ERCOT comments and the Impact Analysis for NPRR963 with a recommended priority of 2020 and rank of 2815.  </a:t>
            </a:r>
          </a:p>
        </p:txBody>
      </p:sp>
    </p:spTree>
    <p:extLst>
      <p:ext uri="{BB962C8B-B14F-4D97-AF65-F5344CB8AC3E}">
        <p14:creationId xmlns:p14="http://schemas.microsoft.com/office/powerpoint/2010/main" val="289835814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NPRR964, Improvement of RMR Process and Removal of Synchronous Condenser Unit and Agreement [ERCOT]</a:t>
            </a:r>
            <a:endParaRPr lang="en-US" sz="1800" dirty="0"/>
          </a:p>
        </p:txBody>
      </p:sp>
      <p:sp>
        <p:nvSpPr>
          <p:cNvPr id="14339" name="Rectangle 2"/>
          <p:cNvSpPr>
            <a:spLocks noChangeArrowheads="1"/>
          </p:cNvSpPr>
          <p:nvPr/>
        </p:nvSpPr>
        <p:spPr bwMode="auto">
          <a:xfrm>
            <a:off x="346586" y="633811"/>
            <a:ext cx="8480323"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a:t>
            </a:r>
          </a:p>
          <a:p>
            <a:r>
              <a:rPr lang="en-US" b="1" dirty="0"/>
              <a:t>ERCOT Impact Analysis:  </a:t>
            </a:r>
            <a:r>
              <a:rPr lang="en-US" dirty="0"/>
              <a:t>Less than $5k (O&amp;M); no impacts to ERCOT staffing; impacts to Data Access &amp; Transparency; no impacts to </a:t>
            </a:r>
            <a:r>
              <a:rPr lang="x-none" dirty="0"/>
              <a:t>ERCOT business processes</a:t>
            </a:r>
            <a:r>
              <a:rPr lang="en-US" dirty="0"/>
              <a:t>; ERCOT grid operations and practices will be updated.</a:t>
            </a:r>
          </a:p>
          <a:p>
            <a:r>
              <a:rPr lang="en-US" b="1" dirty="0"/>
              <a:t>Revision Description:  </a:t>
            </a:r>
            <a:r>
              <a:rPr lang="en-US" dirty="0"/>
              <a:t>This NPRR improves the RMR process and removes the term Synchronous Condenser Unit and its related Agreement.</a:t>
            </a:r>
          </a:p>
          <a:p>
            <a:r>
              <a:rPr lang="en-US" b="1" dirty="0"/>
              <a:t>PRS Decision:</a:t>
            </a:r>
            <a:r>
              <a:rPr lang="en-US" dirty="0"/>
              <a:t>  On 11/13/19, PRS unanimously voted to recommend approval of NPRR964 as amended by the 9/24/19 ERCOT comments.  The IPM Market Segment was not present for the vote.  On 12/12/19, PRS unanimously voted to endorse and forward to TAC the 11/13/19 PRS Report and Impact Analysis for NPRR964.  </a:t>
            </a:r>
          </a:p>
        </p:txBody>
      </p:sp>
    </p:spTree>
    <p:extLst>
      <p:ext uri="{BB962C8B-B14F-4D97-AF65-F5344CB8AC3E}">
        <p14:creationId xmlns:p14="http://schemas.microsoft.com/office/powerpoint/2010/main" val="100385377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NPRR967, Remove the 10 MW Limit from the Definition of Limited Duration Resource (LDR) [Advanced Power Alliance]</a:t>
            </a:r>
            <a:endParaRPr lang="en-US" sz="1800" dirty="0"/>
          </a:p>
        </p:txBody>
      </p:sp>
      <p:sp>
        <p:nvSpPr>
          <p:cNvPr id="14339" name="Rectangle 2"/>
          <p:cNvSpPr>
            <a:spLocks noChangeArrowheads="1"/>
          </p:cNvSpPr>
          <p:nvPr/>
        </p:nvSpPr>
        <p:spPr bwMode="auto">
          <a:xfrm>
            <a:off x="346586" y="633811"/>
            <a:ext cx="8480323"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March 1, 2020</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no impacts to ERCOT grid operations and practices.</a:t>
            </a:r>
          </a:p>
          <a:p>
            <a:r>
              <a:rPr lang="en-US" b="1" dirty="0"/>
              <a:t>Revision Description:  </a:t>
            </a:r>
            <a:r>
              <a:rPr lang="en-US" dirty="0"/>
              <a:t>This NPRR modifies the definition of Limited Duration Resource (LDR) to remove the 10 MW limit.</a:t>
            </a:r>
          </a:p>
          <a:p>
            <a:r>
              <a:rPr lang="en-US" b="1" dirty="0"/>
              <a:t>PRS Decision:</a:t>
            </a:r>
            <a:r>
              <a:rPr lang="en-US" dirty="0"/>
              <a:t>  On 11/13/19, PRS unanimously voted to recommend approval of NPRR967 as amended by the 10/2/19 APA comments.  The IPM Market Segment was not present for the vote.  On 12/12/19, PRS unanimously voted to endorse and forward to TAC the 11/13/19 PRS Report as amended by the 12/4/19 Broad Reach Power comments and Impact Analysis for NPRR967.</a:t>
            </a:r>
          </a:p>
        </p:txBody>
      </p:sp>
    </p:spTree>
    <p:extLst>
      <p:ext uri="{BB962C8B-B14F-4D97-AF65-F5344CB8AC3E}">
        <p14:creationId xmlns:p14="http://schemas.microsoft.com/office/powerpoint/2010/main" val="269058426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NPRR970, Reliability Unit Commitment (RUC) Fuel Dispute Process Clarification [ERCOT]</a:t>
            </a:r>
            <a:endParaRPr lang="en-US" sz="1800" dirty="0"/>
          </a:p>
        </p:txBody>
      </p:sp>
      <p:sp>
        <p:nvSpPr>
          <p:cNvPr id="14339" name="Rectangle 2"/>
          <p:cNvSpPr>
            <a:spLocks noChangeArrowheads="1"/>
          </p:cNvSpPr>
          <p:nvPr/>
        </p:nvSpPr>
        <p:spPr bwMode="auto">
          <a:xfrm>
            <a:off x="346586" y="633811"/>
            <a:ext cx="8480323"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March 1, 2020</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no impacts to ERCOT grid operations and practices.</a:t>
            </a:r>
          </a:p>
          <a:p>
            <a:r>
              <a:rPr lang="en-US" b="1" dirty="0"/>
              <a:t>Revision Description:  </a:t>
            </a:r>
            <a:r>
              <a:rPr lang="en-US" dirty="0"/>
              <a:t>This NPRR and the related Verifiable Cost Manual Revision Request (VCMRR) 026, Related to NPRR970, Reliability Unit Commitment (RUC) Fuel Dispute Process Clarification, update and clarify language between the Protocols and the Verifiable Cost Manual related to the fuel dispute process.</a:t>
            </a:r>
          </a:p>
          <a:p>
            <a:r>
              <a:rPr lang="en-US" b="1" dirty="0"/>
              <a:t>PRS Decision:</a:t>
            </a:r>
            <a:r>
              <a:rPr lang="en-US" dirty="0"/>
              <a:t>  On 12/12/19, PRS unanimously voted to recommend approval of NPRR970 as submitted.  On 1/16/20, PRS unanimously voted to endorse and forward to TAC the 12/12/19 PRS Report and Impact Analysis for NPRR970.</a:t>
            </a:r>
          </a:p>
        </p:txBody>
      </p:sp>
    </p:spTree>
    <p:extLst>
      <p:ext uri="{BB962C8B-B14F-4D97-AF65-F5344CB8AC3E}">
        <p14:creationId xmlns:p14="http://schemas.microsoft.com/office/powerpoint/2010/main" val="204162881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NPRR971, Replacing the Real-Time Average Incremental Energy Cost [ERCOT]</a:t>
            </a:r>
            <a:endParaRPr lang="en-US" sz="1800" dirty="0"/>
          </a:p>
        </p:txBody>
      </p:sp>
      <p:sp>
        <p:nvSpPr>
          <p:cNvPr id="14339" name="Rectangle 2"/>
          <p:cNvSpPr>
            <a:spLocks noChangeArrowheads="1"/>
          </p:cNvSpPr>
          <p:nvPr/>
        </p:nvSpPr>
        <p:spPr bwMode="auto">
          <a:xfrm>
            <a:off x="346586" y="633811"/>
            <a:ext cx="8480323"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2950</a:t>
            </a:r>
          </a:p>
          <a:p>
            <a:r>
              <a:rPr lang="en-US" b="1" dirty="0"/>
              <a:t>ERCOT Impact Analysis:  </a:t>
            </a:r>
            <a:r>
              <a:rPr lang="en-US" dirty="0"/>
              <a:t>Between $60k and $90k; no impacts to ERCOT staffing; impacts to S&amp;B; no impacts to </a:t>
            </a:r>
            <a:r>
              <a:rPr lang="x-none" dirty="0"/>
              <a:t>ERCOT business processes</a:t>
            </a:r>
            <a:r>
              <a:rPr lang="en-US" dirty="0"/>
              <a:t>; no impacts to ERCOT grid operations and practices.</a:t>
            </a:r>
          </a:p>
          <a:p>
            <a:r>
              <a:rPr lang="en-US" b="1" dirty="0"/>
              <a:t>Revision Description:  </a:t>
            </a:r>
            <a:r>
              <a:rPr lang="en-US" dirty="0"/>
              <a:t>This NPRR replaces the Average Incremental Energy Cost (AIEC) used in Real-Time Settlements with the Energy Offer Curve cost caps.</a:t>
            </a:r>
          </a:p>
          <a:p>
            <a:r>
              <a:rPr lang="en-US" b="1" dirty="0"/>
              <a:t>PRS Decision:</a:t>
            </a:r>
            <a:r>
              <a:rPr lang="en-US" dirty="0"/>
              <a:t>  On 11/13/19, PRS voted to recommend approval of NPRR971 as amended by the 11/12/19 Luminant comments.  There was one abstention from the Consumer (OPUC) Market Segment.  The IPM Market Segment was not present for the vote.  On 12/12/19, PRS unanimously voted to endorse and forward to TAC the 11/13/19 PRS Report and Impact Analysis for NPRR971 with a recommended priority of 2020 and rank of 2950.  </a:t>
            </a:r>
          </a:p>
        </p:txBody>
      </p:sp>
    </p:spTree>
    <p:extLst>
      <p:ext uri="{BB962C8B-B14F-4D97-AF65-F5344CB8AC3E}">
        <p14:creationId xmlns:p14="http://schemas.microsoft.com/office/powerpoint/2010/main" val="8579025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NPRR974, Capacity Insufficiency Operating Condition Notice (OCN) Transparency [TCPA]</a:t>
            </a:r>
            <a:endParaRPr lang="en-US" sz="1800" dirty="0"/>
          </a:p>
        </p:txBody>
      </p:sp>
      <p:sp>
        <p:nvSpPr>
          <p:cNvPr id="14339" name="Rectangle 2"/>
          <p:cNvSpPr>
            <a:spLocks noChangeArrowheads="1"/>
          </p:cNvSpPr>
          <p:nvPr/>
        </p:nvSpPr>
        <p:spPr bwMode="auto">
          <a:xfrm>
            <a:off x="346586" y="633811"/>
            <a:ext cx="8480323"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2980</a:t>
            </a:r>
          </a:p>
          <a:p>
            <a:r>
              <a:rPr lang="en-US" b="1" dirty="0"/>
              <a:t>ERCOT Impact Analysis:  </a:t>
            </a:r>
            <a:r>
              <a:rPr lang="en-US" dirty="0"/>
              <a:t>Between $50k and $80k; no impacts to ERCOT staffing; impacts to DAIP, MMS, and External Public; no impacts to </a:t>
            </a:r>
            <a:r>
              <a:rPr lang="x-none" dirty="0"/>
              <a:t>ERCOT business processes</a:t>
            </a:r>
            <a:r>
              <a:rPr lang="en-US" dirty="0"/>
              <a:t>; no impacts to ERCOT grid operations and practices.</a:t>
            </a:r>
          </a:p>
          <a:p>
            <a:r>
              <a:rPr lang="en-US" b="1" dirty="0"/>
              <a:t>Revision Description:  </a:t>
            </a:r>
            <a:r>
              <a:rPr lang="en-US" dirty="0"/>
              <a:t>This NPRR requires ERCOT to include additional data about the amount of the projected capacity available in the Short-Term System Adequacy Report</a:t>
            </a:r>
            <a:r>
              <a:rPr lang="en-US" dirty="0" smtClean="0"/>
              <a:t>.</a:t>
            </a:r>
          </a:p>
          <a:p>
            <a:r>
              <a:rPr lang="en-US" b="1" dirty="0" smtClean="0"/>
              <a:t>PRS </a:t>
            </a:r>
            <a:r>
              <a:rPr lang="en-US" b="1" dirty="0"/>
              <a:t>Decision:</a:t>
            </a:r>
            <a:r>
              <a:rPr lang="en-US" dirty="0"/>
              <a:t>  On 11/13/19, PRS unanimously voted to recommend approval of NPRR974 as amended by the 11/11/19 ERCOT comments.  The IPM Market Segment was not present for the vote.  On 1/16/20, PRS unanimously voted to endorse and forward to TAC the 12/12/19 PRS Report and Impact Analysis for NPRR974 with a recommended priority of 2020 and rank of 2980.</a:t>
            </a:r>
          </a:p>
        </p:txBody>
      </p:sp>
    </p:spTree>
    <p:extLst>
      <p:ext uri="{BB962C8B-B14F-4D97-AF65-F5344CB8AC3E}">
        <p14:creationId xmlns:p14="http://schemas.microsoft.com/office/powerpoint/2010/main" val="245530789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NPRR977, Create MIS Posting for RUC Cancellations [ERCOT]</a:t>
            </a:r>
            <a:endParaRPr lang="en-US" sz="1800" dirty="0"/>
          </a:p>
        </p:txBody>
      </p:sp>
      <p:sp>
        <p:nvSpPr>
          <p:cNvPr id="14339" name="Rectangle 2"/>
          <p:cNvSpPr>
            <a:spLocks noChangeArrowheads="1"/>
          </p:cNvSpPr>
          <p:nvPr/>
        </p:nvSpPr>
        <p:spPr bwMode="auto">
          <a:xfrm>
            <a:off x="346586" y="633811"/>
            <a:ext cx="8480323"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2960</a:t>
            </a:r>
          </a:p>
          <a:p>
            <a:r>
              <a:rPr lang="en-US" b="1" dirty="0"/>
              <a:t>ERCOT Impact Analysis:  </a:t>
            </a:r>
            <a:r>
              <a:rPr lang="en-US" dirty="0"/>
              <a:t>Between $20k and $40k; no impacts to ERCOT staffing; impacts to DAIP, MMS, and Data Access &amp; Transparency; no impacts to </a:t>
            </a:r>
            <a:r>
              <a:rPr lang="x-none" dirty="0"/>
              <a:t>ERCOT business processes</a:t>
            </a:r>
            <a:r>
              <a:rPr lang="en-US" dirty="0"/>
              <a:t>; no impacts to ERCOT grid operations and practices.</a:t>
            </a:r>
          </a:p>
          <a:p>
            <a:r>
              <a:rPr lang="en-US" b="1" dirty="0"/>
              <a:t>Revision Description:  </a:t>
            </a:r>
            <a:r>
              <a:rPr lang="en-US" dirty="0"/>
              <a:t>This NPRR will post to the Market Information System (MIS) a report to communicate RUCs that have been cancelled by the ERCOT Operator.</a:t>
            </a:r>
          </a:p>
          <a:p>
            <a:r>
              <a:rPr lang="en-US" b="1" dirty="0"/>
              <a:t>PRS Decision:</a:t>
            </a:r>
            <a:r>
              <a:rPr lang="en-US" dirty="0"/>
              <a:t>  On 11/13/19, PRS unanimously voted to recommend approval of NPRR977 as submitted.  The IPM Market Segment was not present for the vote.  On 12/12/19, PRS unanimously voted to endorse and forward to TAC the 11/13/19 PRS Report and Impact Analysis for NPRR977 with a recommended priority of 2020 and a rank of 2960.  </a:t>
            </a:r>
          </a:p>
        </p:txBody>
      </p:sp>
    </p:spTree>
    <p:extLst>
      <p:ext uri="{BB962C8B-B14F-4D97-AF65-F5344CB8AC3E}">
        <p14:creationId xmlns:p14="http://schemas.microsoft.com/office/powerpoint/2010/main" val="266894679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NPRR978, Alignment with Amendments to PUCT Substantive Rule 25.505 [ERCOT]</a:t>
            </a:r>
            <a:r>
              <a:rPr lang="en-US" sz="1800" dirty="0"/>
              <a:t> </a:t>
            </a:r>
          </a:p>
        </p:txBody>
      </p:sp>
      <p:sp>
        <p:nvSpPr>
          <p:cNvPr id="14339" name="Rectangle 2"/>
          <p:cNvSpPr>
            <a:spLocks noChangeArrowheads="1"/>
          </p:cNvSpPr>
          <p:nvPr/>
        </p:nvSpPr>
        <p:spPr bwMode="auto">
          <a:xfrm>
            <a:off x="346586" y="633811"/>
            <a:ext cx="8480323" cy="53553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lvl="0"/>
            <a:r>
              <a:rPr lang="en-US" b="1" dirty="0"/>
              <a:t>Proposed Effective Date:  </a:t>
            </a:r>
            <a:r>
              <a:rPr lang="en-US" dirty="0"/>
              <a:t>Upon system implementation – Priority 2020; Rank 240</a:t>
            </a:r>
          </a:p>
          <a:p>
            <a:r>
              <a:rPr lang="en-US" b="1" dirty="0"/>
              <a:t>ERCOT Impact Analysis:  </a:t>
            </a:r>
            <a:r>
              <a:rPr lang="en-US" dirty="0"/>
              <a:t>Between $65k and $95k; no impacts to ERCOT staffing; impacts to DAIP, Data Access &amp; Transparency, MMS, EMS, and External Public; no impacts to </a:t>
            </a:r>
            <a:r>
              <a:rPr lang="x-none" dirty="0"/>
              <a:t>ERCOT business processes</a:t>
            </a:r>
            <a:r>
              <a:rPr lang="en-US" dirty="0"/>
              <a:t>; ERCOT grid operations and practices will be updated.</a:t>
            </a:r>
          </a:p>
          <a:p>
            <a:r>
              <a:rPr lang="en-US" b="1" dirty="0"/>
              <a:t>Revision Description:  </a:t>
            </a:r>
            <a:r>
              <a:rPr lang="en-US" dirty="0"/>
              <a:t>This NPRR incorporates a number of revisions to address recent changes made to P.U.C. </a:t>
            </a:r>
            <a:r>
              <a:rPr lang="en-US" cap="small" dirty="0"/>
              <a:t>Subst</a:t>
            </a:r>
            <a:r>
              <a:rPr lang="en-US" dirty="0"/>
              <a:t>. R.  25.505, Reporting Requirements and the Scarcity Pricing Mechanism in the Electric Reliability Council of Texas Power Region, in Public Utility Commission of Texas (PUCT) Project No. 48721, Rulemaking Proceeding To Amend 16 TAC 25.505, Relating to Resource Adequacy in the Electric Reliability Council of Texas Power Region and to Repeal 16 TAC 25.508, Relating to the High System-Wide Offer Cap in the Electric Reliability Council of Texas Power Region.  </a:t>
            </a:r>
          </a:p>
          <a:p>
            <a:r>
              <a:rPr lang="en-US" b="1" dirty="0"/>
              <a:t>PRS Decision:</a:t>
            </a:r>
            <a:r>
              <a:rPr lang="en-US" dirty="0"/>
              <a:t>  On 11/13/19, PRS unanimously voted to recommend approval of NPRR978 as submitted.  The IPM Market Segment was not present for the vote.  On 12/12/19, PRS unanimously voted to endorse and forward to TAC the 11/13/19 PRS Report and Impact Analysis for NPRR978 with a recommended priority of 2020 and rank of 240.</a:t>
            </a:r>
          </a:p>
        </p:txBody>
      </p:sp>
    </p:spTree>
    <p:extLst>
      <p:ext uri="{BB962C8B-B14F-4D97-AF65-F5344CB8AC3E}">
        <p14:creationId xmlns:p14="http://schemas.microsoft.com/office/powerpoint/2010/main" val="239719905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600" i="1" dirty="0"/>
              <a:t>NPRR980, Accounting for NSO Forced Outages and GINR Inactive Projects in the Report on the Capacity, Demand and Reserves in the ERCOT Region [ERCOT]</a:t>
            </a:r>
            <a:endParaRPr lang="en-US" sz="1600" dirty="0"/>
          </a:p>
        </p:txBody>
      </p:sp>
      <p:sp>
        <p:nvSpPr>
          <p:cNvPr id="14339" name="Rectangle 2"/>
          <p:cNvSpPr>
            <a:spLocks noChangeArrowheads="1"/>
          </p:cNvSpPr>
          <p:nvPr/>
        </p:nvSpPr>
        <p:spPr bwMode="auto">
          <a:xfrm>
            <a:off x="346586" y="633811"/>
            <a:ext cx="8480323" cy="56323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a:t>
            </a:r>
          </a:p>
          <a:p>
            <a:r>
              <a:rPr lang="en-US" b="1" dirty="0"/>
              <a:t>ERCOT Impact Analysis:  </a:t>
            </a:r>
            <a:r>
              <a:rPr lang="en-US" dirty="0"/>
              <a:t>Less than $5k (O&amp;M); no impacts to ERCOT staffing; no impacts to ERCOT computer systems; no impacts to </a:t>
            </a:r>
            <a:r>
              <a:rPr lang="x-none" dirty="0"/>
              <a:t>ERCOT business processes</a:t>
            </a:r>
            <a:r>
              <a:rPr lang="en-US" dirty="0"/>
              <a:t>; ERCOT grid operations and practices will be updated.</a:t>
            </a:r>
          </a:p>
          <a:p>
            <a:r>
              <a:rPr lang="en-US" b="1" dirty="0"/>
              <a:t>Revision Description:  </a:t>
            </a:r>
            <a:r>
              <a:rPr lang="en-US" dirty="0"/>
              <a:t>This NPRR makes two changes to the Report on the Capacity, Demand and Reserves in the ERCOT Region (“CDR”).  First, it clarifies that Forced Outages greater than 180 days, submitted through a Notification of Suspension of Operations (NSO), should be excluded from the CDR capacity estimates for the expected duration of the Forced Outages.  Second, Planning Guide Revision Request (PGRR) 066, Interconnection Request Cancellation and Creation of Inactive Status, which was approved by the ERCOT Board in December 2018, creates a new “Inactive” status for Generation Interconnection and Change Request (GINR) projects.  This NPRR addresses the resulting reporting gap by specifying how “Inactive” GINR projects, as well as “Cancelled” projects, are to be treated in the CDR.</a:t>
            </a:r>
          </a:p>
          <a:p>
            <a:r>
              <a:rPr lang="en-US" b="1" dirty="0"/>
              <a:t>PRS Decision:</a:t>
            </a:r>
            <a:r>
              <a:rPr lang="en-US" dirty="0"/>
              <a:t>  On 12/12/19, PRS voted to recommend approval of NPRR980 as amended by the 11/11/19 WMS comments.  There was one abstention from the Consumer (Occidental) Market Segment.  On 1/16/20, PRS unanimously voted to endorse and forward to TAC the 12/12/19 PRS Report and Impact Analysis for NPRR980.</a:t>
            </a:r>
          </a:p>
        </p:txBody>
      </p:sp>
    </p:spTree>
    <p:extLst>
      <p:ext uri="{BB962C8B-B14F-4D97-AF65-F5344CB8AC3E}">
        <p14:creationId xmlns:p14="http://schemas.microsoft.com/office/powerpoint/2010/main" val="296664261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NPRR982, Alignment of Block Load Transfer (BLT) Requirements Between Protocols and Nodal Operating Guide [ERCOT]</a:t>
            </a:r>
            <a:endParaRPr lang="en-US" sz="1800" dirty="0"/>
          </a:p>
        </p:txBody>
      </p:sp>
      <p:sp>
        <p:nvSpPr>
          <p:cNvPr id="14339" name="Rectangle 2"/>
          <p:cNvSpPr>
            <a:spLocks noChangeArrowheads="1"/>
          </p:cNvSpPr>
          <p:nvPr/>
        </p:nvSpPr>
        <p:spPr bwMode="auto">
          <a:xfrm>
            <a:off x="346586" y="633811"/>
            <a:ext cx="8480323"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March 1, 2020</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no impacts to ERCOT grid operations and practices.</a:t>
            </a:r>
          </a:p>
          <a:p>
            <a:r>
              <a:rPr lang="en-US" b="1" dirty="0"/>
              <a:t>Revision Description:  </a:t>
            </a:r>
            <a:r>
              <a:rPr lang="en-US" dirty="0"/>
              <a:t>This NPRR provides clarity to Market Participants and to ERCOT Staff by clarifying Block Load Transfer (BLT) treatment and by eliminating conflicting language in the Protocols and the Nodal Operating Guide, ensuring that a deployment of a BLT will be appropriately compensated.</a:t>
            </a:r>
          </a:p>
          <a:p>
            <a:r>
              <a:rPr lang="en-US" b="1" dirty="0"/>
              <a:t>PRS Decision:</a:t>
            </a:r>
            <a:r>
              <a:rPr lang="en-US" dirty="0"/>
              <a:t>  On 12/12/19, PRS unanimously voted to recommend approval of NPRR982 as submitted.  On 1/16/20, PRS unanimously voted to endorse and forward to TAC the 12/12/19 PRS Report and the Impact Analysis for NPRR982.</a:t>
            </a:r>
          </a:p>
        </p:txBody>
      </p:sp>
    </p:spTree>
    <p:extLst>
      <p:ext uri="{BB962C8B-B14F-4D97-AF65-F5344CB8AC3E}">
        <p14:creationId xmlns:p14="http://schemas.microsoft.com/office/powerpoint/2010/main" val="16433191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a:buFontTx/>
              <a:buNone/>
              <a:defRPr/>
            </a:pPr>
            <a:r>
              <a:rPr lang="en-US" dirty="0" smtClean="0"/>
              <a:t>2020 </a:t>
            </a:r>
            <a:r>
              <a:rPr lang="en-US" dirty="0"/>
              <a:t>PRS Leadership</a:t>
            </a:r>
          </a:p>
          <a:p>
            <a:pPr marL="0" indent="0" eaLnBrk="1">
              <a:buFontTx/>
              <a:buNone/>
              <a:defRPr/>
            </a:pPr>
            <a:r>
              <a:rPr lang="en-US" altLang="en-US" b="0" dirty="0"/>
              <a:t>Chair:  Martha Henson, </a:t>
            </a:r>
            <a:r>
              <a:rPr lang="en-US" altLang="en-US" b="0" dirty="0" err="1"/>
              <a:t>Oncor</a:t>
            </a:r>
            <a:endParaRPr lang="en-US" altLang="en-US" b="0" dirty="0"/>
          </a:p>
          <a:p>
            <a:pPr marL="0" indent="0" eaLnBrk="1">
              <a:buFontTx/>
              <a:buNone/>
              <a:defRPr/>
            </a:pPr>
            <a:r>
              <a:rPr lang="en-US" altLang="en-US" b="0" dirty="0"/>
              <a:t>Vice Chair: 	Melissa Trevino, Occidental Chemical</a:t>
            </a:r>
          </a:p>
          <a:p>
            <a:pPr marL="0" indent="0" eaLnBrk="1" hangingPunct="1">
              <a:spcBef>
                <a:spcPts val="0"/>
              </a:spcBef>
              <a:buFontTx/>
              <a:buNone/>
              <a:defRPr/>
            </a:pPr>
            <a:endParaRPr lang="en-US" dirty="0" smtClean="0"/>
          </a:p>
          <a:p>
            <a:pPr marL="0" indent="0" eaLnBrk="1" hangingPunct="1">
              <a:spcBef>
                <a:spcPts val="0"/>
              </a:spcBef>
              <a:buFontTx/>
              <a:buNone/>
              <a:defRPr/>
            </a:pPr>
            <a:r>
              <a:rPr lang="en-US" dirty="0" smtClean="0"/>
              <a:t>Revision Requests Recommended for Approval by PRS – Unopposed and No Impact (Vote):</a:t>
            </a:r>
          </a:p>
          <a:p>
            <a:pPr eaLnBrk="1">
              <a:spcBef>
                <a:spcPts val="300"/>
              </a:spcBef>
              <a:spcAft>
                <a:spcPts val="300"/>
              </a:spcAft>
              <a:defRPr/>
            </a:pPr>
            <a:r>
              <a:rPr lang="en-US" sz="1800" b="0" dirty="0" smtClean="0"/>
              <a:t>NPRR838</a:t>
            </a:r>
            <a:r>
              <a:rPr lang="en-US" sz="1800" b="0" dirty="0"/>
              <a:t>, Updated O&amp;M Cost for RMR Resources [ERCOT</a:t>
            </a:r>
            <a:r>
              <a:rPr lang="en-US" sz="1800" b="0" dirty="0" smtClean="0"/>
              <a:t>]*</a:t>
            </a:r>
          </a:p>
          <a:p>
            <a:pPr eaLnBrk="1">
              <a:spcBef>
                <a:spcPts val="300"/>
              </a:spcBef>
              <a:spcAft>
                <a:spcPts val="300"/>
              </a:spcAft>
              <a:defRPr/>
            </a:pPr>
            <a:r>
              <a:rPr lang="en-US" sz="1800" b="0" dirty="0" smtClean="0"/>
              <a:t>NPRR955</a:t>
            </a:r>
            <a:r>
              <a:rPr lang="en-US" sz="1800" b="0" dirty="0"/>
              <a:t>, Define Limited Impact Remedial Action Scheme (RAS) [ERCOT</a:t>
            </a:r>
            <a:r>
              <a:rPr lang="en-US" sz="1800" b="0" dirty="0" smtClean="0"/>
              <a:t>]*</a:t>
            </a:r>
            <a:endParaRPr lang="en-US" sz="1800" b="0" dirty="0"/>
          </a:p>
          <a:p>
            <a:pPr eaLnBrk="1">
              <a:spcBef>
                <a:spcPts val="300"/>
              </a:spcBef>
              <a:spcAft>
                <a:spcPts val="300"/>
              </a:spcAft>
              <a:defRPr/>
            </a:pPr>
            <a:r>
              <a:rPr lang="en-US" sz="1800" b="0" dirty="0" smtClean="0"/>
              <a:t>NPRR967</a:t>
            </a:r>
            <a:r>
              <a:rPr lang="en-US" sz="1800" b="0" dirty="0"/>
              <a:t>, Remove the 10 MW Limit from the Definition of Limited Duration Resource (LDR) [Advanced Power Alliance</a:t>
            </a:r>
            <a:r>
              <a:rPr lang="en-US" sz="1800" b="0" dirty="0" smtClean="0"/>
              <a:t>]*</a:t>
            </a:r>
          </a:p>
          <a:p>
            <a:pPr eaLnBrk="1">
              <a:spcBef>
                <a:spcPts val="300"/>
              </a:spcBef>
              <a:spcAft>
                <a:spcPts val="300"/>
              </a:spcAft>
              <a:defRPr/>
            </a:pPr>
            <a:r>
              <a:rPr lang="en-US" sz="1800" b="0" dirty="0" smtClean="0"/>
              <a:t>NPRR970</a:t>
            </a:r>
            <a:r>
              <a:rPr lang="en-US" sz="1800" b="0" dirty="0"/>
              <a:t>, Reliability Unit Commitment (RUC) Fuel Dispute Process Clarification [ERCOT</a:t>
            </a:r>
            <a:r>
              <a:rPr lang="en-US" sz="1800" b="0" dirty="0" smtClean="0"/>
              <a:t>]*</a:t>
            </a:r>
          </a:p>
          <a:p>
            <a:pPr eaLnBrk="1">
              <a:spcBef>
                <a:spcPts val="300"/>
              </a:spcBef>
              <a:spcAft>
                <a:spcPts val="300"/>
              </a:spcAft>
              <a:defRPr/>
            </a:pPr>
            <a:r>
              <a:rPr lang="en-US" sz="1800" b="0" dirty="0"/>
              <a:t>NPRR982, Alignment of Block Load Transfer (BLT) Requirements Between Protocols and Nodal Operating Guide [ERCOT</a:t>
            </a:r>
            <a:r>
              <a:rPr lang="en-US" sz="1800" b="0" dirty="0" smtClean="0"/>
              <a:t>]*</a:t>
            </a:r>
          </a:p>
          <a:p>
            <a:pPr eaLnBrk="1">
              <a:spcBef>
                <a:spcPts val="300"/>
              </a:spcBef>
              <a:spcAft>
                <a:spcPts val="300"/>
              </a:spcAft>
              <a:defRPr/>
            </a:pPr>
            <a:r>
              <a:rPr lang="en-US" sz="1800" b="0" dirty="0"/>
              <a:t>NPRR988, Correction to Conditions for DAM Award Eligibility for PTP Obligations with Links to an Option - URGENT [ERCOT</a:t>
            </a:r>
            <a:r>
              <a:rPr lang="en-US" sz="1800" b="0" dirty="0" smtClean="0"/>
              <a:t>]*</a:t>
            </a:r>
            <a:endParaRPr lang="en-US" sz="1800" b="0" dirty="0"/>
          </a:p>
          <a:p>
            <a:pPr marL="0" indent="0" eaLnBrk="1" hangingPunct="1">
              <a:spcBef>
                <a:spcPts val="600"/>
              </a:spcBef>
              <a:spcAft>
                <a:spcPts val="600"/>
              </a:spcAft>
              <a:buFontTx/>
              <a:buNone/>
              <a:defRPr/>
            </a:pPr>
            <a:r>
              <a:rPr lang="en-US" sz="1600" i="1" dirty="0" smtClean="0"/>
              <a:t>(* </a:t>
            </a:r>
            <a:r>
              <a:rPr lang="en-US" sz="1600" i="1" dirty="0"/>
              <a:t>denotes no impact</a:t>
            </a:r>
            <a:r>
              <a:rPr lang="en-US" sz="1600" i="1" dirty="0" smtClean="0"/>
              <a:t>)</a:t>
            </a:r>
            <a:endParaRPr lang="en-US"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NPRR985, Modify Forward Adjustment Factors to Include Pricing for the Current Operating Day [ERCOT]</a:t>
            </a:r>
            <a:endParaRPr lang="en-US" sz="1800" dirty="0"/>
          </a:p>
        </p:txBody>
      </p:sp>
      <p:sp>
        <p:nvSpPr>
          <p:cNvPr id="14339" name="Rectangle 2"/>
          <p:cNvSpPr>
            <a:spLocks noChangeArrowheads="1"/>
          </p:cNvSpPr>
          <p:nvPr/>
        </p:nvSpPr>
        <p:spPr bwMode="auto">
          <a:xfrm>
            <a:off x="346586" y="633811"/>
            <a:ext cx="8480323"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2760</a:t>
            </a:r>
          </a:p>
          <a:p>
            <a:r>
              <a:rPr lang="en-US" b="1" dirty="0"/>
              <a:t>ERCOT Impact Analysis:  </a:t>
            </a:r>
            <a:r>
              <a:rPr lang="en-US" dirty="0"/>
              <a:t>Less than $10k; no impacts to ERCOT staffing; impacts to Credit Monitoring and Management (CMM); no impacts to </a:t>
            </a:r>
            <a:r>
              <a:rPr lang="x-none" dirty="0"/>
              <a:t>ERCOT business processes</a:t>
            </a:r>
            <a:r>
              <a:rPr lang="en-US" dirty="0"/>
              <a:t>; no impacts to ERCOT grid operations and practices.</a:t>
            </a:r>
          </a:p>
          <a:p>
            <a:r>
              <a:rPr lang="en-US" b="1" dirty="0"/>
              <a:t>Revision Description:  </a:t>
            </a:r>
            <a:r>
              <a:rPr lang="en-US" dirty="0"/>
              <a:t>This NPRR modifies the time period used to compute the forward adjustment factor components of the Total Potential Exposure (TPE) calculation to clarify that the three forward weeks commence on the applicable Operating Day, rather than following the Operating Day.</a:t>
            </a:r>
          </a:p>
          <a:p>
            <a:r>
              <a:rPr lang="en-US" b="1" dirty="0"/>
              <a:t>PRS Decision:</a:t>
            </a:r>
            <a:r>
              <a:rPr lang="en-US" dirty="0"/>
              <a:t>  On 12/12/19, PRS unanimously voted to recommend approval of NPRR985 as submitted.  On 1/16/20, PRS unanimously voted to endorse and forward to TAC the 12/12/19 PRS Report and Impact Analysis for NPRR985 with a recommended priority of 2020 and rank of 2760.  </a:t>
            </a:r>
          </a:p>
          <a:p>
            <a:r>
              <a:rPr lang="en-US" b="1" dirty="0"/>
              <a:t>Credit WG Review:</a:t>
            </a:r>
            <a:r>
              <a:rPr lang="en-US" dirty="0"/>
              <a:t>  See 1/15/20 Credit WG comments</a:t>
            </a:r>
          </a:p>
        </p:txBody>
      </p:sp>
    </p:spTree>
    <p:extLst>
      <p:ext uri="{BB962C8B-B14F-4D97-AF65-F5344CB8AC3E}">
        <p14:creationId xmlns:p14="http://schemas.microsoft.com/office/powerpoint/2010/main" val="89861146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NPRR986, BESTF-2 Energy Storage Resource Energy Offer Curves, Pricing, Dispatch, and Mitigation - URGENT [ERCOT]</a:t>
            </a:r>
            <a:endParaRPr lang="en-US" sz="1800" dirty="0"/>
          </a:p>
        </p:txBody>
      </p:sp>
      <p:sp>
        <p:nvSpPr>
          <p:cNvPr id="14339" name="Rectangle 2"/>
          <p:cNvSpPr>
            <a:spLocks noChangeArrowheads="1"/>
          </p:cNvSpPr>
          <p:nvPr/>
        </p:nvSpPr>
        <p:spPr bwMode="auto">
          <a:xfrm>
            <a:off x="346586" y="633811"/>
            <a:ext cx="8480323"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2950</a:t>
            </a:r>
          </a:p>
          <a:p>
            <a:r>
              <a:rPr lang="en-US" b="1" dirty="0"/>
              <a:t>ERCOT Impact Analysis:  </a:t>
            </a:r>
            <a:r>
              <a:rPr lang="en-US" dirty="0"/>
              <a:t>Between $200k and $300k; no impacts to ERCOT staffing; impacts to S&amp;B, MMS, EMS, DAIP, and Integration; no impacts to </a:t>
            </a:r>
            <a:r>
              <a:rPr lang="x-none" dirty="0"/>
              <a:t>ERCOT business processes</a:t>
            </a:r>
            <a:r>
              <a:rPr lang="en-US" dirty="0"/>
              <a:t>; no impacts to ERCOT grid operations and practices.</a:t>
            </a:r>
          </a:p>
          <a:p>
            <a:r>
              <a:rPr lang="en-US" b="1" dirty="0"/>
              <a:t>Revision Description:  </a:t>
            </a:r>
            <a:r>
              <a:rPr lang="en-US" dirty="0"/>
              <a:t>This NPRR codifies concepts described in two Battery Energy Storage Task Force (BESTF) Key Topics and Concepts (KTCs), which received consensus support at BESTF and were approved by the Technical Advisory Committee (TAC) at its November 20, 2019, meeting related to ESR Energy Offer Curves, pricing, Dispatch, and mitigation.  </a:t>
            </a:r>
          </a:p>
          <a:p>
            <a:r>
              <a:rPr lang="en-US" b="1" dirty="0"/>
              <a:t>PRS Decision:</a:t>
            </a:r>
            <a:r>
              <a:rPr lang="en-US" dirty="0"/>
              <a:t>  On 1/16/20, PRS unanimously voted to grant NPRR986 Urgent status.  PRS then unanimously voted to recommend approval of NPRR986 as amended by the 1/9/20 WMS comments as revised by PRS; and to forward NPRR986 and the Impact Analysis to TAC with a recommended priority of 2020 and rank of 2765.  </a:t>
            </a:r>
          </a:p>
        </p:txBody>
      </p:sp>
    </p:spTree>
    <p:extLst>
      <p:ext uri="{BB962C8B-B14F-4D97-AF65-F5344CB8AC3E}">
        <p14:creationId xmlns:p14="http://schemas.microsoft.com/office/powerpoint/2010/main" val="102431329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NPRR988, Correction to Conditions for DAM Award Eligibility for PTP Obligations with Links to an Option - URGENT [ERCOT]</a:t>
            </a:r>
            <a:endParaRPr lang="en-US" sz="1800" dirty="0"/>
          </a:p>
        </p:txBody>
      </p:sp>
      <p:sp>
        <p:nvSpPr>
          <p:cNvPr id="14339" name="Rectangle 2"/>
          <p:cNvSpPr>
            <a:spLocks noChangeArrowheads="1"/>
          </p:cNvSpPr>
          <p:nvPr/>
        </p:nvSpPr>
        <p:spPr bwMode="auto">
          <a:xfrm>
            <a:off x="346586" y="633811"/>
            <a:ext cx="8480323"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March 1, 2020</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no impacts to ERCOT grid operations and practices.</a:t>
            </a:r>
          </a:p>
          <a:p>
            <a:r>
              <a:rPr lang="en-US" b="1" dirty="0"/>
              <a:t>Revision Description:  </a:t>
            </a:r>
            <a:r>
              <a:rPr lang="en-US" dirty="0"/>
              <a:t>This NPRR allows for the correct and intended implementation of NPRR929, PTP Obligations with Links to an Option DAM Award Eligibility, by replacing the word “or” with “and” in paragraph (1)(b)(</a:t>
            </a:r>
            <a:r>
              <a:rPr lang="en-US" dirty="0" err="1"/>
              <a:t>i</a:t>
            </a:r>
            <a:r>
              <a:rPr lang="en-US" dirty="0"/>
              <a:t>) of Section 4.4.6.3, PTP Obligations with Links to an Option DAM Award Eligibility, to clarify that both conditions in paragraphs (1)(b)(</a:t>
            </a:r>
            <a:r>
              <a:rPr lang="en-US" dirty="0" err="1"/>
              <a:t>i</a:t>
            </a:r>
            <a:r>
              <a:rPr lang="en-US" dirty="0"/>
              <a:t>) and (1)(b)(ii) of Section 4.4.6.3 are necessary for determining whether a Point-to-Point (PTP) Obligation with Links to an Option bid is eligible to be awarded.</a:t>
            </a:r>
          </a:p>
          <a:p>
            <a:r>
              <a:rPr lang="en-US" b="1" dirty="0"/>
              <a:t>PRS Decision:</a:t>
            </a:r>
            <a:r>
              <a:rPr lang="en-US" dirty="0"/>
              <a:t>  On 12/12/19, PRS unanimously voted to grant NPRR988 Urgent status.  PRS then unanimously voted to recommend approval of NPRR988 as submitted, and to forward NPRR988 and the Impact Analysis to TAC.</a:t>
            </a:r>
          </a:p>
        </p:txBody>
      </p:sp>
    </p:spTree>
    <p:extLst>
      <p:ext uri="{BB962C8B-B14F-4D97-AF65-F5344CB8AC3E}">
        <p14:creationId xmlns:p14="http://schemas.microsoft.com/office/powerpoint/2010/main" val="150189937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SCR806, Adding QSE and DME Information to Disclosure Reports [ERCOT]</a:t>
            </a:r>
            <a:r>
              <a:rPr lang="en-US" sz="1800" dirty="0"/>
              <a:t> </a:t>
            </a:r>
          </a:p>
        </p:txBody>
      </p:sp>
      <p:sp>
        <p:nvSpPr>
          <p:cNvPr id="14339" name="Rectangle 2"/>
          <p:cNvSpPr>
            <a:spLocks noChangeArrowheads="1"/>
          </p:cNvSpPr>
          <p:nvPr/>
        </p:nvSpPr>
        <p:spPr bwMode="auto">
          <a:xfrm>
            <a:off x="346586" y="633811"/>
            <a:ext cx="8480323"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250</a:t>
            </a:r>
          </a:p>
          <a:p>
            <a:r>
              <a:rPr lang="en-US" b="1" dirty="0"/>
              <a:t>ERCOT Impact Analysis:  </a:t>
            </a:r>
            <a:r>
              <a:rPr lang="en-US" dirty="0"/>
              <a:t>Between $65k and $95k; no impacts to ERCOT staffing; impacts to DAIP; no impacts to </a:t>
            </a:r>
            <a:r>
              <a:rPr lang="x-none" dirty="0"/>
              <a:t>ERCOT business processes</a:t>
            </a:r>
            <a:r>
              <a:rPr lang="en-US" dirty="0"/>
              <a:t>; no impacts to ERCOT grid operations and practices.</a:t>
            </a:r>
          </a:p>
          <a:p>
            <a:r>
              <a:rPr lang="en-US" b="1" dirty="0"/>
              <a:t>Revision Description:  </a:t>
            </a:r>
            <a:r>
              <a:rPr lang="en-US" dirty="0"/>
              <a:t>This SCR adds the Qualified Scheduling Entity (QSE) and Decision Making Entity (DME) columns to each individual disclosure report with Resource-specific offer information as specified by P.U.C. </a:t>
            </a:r>
            <a:r>
              <a:rPr lang="en-US" cap="small" dirty="0"/>
              <a:t>Subst</a:t>
            </a:r>
            <a:r>
              <a:rPr lang="en-US" dirty="0"/>
              <a:t>. R. 25.505, Reporting Requirements and the Scarcity Pricing Mechanism in the Electric Reliability Council of Texas Power Region.</a:t>
            </a:r>
          </a:p>
          <a:p>
            <a:r>
              <a:rPr lang="en-US" b="1" dirty="0"/>
              <a:t>PRS Decision:</a:t>
            </a:r>
            <a:r>
              <a:rPr lang="en-US" dirty="0"/>
              <a:t>  On 11/13/19, PRS unanimously voted to recommend approval of SCR806 as submitted.  The IPM Market Segment was not present for the vote.  On 12/12/19, PRS unanimously voted to endorse and forward to TAC the 11/13/19 PRS Report and the Impact Analysis for SCR806 with a recommended priority of 2020 and rank of 250.</a:t>
            </a:r>
          </a:p>
        </p:txBody>
      </p:sp>
    </p:spTree>
    <p:extLst>
      <p:ext uri="{BB962C8B-B14F-4D97-AF65-F5344CB8AC3E}">
        <p14:creationId xmlns:p14="http://schemas.microsoft.com/office/powerpoint/2010/main" val="225833217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2019 Releases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solidFill>
                  <a:prstClr val="black">
                    <a:tint val="75000"/>
                  </a:prstClr>
                </a:solidFill>
              </a:rPr>
              <a:pPr/>
              <a:t>24</a:t>
            </a:fld>
            <a:endParaRPr lang="en-US">
              <a:solidFill>
                <a:prstClr val="black">
                  <a:tint val="75000"/>
                </a:prstClr>
              </a:solidFill>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91321"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800" b="0" kern="0" dirty="0" smtClean="0">
                <a:solidFill>
                  <a:srgbClr val="000000"/>
                </a:solidFill>
                <a:cs typeface="+mn-cs"/>
              </a:rPr>
              <a:t>APPENDIX</a:t>
            </a:r>
          </a:p>
          <a:p>
            <a:pPr defTabSz="914400" eaLnBrk="1" hangingPunct="1">
              <a:defRPr/>
            </a:pPr>
            <a:r>
              <a:rPr lang="en-US" sz="700" b="0" kern="0" dirty="0" smtClean="0">
                <a:solidFill>
                  <a:srgbClr val="FF0000"/>
                </a:solidFill>
                <a:cs typeface="+mn-cs"/>
              </a:rPr>
              <a:t>Red </a:t>
            </a:r>
            <a:r>
              <a:rPr lang="en-US" sz="700" b="0" kern="0" dirty="0">
                <a:solidFill>
                  <a:srgbClr val="FF0000"/>
                </a:solidFill>
                <a:cs typeface="+mn-cs"/>
              </a:rPr>
              <a:t>Text</a:t>
            </a:r>
            <a:r>
              <a:rPr lang="en-US" sz="700" b="0" kern="0" dirty="0">
                <a:solidFill>
                  <a:srgbClr val="000000"/>
                </a:solidFill>
                <a:cs typeface="+mn-cs"/>
              </a:rPr>
              <a:t>: </a:t>
            </a:r>
            <a:r>
              <a:rPr lang="en-US" sz="700" b="0" kern="0" dirty="0" smtClean="0">
                <a:solidFill>
                  <a:srgbClr val="000000"/>
                </a:solidFill>
                <a:cs typeface="+mn-cs"/>
              </a:rPr>
              <a:t>New </a:t>
            </a:r>
            <a:r>
              <a:rPr lang="en-US" sz="700" b="0" kern="0" dirty="0">
                <a:solidFill>
                  <a:srgbClr val="000000"/>
                </a:solidFill>
                <a:cs typeface="+mn-cs"/>
              </a:rPr>
              <a:t>additions and target release </a:t>
            </a:r>
            <a:r>
              <a:rPr lang="en-US" sz="700" b="0" kern="0" dirty="0" smtClean="0">
                <a:solidFill>
                  <a:srgbClr val="000000"/>
                </a:solidFill>
                <a:cs typeface="+mn-cs"/>
              </a:rPr>
              <a:t>changes</a:t>
            </a:r>
          </a:p>
          <a:p>
            <a:pPr defTabSz="914400" eaLnBrk="1" hangingPunct="1">
              <a:defRPr/>
            </a:pPr>
            <a:r>
              <a:rPr lang="en-US" sz="700" b="0" strike="sngStrike" kern="0" dirty="0">
                <a:solidFill>
                  <a:srgbClr val="000000"/>
                </a:solidFill>
                <a:cs typeface="+mn-cs"/>
              </a:rPr>
              <a:t>Strike-Through Text</a:t>
            </a:r>
            <a:r>
              <a:rPr lang="en-US" sz="700" b="0" kern="0" dirty="0">
                <a:solidFill>
                  <a:srgbClr val="000000"/>
                </a:solidFill>
                <a:cs typeface="+mn-cs"/>
              </a:rPr>
              <a:t>: Previous target </a:t>
            </a:r>
            <a:r>
              <a:rPr lang="en-US" sz="700" b="0" kern="0" dirty="0" smtClean="0">
                <a:solidFill>
                  <a:srgbClr val="000000"/>
                </a:solidFill>
                <a:cs typeface="+mn-cs"/>
              </a:rPr>
              <a:t>release</a:t>
            </a:r>
            <a:endParaRPr lang="en-US" sz="700" b="0" kern="0" dirty="0">
              <a:solidFill>
                <a:srgbClr val="000000"/>
              </a:solidFill>
              <a:cs typeface="+mn-cs"/>
            </a:endParaRPr>
          </a:p>
          <a:p>
            <a:pPr defTabSz="914400" eaLnBrk="1" hangingPunct="1">
              <a:defRPr/>
            </a:pPr>
            <a:r>
              <a:rPr lang="en-US" sz="700" b="0" kern="0" dirty="0">
                <a:solidFill>
                  <a:srgbClr val="000000"/>
                </a:solidFill>
                <a:cs typeface="+mn-cs"/>
              </a:rPr>
              <a:t>(a), (b), </a:t>
            </a:r>
            <a:r>
              <a:rPr lang="en-US" sz="700" b="0" kern="0" dirty="0" smtClean="0">
                <a:solidFill>
                  <a:srgbClr val="000000"/>
                </a:solidFill>
                <a:cs typeface="+mn-cs"/>
              </a:rPr>
              <a:t>etc.: </a:t>
            </a:r>
            <a:r>
              <a:rPr lang="en-US" sz="700" b="0" kern="0" dirty="0">
                <a:solidFill>
                  <a:srgbClr val="000000"/>
                </a:solidFill>
                <a:cs typeface="+mn-cs"/>
              </a:rPr>
              <a:t>M</a:t>
            </a:r>
            <a:r>
              <a:rPr lang="en-US" sz="700" b="0" kern="0" dirty="0" err="1" smtClean="0">
                <a:solidFill>
                  <a:srgbClr val="000000"/>
                </a:solidFill>
                <a:cs typeface="+mn-cs"/>
              </a:rPr>
              <a:t>ultiple</a:t>
            </a:r>
            <a:r>
              <a:rPr lang="en-US" sz="700" b="0" kern="0" dirty="0" smtClean="0">
                <a:solidFill>
                  <a:srgbClr val="000000"/>
                </a:solidFill>
                <a:cs typeface="+mn-cs"/>
              </a:rPr>
              <a:t> phase release</a:t>
            </a:r>
            <a:endParaRPr lang="en-US" sz="700" b="0" kern="0" dirty="0">
              <a:solidFill>
                <a:srgbClr val="000000"/>
              </a:solidFill>
              <a:cs typeface="+mn-cs"/>
            </a:endParaRPr>
          </a:p>
        </p:txBody>
      </p:sp>
      <p:graphicFrame>
        <p:nvGraphicFramePr>
          <p:cNvPr id="33" name="Group 3"/>
          <p:cNvGraphicFramePr>
            <a:graphicFrameLocks/>
          </p:cNvGraphicFramePr>
          <p:nvPr>
            <p:extLst/>
          </p:nvPr>
        </p:nvGraphicFramePr>
        <p:xfrm>
          <a:off x="160280" y="798446"/>
          <a:ext cx="8839200" cy="4207144"/>
        </p:xfrm>
        <a:graphic>
          <a:graphicData uri="http://schemas.openxmlformats.org/drawingml/2006/table">
            <a:tbl>
              <a:tblPr/>
              <a:tblGrid>
                <a:gridCol w="1439920"/>
                <a:gridCol w="1524000"/>
                <a:gridCol w="1447800"/>
                <a:gridCol w="1447800"/>
                <a:gridCol w="1447800"/>
                <a:gridCol w="1531880"/>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2/5 – 2/7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4/2 – 4/4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5/28 – 5/30</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8/6 – 8/8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10/15 – 10/17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12/10 – 12/12</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NPRR842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NPRR858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NPRR878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cap="none" normalizeH="0" baseline="0" dirty="0" smtClean="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PGRR057</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7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OBDRR011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5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RMGRR156</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8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PGRR062</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NPRR916</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NPRR809</a:t>
                      </a:r>
                      <a:r>
                        <a:rPr kumimoji="0" lang="en-US" sz="900" b="0" i="0" u="none" strike="noStrike" cap="none" normalizeH="0" baseline="0" dirty="0" smtClean="0">
                          <a:ln>
                            <a:noFill/>
                          </a:ln>
                          <a:solidFill>
                            <a:schemeClr val="tx1"/>
                          </a:solidFill>
                          <a:effectLst/>
                          <a:latin typeface="Courier New" pitchFamily="49" charset="0"/>
                        </a:rPr>
                        <a:t>(b)</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NPRR817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NPRR833</a:t>
                      </a:r>
                      <a:r>
                        <a:rPr kumimoji="0" lang="en-US" sz="900" b="0" i="0" u="none" strike="noStrike" cap="none" normalizeH="0" baseline="0" dirty="0" smtClean="0">
                          <a:ln>
                            <a:noFill/>
                          </a:ln>
                          <a:solidFill>
                            <a:schemeClr val="tx1"/>
                          </a:solidFill>
                          <a:effectLst/>
                          <a:latin typeface="Courier New" pitchFamily="49" charset="0"/>
                        </a:rPr>
                        <a:t>(a/b)</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NPRR865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NPRR866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VCMRR021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5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VCMRR022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NPRR877 </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Ph1</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NPRR833</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(c)</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NPRR901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NPRR916</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NOGRR174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OBDRR010</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8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NPRR909</a:t>
                      </a:r>
                      <a:endParaRPr kumimoji="0" lang="en-US" sz="16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2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NPRR519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NPRR620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NPRR755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NOGRR154</a:t>
                      </a:r>
                      <a:endParaRPr kumimoji="0" lang="en-US" sz="14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OBDRR014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4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NPRR821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4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PGRR066</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NPRR899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NPRR895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NPRR914</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NPRR923</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PGRR061</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PGRR070</a:t>
                      </a:r>
                      <a:r>
                        <a:rPr kumimoji="0" lang="en-US" sz="900" b="0" i="0" u="none" strike="noStrike" cap="none" normalizeH="0" baseline="0" dirty="0" smtClean="0">
                          <a:ln>
                            <a:noFill/>
                          </a:ln>
                          <a:solidFill>
                            <a:schemeClr val="tx1"/>
                          </a:solidFill>
                          <a:effectLst/>
                          <a:latin typeface="Courier New" pitchFamily="49" charset="0"/>
                        </a:rPr>
                        <a:t>(a)</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bg1"/>
                          </a:solidFill>
                          <a:effectLst/>
                          <a:latin typeface="Courier New" pitchFamily="49" charset="0"/>
                          <a:ea typeface="+mn-ea"/>
                          <a:cs typeface="+mn-cs"/>
                        </a:rPr>
                        <a:t>RR917</a:t>
                      </a:r>
                      <a:r>
                        <a:rPr kumimoji="0" lang="en-US" sz="900" b="0" i="0" u="none" strike="noStrike" kern="1200" cap="none" normalizeH="0" baseline="0" dirty="0" smtClean="0">
                          <a:ln>
                            <a:noFill/>
                          </a:ln>
                          <a:solidFill>
                            <a:schemeClr val="bg1"/>
                          </a:solidFill>
                          <a:effectLst/>
                          <a:latin typeface="Courier New" pitchFamily="49" charset="0"/>
                          <a:ea typeface="+mn-ea"/>
                          <a:cs typeface="+mn-cs"/>
                        </a:rPr>
                        <a:t>(a)</a:t>
                      </a:r>
                      <a:endParaRPr kumimoji="0" lang="en-US" sz="1200" b="0" i="0" u="none" strike="noStrike" kern="1200" cap="none" normalizeH="0" baseline="0" dirty="0" smtClean="0">
                        <a:ln>
                          <a:noFill/>
                        </a:ln>
                        <a:solidFill>
                          <a:schemeClr val="bg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RMGRR155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NOGRR185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PGRR069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NPRR952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NPRR972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PGRR072</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NPRR920</a:t>
                      </a: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24" name="TextBox 21"/>
          <p:cNvSpPr txBox="1">
            <a:spLocks noChangeArrowheads="1"/>
          </p:cNvSpPr>
          <p:nvPr/>
        </p:nvSpPr>
        <p:spPr bwMode="auto">
          <a:xfrm>
            <a:off x="5242489" y="5529940"/>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28" name="TextBox 21"/>
          <p:cNvSpPr txBox="1">
            <a:spLocks noChangeArrowheads="1"/>
          </p:cNvSpPr>
          <p:nvPr/>
        </p:nvSpPr>
        <p:spPr bwMode="auto">
          <a:xfrm>
            <a:off x="6498328" y="5520256"/>
            <a:ext cx="2485392" cy="954107"/>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a:solidFill>
                  <a:prstClr val="black"/>
                </a:solidFill>
                <a:cs typeface="+mn-cs"/>
              </a:rPr>
              <a:t>NPRR809(b) – Reporting/posting system changes</a:t>
            </a:r>
          </a:p>
          <a:p>
            <a:pPr defTabSz="914400" eaLnBrk="1" hangingPunct="1">
              <a:defRPr/>
            </a:pPr>
            <a:r>
              <a:rPr lang="en-US" sz="800" b="0" kern="0" dirty="0">
                <a:solidFill>
                  <a:prstClr val="black"/>
                </a:solidFill>
                <a:cs typeface="+mn-cs"/>
              </a:rPr>
              <a:t>NPRR833(a/b) – DAM/SCED system changes</a:t>
            </a:r>
          </a:p>
          <a:p>
            <a:pPr defTabSz="914400" eaLnBrk="1" hangingPunct="1">
              <a:defRPr/>
            </a:pPr>
            <a:r>
              <a:rPr lang="en-US" sz="800" b="0" kern="0" dirty="0" smtClean="0">
                <a:solidFill>
                  <a:prstClr val="black"/>
                </a:solidFill>
                <a:cs typeface="+mn-cs"/>
              </a:rPr>
              <a:t>NPRR833(c) </a:t>
            </a:r>
            <a:r>
              <a:rPr lang="en-US" sz="800" b="0" kern="0" dirty="0">
                <a:solidFill>
                  <a:prstClr val="black"/>
                </a:solidFill>
                <a:cs typeface="+mn-cs"/>
              </a:rPr>
              <a:t>– </a:t>
            </a:r>
            <a:r>
              <a:rPr lang="en-US" sz="800" b="0" kern="0" dirty="0" smtClean="0">
                <a:solidFill>
                  <a:prstClr val="black"/>
                </a:solidFill>
                <a:cs typeface="+mn-cs"/>
              </a:rPr>
              <a:t>CRR </a:t>
            </a:r>
            <a:r>
              <a:rPr lang="en-US" sz="800" b="0" kern="0" dirty="0">
                <a:solidFill>
                  <a:prstClr val="black"/>
                </a:solidFill>
                <a:cs typeface="+mn-cs"/>
              </a:rPr>
              <a:t>system </a:t>
            </a:r>
            <a:r>
              <a:rPr lang="en-US" sz="800" b="0" kern="0" dirty="0" smtClean="0">
                <a:solidFill>
                  <a:prstClr val="black"/>
                </a:solidFill>
                <a:cs typeface="+mn-cs"/>
              </a:rPr>
              <a:t>changes</a:t>
            </a:r>
          </a:p>
          <a:p>
            <a:pPr defTabSz="914400" eaLnBrk="1" hangingPunct="1">
              <a:defRPr/>
            </a:pPr>
            <a:r>
              <a:rPr lang="en-US" sz="800" b="0" kern="0" dirty="0" smtClean="0">
                <a:solidFill>
                  <a:prstClr val="black"/>
                </a:solidFill>
                <a:cs typeface="+mn-cs"/>
              </a:rPr>
              <a:t>NPRR916(a) </a:t>
            </a:r>
            <a:r>
              <a:rPr lang="en-US" sz="800" b="0" kern="0" dirty="0">
                <a:solidFill>
                  <a:prstClr val="black"/>
                </a:solidFill>
                <a:cs typeface="+mn-cs"/>
              </a:rPr>
              <a:t>– Mitigated Offer Floor to </a:t>
            </a:r>
            <a:r>
              <a:rPr lang="en-US" sz="800" b="0" kern="0" dirty="0" smtClean="0">
                <a:solidFill>
                  <a:prstClr val="black"/>
                </a:solidFill>
                <a:cs typeface="+mn-cs"/>
              </a:rPr>
              <a:t>$0/MWh</a:t>
            </a:r>
          </a:p>
          <a:p>
            <a:pPr defTabSz="914400" eaLnBrk="1" hangingPunct="1">
              <a:defRPr/>
            </a:pPr>
            <a:r>
              <a:rPr lang="en-US" sz="800" b="0" kern="0" dirty="0" smtClean="0">
                <a:solidFill>
                  <a:prstClr val="black"/>
                </a:solidFill>
                <a:cs typeface="+mn-cs"/>
              </a:rPr>
              <a:t>NPRR916(b) – Mitigated Offer Floor to -$20/MWh</a:t>
            </a:r>
          </a:p>
          <a:p>
            <a:pPr defTabSz="914400" eaLnBrk="1" hangingPunct="1">
              <a:defRPr/>
            </a:pPr>
            <a:r>
              <a:rPr lang="en-US" sz="800" b="0" kern="0" dirty="0" smtClean="0">
                <a:solidFill>
                  <a:prstClr val="black"/>
                </a:solidFill>
                <a:cs typeface="+mn-cs"/>
              </a:rPr>
              <a:t>PGRR057(b) – List of GMD event contingencies</a:t>
            </a:r>
          </a:p>
          <a:p>
            <a:pPr defTabSz="914400" eaLnBrk="1" hangingPunct="1">
              <a:defRPr/>
            </a:pPr>
            <a:r>
              <a:rPr lang="en-US" sz="800" b="0" kern="0" dirty="0" smtClean="0">
                <a:solidFill>
                  <a:prstClr val="black"/>
                </a:solidFill>
                <a:cs typeface="+mn-cs"/>
              </a:rPr>
              <a:t>PGRR070(a) – Sect. 3.1.8, paragraphs (1) and (2)</a:t>
            </a:r>
          </a:p>
        </p:txBody>
      </p:sp>
      <p:sp>
        <p:nvSpPr>
          <p:cNvPr id="13" name="TextBox 12"/>
          <p:cNvSpPr txBox="1"/>
          <p:nvPr/>
        </p:nvSpPr>
        <p:spPr>
          <a:xfrm>
            <a:off x="2828754" y="1359665"/>
            <a:ext cx="278384" cy="3670236"/>
          </a:xfrm>
          <a:prstGeom prst="rect">
            <a:avLst/>
          </a:prstGeom>
          <a:noFill/>
        </p:spPr>
        <p:txBody>
          <a:bodyPr wrap="square" rtlCol="0">
            <a:spAutoFit/>
          </a:bodyPr>
          <a:lstStyle/>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r>
              <a:rPr lang="en-US" sz="12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r>
              <a:rPr lang="en-US" sz="1050" b="1" i="1" kern="0" dirty="0" smtClean="0">
                <a:solidFill>
                  <a:srgbClr val="000000"/>
                </a:solidFill>
                <a:latin typeface="Arial" panose="020B0604020202020204"/>
                <a:cs typeface="+mn-cs"/>
              </a:rPr>
              <a:t> </a:t>
            </a:r>
            <a:endParaRPr lang="en-US" b="1" i="1" kern="0" dirty="0" smtClean="0">
              <a:solidFill>
                <a:srgbClr val="000000"/>
              </a:solidFill>
              <a:latin typeface="Arial" panose="020B0604020202020204"/>
              <a:cs typeface="+mn-cs"/>
            </a:endParaRPr>
          </a:p>
          <a:p>
            <a:pPr algn="ctr" defTabSz="914400" eaLnBrk="1" hangingPunct="1">
              <a:defRPr/>
            </a:pPr>
            <a:endParaRPr lang="en-US" sz="3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400" b="1" i="1" kern="0" dirty="0" smtClean="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dirty="0">
                <a:solidFill>
                  <a:prstClr val="black"/>
                </a:solidFill>
                <a:latin typeface="Wingdings" panose="05000000000000000000" pitchFamily="2" charset="2"/>
                <a:cs typeface="+mn-cs"/>
              </a:rPr>
              <a:t>ü</a:t>
            </a:r>
            <a:endParaRPr lang="en-US" sz="1000" b="1" i="1" kern="0" dirty="0" smtClean="0">
              <a:solidFill>
                <a:srgbClr val="000000"/>
              </a:solidFill>
              <a:latin typeface="Arial" panose="020B0604020202020204"/>
              <a:cs typeface="+mn-cs"/>
            </a:endParaRPr>
          </a:p>
        </p:txBody>
      </p:sp>
      <p:sp>
        <p:nvSpPr>
          <p:cNvPr id="23" name="TextBox 12"/>
          <p:cNvSpPr txBox="1">
            <a:spLocks noChangeArrowheads="1"/>
          </p:cNvSpPr>
          <p:nvPr/>
        </p:nvSpPr>
        <p:spPr bwMode="auto">
          <a:xfrm>
            <a:off x="4575566" y="2805690"/>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7</a:t>
            </a:r>
            <a:r>
              <a:rPr lang="en-US" sz="1200" dirty="0" smtClean="0">
                <a:solidFill>
                  <a:prstClr val="black"/>
                </a:solidFill>
                <a:cs typeface="+mn-cs"/>
              </a:rPr>
              <a:t>/1</a:t>
            </a:r>
            <a:endParaRPr lang="en-US" sz="1200" kern="0" dirty="0" smtClean="0">
              <a:solidFill>
                <a:prstClr val="black"/>
              </a:solidFill>
              <a:cs typeface="+mn-cs"/>
            </a:endParaRPr>
          </a:p>
        </p:txBody>
      </p:sp>
      <p:sp>
        <p:nvSpPr>
          <p:cNvPr id="25" name="TextBox 24"/>
          <p:cNvSpPr txBox="1"/>
          <p:nvPr/>
        </p:nvSpPr>
        <p:spPr>
          <a:xfrm>
            <a:off x="4261749" y="4724005"/>
            <a:ext cx="370549" cy="246221"/>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   </a:t>
            </a:r>
          </a:p>
        </p:txBody>
      </p:sp>
      <p:sp>
        <p:nvSpPr>
          <p:cNvPr id="34" name="TextBox 12"/>
          <p:cNvSpPr txBox="1">
            <a:spLocks noChangeArrowheads="1"/>
          </p:cNvSpPr>
          <p:nvPr/>
        </p:nvSpPr>
        <p:spPr bwMode="auto">
          <a:xfrm>
            <a:off x="3468509" y="3363660"/>
            <a:ext cx="1097280"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6/2</a:t>
            </a:r>
            <a:endParaRPr lang="en-US" sz="1200" kern="0" dirty="0" smtClean="0">
              <a:solidFill>
                <a:prstClr val="black"/>
              </a:solidFill>
              <a:cs typeface="+mn-cs"/>
            </a:endParaRPr>
          </a:p>
        </p:txBody>
      </p:sp>
      <p:sp>
        <p:nvSpPr>
          <p:cNvPr id="36" name="TextBox 35"/>
          <p:cNvSpPr txBox="1"/>
          <p:nvPr/>
        </p:nvSpPr>
        <p:spPr>
          <a:xfrm>
            <a:off x="4256907" y="4475946"/>
            <a:ext cx="370549" cy="461665"/>
          </a:xfrm>
          <a:prstGeom prst="rect">
            <a:avLst/>
          </a:prstGeom>
          <a:noFill/>
        </p:spPr>
        <p:txBody>
          <a:bodyPr wrap="square" rtlCol="0">
            <a:spAutoFit/>
          </a:bodyPr>
          <a:lstStyle/>
          <a:p>
            <a:pPr algn="ctr" defTabSz="914400" eaLnBrk="1" hangingPunct="1">
              <a:defRPr/>
            </a:pPr>
            <a:r>
              <a:rPr lang="en-US" sz="1000" dirty="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a:p>
            <a:pPr algn="ctr" defTabSz="914400" eaLnBrk="1" hangingPunct="1">
              <a:defRPr/>
            </a:pPr>
            <a:endParaRPr lang="en-US" sz="300" dirty="0" smtClean="0">
              <a:solidFill>
                <a:prstClr val="black"/>
              </a:solidFill>
              <a:latin typeface="Wingdings" panose="05000000000000000000" pitchFamily="2" charset="2"/>
              <a:cs typeface="+mn-cs"/>
            </a:endParaRPr>
          </a:p>
          <a:p>
            <a:pPr algn="ctr" defTabSz="914400" eaLnBrk="1" hangingPunct="1">
              <a:defRPr/>
            </a:pPr>
            <a:r>
              <a:rPr lang="en-US" sz="1000" dirty="0" smtClean="0">
                <a:solidFill>
                  <a:prstClr val="black"/>
                </a:solidFill>
                <a:latin typeface="Wingdings" panose="05000000000000000000" pitchFamily="2" charset="2"/>
                <a:cs typeface="+mn-cs"/>
              </a:rPr>
              <a:t>ü</a:t>
            </a:r>
            <a:r>
              <a:rPr lang="en-US" sz="1000" b="1" i="1" kern="0" dirty="0" smtClean="0">
                <a:solidFill>
                  <a:srgbClr val="000000"/>
                </a:solidFill>
                <a:latin typeface="Arial" panose="020B0604020202020204"/>
                <a:cs typeface="+mn-cs"/>
              </a:rPr>
              <a:t>  </a:t>
            </a:r>
          </a:p>
        </p:txBody>
      </p:sp>
      <p:sp>
        <p:nvSpPr>
          <p:cNvPr id="37" name="TextBox 36"/>
          <p:cNvSpPr txBox="1"/>
          <p:nvPr/>
        </p:nvSpPr>
        <p:spPr>
          <a:xfrm rot="16200000">
            <a:off x="2636731" y="4112235"/>
            <a:ext cx="1172116" cy="246221"/>
          </a:xfrm>
          <a:prstGeom prst="rect">
            <a:avLst/>
          </a:prstGeom>
          <a:noFill/>
        </p:spPr>
        <p:txBody>
          <a:bodyPr wrap="none" rtlCol="0">
            <a:spAutoFit/>
          </a:bodyPr>
          <a:lstStyle/>
          <a:p>
            <a:pPr defTabSz="914400" eaLnBrk="1" fontAlgn="auto" hangingPunct="1">
              <a:spcBef>
                <a:spcPts val="0"/>
              </a:spcBef>
              <a:spcAft>
                <a:spcPts val="0"/>
              </a:spcAft>
            </a:pPr>
            <a:r>
              <a:rPr lang="en-US" sz="1000" i="1" dirty="0" smtClean="0">
                <a:solidFill>
                  <a:prstClr val="black"/>
                </a:solidFill>
                <a:latin typeface="Arial" panose="020B0604020202020204"/>
                <a:cs typeface="+mn-cs"/>
              </a:rPr>
              <a:t>CMM Release 1b</a:t>
            </a:r>
            <a:endParaRPr lang="en-US" sz="1000" i="1" dirty="0">
              <a:solidFill>
                <a:prstClr val="black"/>
              </a:solidFill>
              <a:latin typeface="Arial" panose="020B0604020202020204"/>
              <a:cs typeface="+mn-cs"/>
            </a:endParaRPr>
          </a:p>
        </p:txBody>
      </p:sp>
      <p:sp>
        <p:nvSpPr>
          <p:cNvPr id="38" name="Left Brace 37"/>
          <p:cNvSpPr/>
          <p:nvPr/>
        </p:nvSpPr>
        <p:spPr>
          <a:xfrm>
            <a:off x="3294001" y="3635933"/>
            <a:ext cx="181024" cy="1275416"/>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39" name="TextBox 12"/>
          <p:cNvSpPr txBox="1">
            <a:spLocks noChangeArrowheads="1"/>
          </p:cNvSpPr>
          <p:nvPr/>
        </p:nvSpPr>
        <p:spPr bwMode="auto">
          <a:xfrm>
            <a:off x="1594953" y="3637014"/>
            <a:ext cx="1513605"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5/1</a:t>
            </a:r>
            <a:endParaRPr lang="en-US" sz="1200" kern="0" dirty="0">
              <a:solidFill>
                <a:prstClr val="black"/>
              </a:solidFill>
              <a:cs typeface="+mn-cs"/>
            </a:endParaRPr>
          </a:p>
        </p:txBody>
      </p:sp>
      <p:sp>
        <p:nvSpPr>
          <p:cNvPr id="27" name="TextBox 12"/>
          <p:cNvSpPr txBox="1">
            <a:spLocks noChangeArrowheads="1"/>
          </p:cNvSpPr>
          <p:nvPr/>
        </p:nvSpPr>
        <p:spPr bwMode="auto">
          <a:xfrm>
            <a:off x="147569" y="2286000"/>
            <a:ext cx="14536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1</a:t>
            </a:r>
            <a:r>
              <a:rPr lang="en-US" sz="1200" dirty="0" smtClean="0">
                <a:solidFill>
                  <a:prstClr val="black"/>
                </a:solidFill>
                <a:cs typeface="+mn-cs"/>
              </a:rPr>
              <a:t>/22</a:t>
            </a:r>
            <a:endParaRPr lang="en-US" sz="1200" kern="0" dirty="0">
              <a:solidFill>
                <a:prstClr val="black"/>
              </a:solidFill>
              <a:cs typeface="+mn-cs"/>
            </a:endParaRPr>
          </a:p>
        </p:txBody>
      </p:sp>
      <p:sp>
        <p:nvSpPr>
          <p:cNvPr id="31" name="TextBox 12"/>
          <p:cNvSpPr txBox="1">
            <a:spLocks noChangeArrowheads="1"/>
          </p:cNvSpPr>
          <p:nvPr/>
        </p:nvSpPr>
        <p:spPr bwMode="auto">
          <a:xfrm>
            <a:off x="154016" y="3886200"/>
            <a:ext cx="14409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3</a:t>
            </a:r>
            <a:r>
              <a:rPr lang="en-US" sz="1200" dirty="0" smtClean="0">
                <a:solidFill>
                  <a:prstClr val="black"/>
                </a:solidFill>
                <a:cs typeface="+mn-cs"/>
              </a:rPr>
              <a:t>/26</a:t>
            </a:r>
            <a:endParaRPr lang="en-US" sz="1200" kern="0" dirty="0">
              <a:solidFill>
                <a:prstClr val="black"/>
              </a:solidFill>
              <a:cs typeface="+mn-cs"/>
            </a:endParaRPr>
          </a:p>
        </p:txBody>
      </p:sp>
      <p:sp>
        <p:nvSpPr>
          <p:cNvPr id="40" name="TextBox 39"/>
          <p:cNvSpPr txBox="1"/>
          <p:nvPr/>
        </p:nvSpPr>
        <p:spPr>
          <a:xfrm>
            <a:off x="1326869" y="1374797"/>
            <a:ext cx="338554" cy="2623795"/>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 </a:t>
            </a:r>
          </a:p>
          <a:p>
            <a:pPr defTabSz="914400" eaLnBrk="1" fontAlgn="auto" hangingPunct="1">
              <a:spcBef>
                <a:spcPts val="0"/>
              </a:spcBef>
              <a:spcAft>
                <a:spcPts val="0"/>
              </a:spcAft>
            </a:pPr>
            <a:endParaRPr lang="en-US" sz="105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graphicFrame>
        <p:nvGraphicFramePr>
          <p:cNvPr id="41" name="Table 40"/>
          <p:cNvGraphicFramePr>
            <a:graphicFrameLocks noGrp="1"/>
          </p:cNvGraphicFramePr>
          <p:nvPr>
            <p:extLst/>
          </p:nvPr>
        </p:nvGraphicFramePr>
        <p:xfrm>
          <a:off x="176358" y="5032090"/>
          <a:ext cx="8807363" cy="464820"/>
        </p:xfrm>
        <a:graphic>
          <a:graphicData uri="http://schemas.openxmlformats.org/drawingml/2006/table">
            <a:tbl>
              <a:tblPr firstRow="1" bandRow="1"/>
              <a:tblGrid>
                <a:gridCol w="919754"/>
                <a:gridCol w="1189888"/>
                <a:gridCol w="1828800"/>
                <a:gridCol w="4868921"/>
              </a:tblGrid>
              <a:tr h="196622">
                <a:tc rowSpan="2">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200" b="1" dirty="0" smtClean="0">
                          <a:solidFill>
                            <a:schemeClr val="tx1"/>
                          </a:solidFill>
                        </a:rPr>
                        <a:t>TBD Items</a:t>
                      </a:r>
                      <a:endParaRPr lang="en-US" sz="1200" b="1"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2017</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2018</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2019</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r>
              <a:tr h="203547">
                <a:tc vMerge="1">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800" b="0" dirty="0" smtClean="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NPRR702, NPRR829</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baseline="0" dirty="0" smtClean="0">
                          <a:solidFill>
                            <a:schemeClr val="tx1"/>
                          </a:solidFill>
                        </a:rPr>
                        <a:t>NPRR825(b), NPRR867, NPRR841</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kern="1200" baseline="0" dirty="0" smtClean="0">
                          <a:solidFill>
                            <a:schemeClr val="tx1"/>
                          </a:solidFill>
                          <a:latin typeface="+mn-lt"/>
                          <a:ea typeface="+mn-ea"/>
                          <a:cs typeface="+mn-cs"/>
                        </a:rPr>
                        <a:t>NPRR887,NPRR904,OBDRR009,</a:t>
                      </a:r>
                      <a:r>
                        <a:rPr lang="en-US" sz="800" b="0" strike="sngStrike" kern="1200" baseline="0" dirty="0" smtClean="0">
                          <a:solidFill>
                            <a:srgbClr val="FF0000"/>
                          </a:solidFill>
                          <a:latin typeface="+mn-lt"/>
                          <a:ea typeface="+mn-ea"/>
                          <a:cs typeface="+mn-cs"/>
                        </a:rPr>
                        <a:t>NPRR905</a:t>
                      </a:r>
                      <a:r>
                        <a:rPr lang="en-US" sz="800" b="0" strike="noStrike" kern="1200" baseline="0" dirty="0" smtClean="0">
                          <a:solidFill>
                            <a:srgbClr val="FF0000"/>
                          </a:solidFill>
                          <a:latin typeface="+mn-lt"/>
                          <a:ea typeface="+mn-ea"/>
                          <a:cs typeface="+mn-cs"/>
                        </a:rPr>
                        <a:t>,</a:t>
                      </a:r>
                      <a:r>
                        <a:rPr lang="en-US" sz="800" b="0" strike="sngStrike" kern="1200" baseline="0" dirty="0" smtClean="0">
                          <a:solidFill>
                            <a:srgbClr val="FF0000"/>
                          </a:solidFill>
                          <a:latin typeface="+mn-lt"/>
                          <a:ea typeface="+mn-ea"/>
                          <a:cs typeface="+mn-cs"/>
                        </a:rPr>
                        <a:t>NPRR936</a:t>
                      </a:r>
                      <a:r>
                        <a:rPr lang="en-US" sz="800" b="0" strike="noStrike" kern="1200" baseline="0" dirty="0" smtClean="0">
                          <a:solidFill>
                            <a:srgbClr val="FF0000"/>
                          </a:solidFill>
                          <a:latin typeface="+mn-lt"/>
                          <a:ea typeface="+mn-ea"/>
                          <a:cs typeface="+mn-cs"/>
                        </a:rPr>
                        <a:t>,NPRR939,</a:t>
                      </a:r>
                      <a:r>
                        <a:rPr lang="en-US" sz="800" b="0" strike="sngStrike" kern="1200" baseline="0" dirty="0" smtClean="0">
                          <a:solidFill>
                            <a:srgbClr val="FF0000"/>
                          </a:solidFill>
                          <a:latin typeface="+mn-lt"/>
                          <a:ea typeface="+mn-ea"/>
                          <a:cs typeface="+mn-cs"/>
                        </a:rPr>
                        <a:t>NPRR951</a:t>
                      </a:r>
                      <a:r>
                        <a:rPr lang="en-US" sz="800" b="0" strike="noStrike" kern="1200" baseline="0" dirty="0" smtClean="0">
                          <a:solidFill>
                            <a:srgbClr val="FF0000"/>
                          </a:solidFill>
                          <a:latin typeface="+mn-lt"/>
                          <a:ea typeface="+mn-ea"/>
                          <a:cs typeface="+mn-cs"/>
                        </a:rPr>
                        <a:t>, PGRR066,</a:t>
                      </a:r>
                      <a:r>
                        <a:rPr lang="en-US" sz="800" b="0" strike="sngStrike" kern="1200" baseline="0" dirty="0" smtClean="0">
                          <a:solidFill>
                            <a:srgbClr val="FF0000"/>
                          </a:solidFill>
                          <a:latin typeface="+mn-lt"/>
                          <a:ea typeface="+mn-ea"/>
                          <a:cs typeface="+mn-cs"/>
                        </a:rPr>
                        <a:t>SCR804</a:t>
                      </a:r>
                      <a:endParaRPr lang="en-US" sz="800" b="0" strike="sngStrike" kern="1200" baseline="0" dirty="0">
                        <a:solidFill>
                          <a:srgbClr val="FF0000"/>
                        </a:solidFill>
                        <a:latin typeface="+mn-lt"/>
                        <a:ea typeface="+mn-ea"/>
                        <a:cs typeface="+mn-cs"/>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r>
            </a:tbl>
          </a:graphicData>
        </a:graphic>
      </p:graphicFrame>
      <p:sp>
        <p:nvSpPr>
          <p:cNvPr id="44" name="TextBox 12"/>
          <p:cNvSpPr txBox="1">
            <a:spLocks noChangeArrowheads="1"/>
          </p:cNvSpPr>
          <p:nvPr/>
        </p:nvSpPr>
        <p:spPr bwMode="auto">
          <a:xfrm>
            <a:off x="169297" y="2825264"/>
            <a:ext cx="1416289"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3</a:t>
            </a:r>
            <a:r>
              <a:rPr lang="en-US" sz="1200" dirty="0" smtClean="0">
                <a:solidFill>
                  <a:prstClr val="black"/>
                </a:solidFill>
                <a:cs typeface="+mn-cs"/>
              </a:rPr>
              <a:t>/1</a:t>
            </a:r>
            <a:endParaRPr lang="en-US" sz="1200" kern="0" dirty="0">
              <a:solidFill>
                <a:prstClr val="black"/>
              </a:solidFill>
              <a:cs typeface="+mn-cs"/>
            </a:endParaRPr>
          </a:p>
        </p:txBody>
      </p:sp>
      <p:sp>
        <p:nvSpPr>
          <p:cNvPr id="35" name="TextBox 12"/>
          <p:cNvSpPr txBox="1">
            <a:spLocks noChangeArrowheads="1"/>
          </p:cNvSpPr>
          <p:nvPr/>
        </p:nvSpPr>
        <p:spPr bwMode="auto">
          <a:xfrm>
            <a:off x="163538" y="3352800"/>
            <a:ext cx="142646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3/5</a:t>
            </a:r>
            <a:endParaRPr lang="en-US" sz="1200" kern="0" dirty="0">
              <a:solidFill>
                <a:prstClr val="black"/>
              </a:solidFill>
              <a:cs typeface="+mn-cs"/>
            </a:endParaRPr>
          </a:p>
        </p:txBody>
      </p:sp>
      <p:sp>
        <p:nvSpPr>
          <p:cNvPr id="50" name="TextBox 12"/>
          <p:cNvSpPr txBox="1">
            <a:spLocks noChangeArrowheads="1"/>
          </p:cNvSpPr>
          <p:nvPr/>
        </p:nvSpPr>
        <p:spPr bwMode="auto">
          <a:xfrm>
            <a:off x="1598974" y="4316816"/>
            <a:ext cx="1517904"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5/6 – 5/7</a:t>
            </a:r>
            <a:endParaRPr lang="en-US" sz="1200" kern="0" dirty="0">
              <a:solidFill>
                <a:prstClr val="black"/>
              </a:solidFill>
              <a:cs typeface="+mn-cs"/>
            </a:endParaRPr>
          </a:p>
        </p:txBody>
      </p:sp>
      <p:sp>
        <p:nvSpPr>
          <p:cNvPr id="42" name="TextBox 12"/>
          <p:cNvSpPr txBox="1">
            <a:spLocks noChangeArrowheads="1"/>
          </p:cNvSpPr>
          <p:nvPr/>
        </p:nvSpPr>
        <p:spPr bwMode="auto">
          <a:xfrm>
            <a:off x="7464907" y="3733800"/>
            <a:ext cx="1524438" cy="1138773"/>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12/9</a:t>
            </a:r>
          </a:p>
          <a:p>
            <a:pPr algn="ctr" defTabSz="914400" eaLnBrk="1" hangingPunct="1">
              <a:defRPr/>
            </a:pPr>
            <a:r>
              <a:rPr lang="en-US" sz="1200" dirty="0" smtClean="0">
                <a:solidFill>
                  <a:prstClr val="black"/>
                </a:solidFill>
                <a:cs typeface="+mn-cs"/>
              </a:rPr>
              <a:t>RARF (SCR781)</a:t>
            </a:r>
          </a:p>
          <a:p>
            <a:pPr algn="ctr" defTabSz="914400" eaLnBrk="1" hangingPunct="1">
              <a:defRPr/>
            </a:pPr>
            <a:r>
              <a:rPr lang="en-US" sz="1200" b="0" kern="0" dirty="0" smtClean="0">
                <a:solidFill>
                  <a:prstClr val="black"/>
                </a:solidFill>
                <a:cs typeface="+mn-cs"/>
              </a:rPr>
              <a:t>Testing/Training of View/Update</a:t>
            </a:r>
          </a:p>
          <a:p>
            <a:pPr algn="ctr" defTabSz="914400" eaLnBrk="1" hangingPunct="1">
              <a:defRPr/>
            </a:pPr>
            <a:endParaRPr lang="en-US" sz="1000" b="0" kern="0" dirty="0" smtClean="0">
              <a:solidFill>
                <a:prstClr val="black"/>
              </a:solidFill>
              <a:cs typeface="+mn-cs"/>
            </a:endParaRPr>
          </a:p>
          <a:p>
            <a:pPr algn="ctr" defTabSz="914400" eaLnBrk="1" hangingPunct="1">
              <a:defRPr/>
            </a:pPr>
            <a:r>
              <a:rPr lang="en-US" sz="1000" b="0" kern="0" dirty="0" smtClean="0">
                <a:solidFill>
                  <a:prstClr val="black"/>
                </a:solidFill>
                <a:cs typeface="+mn-cs"/>
              </a:rPr>
              <a:t>(Go-Live in April 2020)</a:t>
            </a:r>
            <a:endParaRPr lang="en-US" sz="1200" b="0" kern="0" dirty="0" smtClean="0">
              <a:solidFill>
                <a:prstClr val="black"/>
              </a:solidFill>
              <a:cs typeface="+mn-cs"/>
            </a:endParaRPr>
          </a:p>
        </p:txBody>
      </p:sp>
      <p:sp>
        <p:nvSpPr>
          <p:cNvPr id="45" name="TextBox 44"/>
          <p:cNvSpPr txBox="1"/>
          <p:nvPr/>
        </p:nvSpPr>
        <p:spPr>
          <a:xfrm>
            <a:off x="1305691" y="4694129"/>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3" name="Flowchart: Alternate Process 2"/>
          <p:cNvSpPr/>
          <p:nvPr/>
        </p:nvSpPr>
        <p:spPr>
          <a:xfrm>
            <a:off x="152400"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R1</a:t>
            </a:r>
            <a:endParaRPr lang="en-US" sz="1400" b="1" dirty="0">
              <a:solidFill>
                <a:srgbClr val="FFFFFF"/>
              </a:solidFill>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R2</a:t>
            </a:r>
            <a:endParaRPr lang="en-US" sz="1400" b="1" dirty="0">
              <a:solidFill>
                <a:srgbClr val="FFFFFF"/>
              </a:solidFill>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R3</a:t>
            </a:r>
            <a:endParaRPr lang="en-US" sz="1400" b="1" dirty="0">
              <a:solidFill>
                <a:srgbClr val="FFFFFF"/>
              </a:solidFill>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R4</a:t>
            </a:r>
            <a:endParaRPr lang="en-US" sz="1400" b="1" dirty="0">
              <a:solidFill>
                <a:srgbClr val="FFFFFF"/>
              </a:solidFill>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R5</a:t>
            </a:r>
            <a:endParaRPr lang="en-US" sz="1400" b="1" dirty="0">
              <a:solidFill>
                <a:srgbClr val="FFFFFF"/>
              </a:solidFill>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R6</a:t>
            </a:r>
            <a:endParaRPr lang="en-US" sz="1400" b="1" dirty="0">
              <a:solidFill>
                <a:srgbClr val="FFFFFF"/>
              </a:solidFill>
            </a:endParaRPr>
          </a:p>
        </p:txBody>
      </p:sp>
      <p:sp>
        <p:nvSpPr>
          <p:cNvPr id="46" name="TextBox 45"/>
          <p:cNvSpPr txBox="1"/>
          <p:nvPr/>
        </p:nvSpPr>
        <p:spPr>
          <a:xfrm>
            <a:off x="2819308" y="3845168"/>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48" name="TextBox 12"/>
          <p:cNvSpPr txBox="1">
            <a:spLocks noChangeArrowheads="1"/>
          </p:cNvSpPr>
          <p:nvPr/>
        </p:nvSpPr>
        <p:spPr bwMode="auto">
          <a:xfrm>
            <a:off x="152400" y="4426381"/>
            <a:ext cx="14409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4/10</a:t>
            </a:r>
            <a:endParaRPr lang="en-US" sz="1200" kern="0" dirty="0">
              <a:solidFill>
                <a:prstClr val="black"/>
              </a:solidFill>
              <a:cs typeface="+mn-cs"/>
            </a:endParaRPr>
          </a:p>
        </p:txBody>
      </p:sp>
      <p:sp>
        <p:nvSpPr>
          <p:cNvPr id="49" name="TextBox 48"/>
          <p:cNvSpPr txBox="1"/>
          <p:nvPr/>
        </p:nvSpPr>
        <p:spPr>
          <a:xfrm>
            <a:off x="1295400" y="4164624"/>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56" name="TextBox 55"/>
          <p:cNvSpPr txBox="1"/>
          <p:nvPr/>
        </p:nvSpPr>
        <p:spPr>
          <a:xfrm>
            <a:off x="2819400" y="4066401"/>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59" name="TextBox 12"/>
          <p:cNvSpPr txBox="1">
            <a:spLocks noChangeArrowheads="1"/>
          </p:cNvSpPr>
          <p:nvPr/>
        </p:nvSpPr>
        <p:spPr bwMode="auto">
          <a:xfrm>
            <a:off x="3464405" y="4267200"/>
            <a:ext cx="1097280"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6/15</a:t>
            </a:r>
            <a:endParaRPr lang="en-US" sz="1200" kern="0" dirty="0" smtClean="0">
              <a:solidFill>
                <a:prstClr val="black"/>
              </a:solidFill>
              <a:cs typeface="+mn-cs"/>
            </a:endParaRPr>
          </a:p>
        </p:txBody>
      </p:sp>
      <p:sp>
        <p:nvSpPr>
          <p:cNvPr id="47" name="TextBox 46"/>
          <p:cNvSpPr txBox="1"/>
          <p:nvPr/>
        </p:nvSpPr>
        <p:spPr>
          <a:xfrm>
            <a:off x="4302989" y="1374797"/>
            <a:ext cx="278384" cy="3077766"/>
          </a:xfrm>
          <a:prstGeom prst="rect">
            <a:avLst/>
          </a:prstGeom>
          <a:noFill/>
        </p:spPr>
        <p:txBody>
          <a:bodyPr wrap="square" rtlCol="0">
            <a:spAutoFit/>
          </a:bodyPr>
          <a:lstStyle/>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 </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100" dirty="0" smtClean="0">
                <a:solidFill>
                  <a:prstClr val="black"/>
                </a:solidFill>
                <a:latin typeface="Wingdings" panose="05000000000000000000" pitchFamily="2" charset="2"/>
                <a:cs typeface="+mn-cs"/>
              </a:rPr>
              <a:t> </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7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1000" dirty="0">
              <a:solidFill>
                <a:prstClr val="black"/>
              </a:solidFill>
              <a:latin typeface="Wingdings" panose="05000000000000000000" pitchFamily="2" charset="2"/>
              <a:cs typeface="+mn-cs"/>
            </a:endParaRPr>
          </a:p>
        </p:txBody>
      </p:sp>
      <p:sp>
        <p:nvSpPr>
          <p:cNvPr id="60" name="TextBox 12"/>
          <p:cNvSpPr txBox="1">
            <a:spLocks noChangeArrowheads="1"/>
          </p:cNvSpPr>
          <p:nvPr/>
        </p:nvSpPr>
        <p:spPr bwMode="auto">
          <a:xfrm>
            <a:off x="3470498" y="2760590"/>
            <a:ext cx="1097280"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6/1</a:t>
            </a:r>
            <a:endParaRPr lang="en-US" sz="1200" kern="0" dirty="0" smtClean="0">
              <a:solidFill>
                <a:prstClr val="black"/>
              </a:solidFill>
              <a:cs typeface="+mn-cs"/>
            </a:endParaRPr>
          </a:p>
        </p:txBody>
      </p:sp>
      <p:sp>
        <p:nvSpPr>
          <p:cNvPr id="62" name="TextBox 12"/>
          <p:cNvSpPr txBox="1">
            <a:spLocks noChangeArrowheads="1"/>
          </p:cNvSpPr>
          <p:nvPr/>
        </p:nvSpPr>
        <p:spPr bwMode="auto">
          <a:xfrm>
            <a:off x="4572000" y="4142601"/>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9</a:t>
            </a:r>
            <a:r>
              <a:rPr lang="en-US" sz="1200" dirty="0" smtClean="0">
                <a:solidFill>
                  <a:prstClr val="black"/>
                </a:solidFill>
                <a:cs typeface="+mn-cs"/>
              </a:rPr>
              <a:t>/1</a:t>
            </a:r>
            <a:endParaRPr lang="en-US" sz="1200" kern="0" dirty="0" smtClean="0">
              <a:solidFill>
                <a:prstClr val="black"/>
              </a:solidFill>
              <a:cs typeface="+mn-cs"/>
            </a:endParaRPr>
          </a:p>
        </p:txBody>
      </p:sp>
      <p:sp>
        <p:nvSpPr>
          <p:cNvPr id="67" name="TextBox 66"/>
          <p:cNvSpPr txBox="1"/>
          <p:nvPr/>
        </p:nvSpPr>
        <p:spPr>
          <a:xfrm>
            <a:off x="4301827" y="2992715"/>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63" name="TextBox 62"/>
          <p:cNvSpPr txBox="1"/>
          <p:nvPr/>
        </p:nvSpPr>
        <p:spPr>
          <a:xfrm>
            <a:off x="5686236" y="1360234"/>
            <a:ext cx="278384" cy="2015936"/>
          </a:xfrm>
          <a:prstGeom prst="rect">
            <a:avLst/>
          </a:prstGeom>
          <a:noFill/>
        </p:spPr>
        <p:txBody>
          <a:bodyPr wrap="square" rtlCol="0">
            <a:spAutoFit/>
          </a:bodyPr>
          <a:lstStyle/>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7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p:txBody>
      </p:sp>
      <p:sp>
        <p:nvSpPr>
          <p:cNvPr id="66" name="TextBox 65"/>
          <p:cNvSpPr txBox="1"/>
          <p:nvPr/>
        </p:nvSpPr>
        <p:spPr>
          <a:xfrm>
            <a:off x="5669441" y="4457516"/>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57" name="TextBox 12"/>
          <p:cNvSpPr txBox="1">
            <a:spLocks noChangeArrowheads="1"/>
          </p:cNvSpPr>
          <p:nvPr/>
        </p:nvSpPr>
        <p:spPr bwMode="auto">
          <a:xfrm>
            <a:off x="4567778" y="3497919"/>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8/1</a:t>
            </a:r>
            <a:endParaRPr lang="en-US" sz="1200" kern="0" dirty="0" smtClean="0">
              <a:solidFill>
                <a:prstClr val="black"/>
              </a:solidFill>
              <a:cs typeface="+mn-cs"/>
            </a:endParaRPr>
          </a:p>
        </p:txBody>
      </p:sp>
      <p:sp>
        <p:nvSpPr>
          <p:cNvPr id="61" name="TextBox 60"/>
          <p:cNvSpPr txBox="1"/>
          <p:nvPr/>
        </p:nvSpPr>
        <p:spPr>
          <a:xfrm>
            <a:off x="5651917" y="3774918"/>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58" name="TextBox 12"/>
          <p:cNvSpPr txBox="1">
            <a:spLocks noChangeArrowheads="1"/>
          </p:cNvSpPr>
          <p:nvPr/>
        </p:nvSpPr>
        <p:spPr bwMode="auto">
          <a:xfrm>
            <a:off x="6014376" y="2588170"/>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10/18</a:t>
            </a:r>
            <a:endParaRPr lang="en-US" sz="1200" kern="0" dirty="0" smtClean="0">
              <a:solidFill>
                <a:prstClr val="black"/>
              </a:solidFill>
              <a:cs typeface="+mn-cs"/>
            </a:endParaRPr>
          </a:p>
        </p:txBody>
      </p:sp>
      <p:sp>
        <p:nvSpPr>
          <p:cNvPr id="64" name="TextBox 12"/>
          <p:cNvSpPr txBox="1">
            <a:spLocks noChangeArrowheads="1"/>
          </p:cNvSpPr>
          <p:nvPr/>
        </p:nvSpPr>
        <p:spPr bwMode="auto">
          <a:xfrm>
            <a:off x="6019800" y="3257101"/>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11/1</a:t>
            </a:r>
            <a:endParaRPr lang="en-US" sz="1200" kern="0" dirty="0" smtClean="0">
              <a:solidFill>
                <a:prstClr val="black"/>
              </a:solidFill>
              <a:cs typeface="+mn-cs"/>
            </a:endParaRPr>
          </a:p>
        </p:txBody>
      </p:sp>
      <p:sp>
        <p:nvSpPr>
          <p:cNvPr id="65" name="TextBox 64"/>
          <p:cNvSpPr txBox="1"/>
          <p:nvPr/>
        </p:nvSpPr>
        <p:spPr>
          <a:xfrm>
            <a:off x="7189216" y="1371600"/>
            <a:ext cx="278384" cy="1785104"/>
          </a:xfrm>
          <a:prstGeom prst="rect">
            <a:avLst/>
          </a:prstGeom>
          <a:noFill/>
        </p:spPr>
        <p:txBody>
          <a:bodyPr wrap="square" rtlCol="0">
            <a:spAutoFit/>
          </a:bodyPr>
          <a:lstStyle/>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p:txBody>
      </p:sp>
      <p:sp>
        <p:nvSpPr>
          <p:cNvPr id="68" name="TextBox 67"/>
          <p:cNvSpPr txBox="1"/>
          <p:nvPr/>
        </p:nvSpPr>
        <p:spPr>
          <a:xfrm>
            <a:off x="7177401" y="3563928"/>
            <a:ext cx="278384" cy="1354217"/>
          </a:xfrm>
          <a:prstGeom prst="rect">
            <a:avLst/>
          </a:prstGeom>
          <a:noFill/>
        </p:spPr>
        <p:txBody>
          <a:bodyPr wrap="square" rtlCol="0">
            <a:spAutoFit/>
          </a:bodyPr>
          <a:lstStyle/>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p:txBody>
      </p:sp>
      <p:sp>
        <p:nvSpPr>
          <p:cNvPr id="69" name="TextBox 12"/>
          <p:cNvSpPr txBox="1">
            <a:spLocks noChangeArrowheads="1"/>
          </p:cNvSpPr>
          <p:nvPr/>
        </p:nvSpPr>
        <p:spPr bwMode="auto">
          <a:xfrm>
            <a:off x="7465372" y="2743200"/>
            <a:ext cx="15183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12/16</a:t>
            </a:r>
            <a:endParaRPr lang="en-US" sz="1200" kern="0" dirty="0" smtClean="0">
              <a:solidFill>
                <a:prstClr val="black"/>
              </a:solidFill>
              <a:cs typeface="+mn-cs"/>
            </a:endParaRPr>
          </a:p>
        </p:txBody>
      </p:sp>
      <p:sp>
        <p:nvSpPr>
          <p:cNvPr id="70" name="TextBox 69"/>
          <p:cNvSpPr txBox="1"/>
          <p:nvPr/>
        </p:nvSpPr>
        <p:spPr>
          <a:xfrm>
            <a:off x="8713216" y="1371600"/>
            <a:ext cx="278384" cy="1954381"/>
          </a:xfrm>
          <a:prstGeom prst="rect">
            <a:avLst/>
          </a:prstGeom>
          <a:noFill/>
        </p:spPr>
        <p:txBody>
          <a:bodyPr wrap="square" rtlCol="0">
            <a:spAutoFit/>
          </a:bodyPr>
          <a:lstStyle/>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endParaRPr lang="en-US" sz="10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6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smtClean="0">
                <a:solidFill>
                  <a:prstClr val="black"/>
                </a:solidFill>
                <a:latin typeface="Wingdings" panose="05000000000000000000" pitchFamily="2" charset="2"/>
                <a:cs typeface="+mn-cs"/>
              </a:rPr>
              <a:t>ü</a:t>
            </a:r>
          </a:p>
        </p:txBody>
      </p:sp>
    </p:spTree>
    <p:extLst>
      <p:ext uri="{BB962C8B-B14F-4D97-AF65-F5344CB8AC3E}">
        <p14:creationId xmlns:p14="http://schemas.microsoft.com/office/powerpoint/2010/main" val="2903685355"/>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2020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solidFill>
                  <a:prstClr val="black">
                    <a:tint val="75000"/>
                  </a:prstClr>
                </a:solidFill>
              </a:rPr>
              <a:pPr/>
              <a:t>25</a:t>
            </a:fld>
            <a:endParaRPr lang="en-US">
              <a:solidFill>
                <a:prstClr val="black">
                  <a:tint val="75000"/>
                </a:prstClr>
              </a:solidFill>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91321"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800" b="0" kern="0" dirty="0" smtClean="0">
                <a:solidFill>
                  <a:srgbClr val="000000"/>
                </a:solidFill>
                <a:cs typeface="+mn-cs"/>
              </a:rPr>
              <a:t>APPENDIX</a:t>
            </a:r>
          </a:p>
          <a:p>
            <a:pPr defTabSz="914400" eaLnBrk="1" hangingPunct="1">
              <a:defRPr/>
            </a:pPr>
            <a:r>
              <a:rPr lang="en-US" sz="700" b="0" kern="0" dirty="0" smtClean="0">
                <a:solidFill>
                  <a:srgbClr val="FF0000"/>
                </a:solidFill>
                <a:cs typeface="+mn-cs"/>
              </a:rPr>
              <a:t>Red </a:t>
            </a:r>
            <a:r>
              <a:rPr lang="en-US" sz="700" b="0" kern="0" dirty="0">
                <a:solidFill>
                  <a:srgbClr val="FF0000"/>
                </a:solidFill>
                <a:cs typeface="+mn-cs"/>
              </a:rPr>
              <a:t>Text</a:t>
            </a:r>
            <a:r>
              <a:rPr lang="en-US" sz="700" b="0" kern="0" dirty="0">
                <a:solidFill>
                  <a:srgbClr val="000000"/>
                </a:solidFill>
                <a:cs typeface="+mn-cs"/>
              </a:rPr>
              <a:t>: </a:t>
            </a:r>
            <a:r>
              <a:rPr lang="en-US" sz="700" b="0" kern="0" dirty="0" smtClean="0">
                <a:solidFill>
                  <a:srgbClr val="000000"/>
                </a:solidFill>
                <a:cs typeface="+mn-cs"/>
              </a:rPr>
              <a:t>New </a:t>
            </a:r>
            <a:r>
              <a:rPr lang="en-US" sz="700" b="0" kern="0" dirty="0">
                <a:solidFill>
                  <a:srgbClr val="000000"/>
                </a:solidFill>
                <a:cs typeface="+mn-cs"/>
              </a:rPr>
              <a:t>additions and target release </a:t>
            </a:r>
            <a:r>
              <a:rPr lang="en-US" sz="700" b="0" kern="0" dirty="0" smtClean="0">
                <a:solidFill>
                  <a:srgbClr val="000000"/>
                </a:solidFill>
                <a:cs typeface="+mn-cs"/>
              </a:rPr>
              <a:t>changes</a:t>
            </a:r>
          </a:p>
          <a:p>
            <a:pPr defTabSz="914400" eaLnBrk="1" hangingPunct="1">
              <a:defRPr/>
            </a:pPr>
            <a:r>
              <a:rPr lang="en-US" sz="700" b="0" strike="sngStrike" kern="0" dirty="0">
                <a:solidFill>
                  <a:srgbClr val="000000"/>
                </a:solidFill>
                <a:cs typeface="+mn-cs"/>
              </a:rPr>
              <a:t>Strike-Through Text</a:t>
            </a:r>
            <a:r>
              <a:rPr lang="en-US" sz="700" b="0" kern="0" dirty="0">
                <a:solidFill>
                  <a:srgbClr val="000000"/>
                </a:solidFill>
                <a:cs typeface="+mn-cs"/>
              </a:rPr>
              <a:t>: Previous target </a:t>
            </a:r>
            <a:r>
              <a:rPr lang="en-US" sz="700" b="0" kern="0" dirty="0" smtClean="0">
                <a:solidFill>
                  <a:srgbClr val="000000"/>
                </a:solidFill>
                <a:cs typeface="+mn-cs"/>
              </a:rPr>
              <a:t>release</a:t>
            </a:r>
            <a:endParaRPr lang="en-US" sz="700" b="0" kern="0" dirty="0">
              <a:solidFill>
                <a:srgbClr val="000000"/>
              </a:solidFill>
              <a:cs typeface="+mn-cs"/>
            </a:endParaRPr>
          </a:p>
          <a:p>
            <a:pPr defTabSz="914400" eaLnBrk="1" hangingPunct="1">
              <a:defRPr/>
            </a:pPr>
            <a:r>
              <a:rPr lang="en-US" sz="700" b="0" kern="0" dirty="0">
                <a:solidFill>
                  <a:srgbClr val="000000"/>
                </a:solidFill>
                <a:cs typeface="+mn-cs"/>
              </a:rPr>
              <a:t>(a), (b), </a:t>
            </a:r>
            <a:r>
              <a:rPr lang="en-US" sz="700" b="0" kern="0" dirty="0" smtClean="0">
                <a:solidFill>
                  <a:srgbClr val="000000"/>
                </a:solidFill>
                <a:cs typeface="+mn-cs"/>
              </a:rPr>
              <a:t>etc.: </a:t>
            </a:r>
            <a:r>
              <a:rPr lang="en-US" sz="700" b="0" kern="0" dirty="0">
                <a:solidFill>
                  <a:srgbClr val="000000"/>
                </a:solidFill>
                <a:cs typeface="+mn-cs"/>
              </a:rPr>
              <a:t>M</a:t>
            </a:r>
            <a:r>
              <a:rPr lang="en-US" sz="700" b="0" kern="0" dirty="0" err="1" smtClean="0">
                <a:solidFill>
                  <a:srgbClr val="000000"/>
                </a:solidFill>
                <a:cs typeface="+mn-cs"/>
              </a:rPr>
              <a:t>ultiple</a:t>
            </a:r>
            <a:r>
              <a:rPr lang="en-US" sz="700" b="0" kern="0" dirty="0" smtClean="0">
                <a:solidFill>
                  <a:srgbClr val="000000"/>
                </a:solidFill>
                <a:cs typeface="+mn-cs"/>
              </a:rPr>
              <a:t> phase release</a:t>
            </a:r>
            <a:endParaRPr lang="en-US" sz="700" b="0" kern="0" dirty="0">
              <a:solidFill>
                <a:srgbClr val="000000"/>
              </a:solidFill>
              <a:cs typeface="+mn-cs"/>
            </a:endParaRPr>
          </a:p>
        </p:txBody>
      </p:sp>
      <p:graphicFrame>
        <p:nvGraphicFramePr>
          <p:cNvPr id="33" name="Group 3"/>
          <p:cNvGraphicFramePr>
            <a:graphicFrameLocks/>
          </p:cNvGraphicFramePr>
          <p:nvPr>
            <p:extLst/>
          </p:nvPr>
        </p:nvGraphicFramePr>
        <p:xfrm>
          <a:off x="160280" y="798446"/>
          <a:ext cx="8839200" cy="4190999"/>
        </p:xfrm>
        <a:graphic>
          <a:graphicData uri="http://schemas.openxmlformats.org/drawingml/2006/table">
            <a:tbl>
              <a:tblPr/>
              <a:tblGrid>
                <a:gridCol w="1439920"/>
                <a:gridCol w="1524000"/>
                <a:gridCol w="1447800"/>
                <a:gridCol w="1447800"/>
                <a:gridCol w="1447800"/>
                <a:gridCol w="1531880"/>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2/4 – 2/6</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3/31 – 4/2</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5/26 – 5/28</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8/4 – 8/6</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10/13 – 10/15</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12/8 – 12/10</a:t>
                      </a:r>
                      <a:endParaRPr kumimoji="0" lang="en-US" sz="1200" b="0" i="1" u="none" strike="noStrike" cap="none" normalizeH="0" baseline="0" dirty="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rgbClr val="FF0000"/>
                          </a:solidFill>
                          <a:effectLst/>
                          <a:latin typeface="Courier New" pitchFamily="49" charset="0"/>
                        </a:rPr>
                        <a:t>NPRR873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rgbClr val="FF0000"/>
                          </a:solidFill>
                          <a:effectLst/>
                          <a:latin typeface="Courier New" pitchFamily="49" charset="0"/>
                        </a:rPr>
                        <a:t>SCR797</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NPRR877 </a:t>
                      </a:r>
                      <a:r>
                        <a:rPr kumimoji="0" lang="en-US" sz="1000" b="0" i="0" u="none" strike="noStrike" kern="1200" cap="none" normalizeH="0" baseline="0" dirty="0" smtClean="0">
                          <a:ln>
                            <a:noFill/>
                          </a:ln>
                          <a:solidFill>
                            <a:schemeClr val="tx1"/>
                          </a:solidFill>
                          <a:effectLst/>
                          <a:latin typeface="Courier New" pitchFamily="49" charset="0"/>
                          <a:ea typeface="+mn-ea"/>
                          <a:cs typeface="+mn-cs"/>
                        </a:rPr>
                        <a:t>Ph2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NPRR968</a:t>
                      </a:r>
                      <a:endParaRPr kumimoji="0" lang="en-US" sz="10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smtClean="0">
                          <a:ln>
                            <a:noFill/>
                          </a:ln>
                          <a:solidFill>
                            <a:schemeClr val="tx1"/>
                          </a:solidFill>
                          <a:effectLst/>
                          <a:latin typeface="Courier New" pitchFamily="49" charset="0"/>
                        </a:rPr>
                        <a:t>NPRR873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cap="none" normalizeH="0" baseline="0" dirty="0" smtClean="0">
                          <a:ln>
                            <a:noFill/>
                          </a:ln>
                          <a:solidFill>
                            <a:schemeClr val="tx1"/>
                          </a:solidFill>
                          <a:effectLst/>
                          <a:latin typeface="Courier New" pitchFamily="49" charset="0"/>
                        </a:rPr>
                        <a:t>SCR797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rgbClr val="FF0000"/>
                          </a:solidFill>
                          <a:effectLst/>
                          <a:latin typeface="Courier New" pitchFamily="49" charset="0"/>
                        </a:rPr>
                        <a:t>NPRR943</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400" b="0" i="0" u="none" strike="noStrike" cap="none" normalizeH="0" baseline="0" dirty="0" smtClean="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NPRR863</a:t>
                      </a:r>
                      <a:r>
                        <a:rPr kumimoji="0" lang="en-US" sz="1000" b="0" i="0" u="none" strike="noStrike" cap="none" normalizeH="0" baseline="0" dirty="0" smtClean="0">
                          <a:ln>
                            <a:noFill/>
                          </a:ln>
                          <a:solidFill>
                            <a:schemeClr val="tx1"/>
                          </a:solidFill>
                          <a:effectLst/>
                          <a:latin typeface="Courier New" pitchFamily="49" charset="0"/>
                        </a:rPr>
                        <a:t> Ph1</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rgbClr val="FF0000"/>
                          </a:solidFill>
                          <a:effectLst/>
                          <a:latin typeface="Courier New" pitchFamily="49" charset="0"/>
                        </a:rPr>
                        <a:t>OBDRR011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SCR802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NPRR929</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SCR781</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NPRR856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NPRR935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SCR803</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NPRR902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NPRR951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SCR804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NPRR936</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000" b="0" i="0" u="none" strike="noStrike" kern="1200" cap="none" normalizeH="0" baseline="0" dirty="0" smtClean="0">
                          <a:ln>
                            <a:noFill/>
                          </a:ln>
                          <a:solidFill>
                            <a:schemeClr val="tx1"/>
                          </a:solidFill>
                          <a:effectLst/>
                          <a:latin typeface="Courier New" pitchFamily="49" charset="0"/>
                          <a:ea typeface="+mn-ea"/>
                          <a:cs typeface="+mn-cs"/>
                        </a:rPr>
                        <a:t>MMS/OS Refresh</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SCR799</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NPRR857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NPRR863</a:t>
                      </a:r>
                      <a:r>
                        <a:rPr kumimoji="0" lang="en-US" sz="1000" b="0" i="0" u="none" strike="noStrike" kern="1200" cap="none" normalizeH="0" baseline="0" dirty="0" smtClean="0">
                          <a:ln>
                            <a:noFill/>
                          </a:ln>
                          <a:solidFill>
                            <a:schemeClr val="tx1"/>
                          </a:solidFill>
                          <a:effectLst/>
                          <a:latin typeface="Courier New" pitchFamily="49" charset="0"/>
                          <a:ea typeface="+mn-ea"/>
                          <a:cs typeface="+mn-cs"/>
                        </a:rPr>
                        <a:t> Ph2</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PGRR070</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SCR781</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24" name="TextBox 21"/>
          <p:cNvSpPr txBox="1">
            <a:spLocks noChangeArrowheads="1"/>
          </p:cNvSpPr>
          <p:nvPr/>
        </p:nvSpPr>
        <p:spPr bwMode="auto">
          <a:xfrm>
            <a:off x="5242489" y="5529940"/>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43" name="TextBox 42"/>
          <p:cNvSpPr txBox="1"/>
          <p:nvPr/>
        </p:nvSpPr>
        <p:spPr>
          <a:xfrm>
            <a:off x="7114345" y="1356091"/>
            <a:ext cx="370549" cy="1769715"/>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endParaRPr lang="en-US" sz="1000" b="1" i="1" kern="0" dirty="0">
              <a:solidFill>
                <a:srgbClr val="000000"/>
              </a:solidFill>
              <a:latin typeface="Arial" panose="020B0604020202020204"/>
              <a:cs typeface="+mn-cs"/>
            </a:endParaRPr>
          </a:p>
        </p:txBody>
      </p:sp>
      <p:sp>
        <p:nvSpPr>
          <p:cNvPr id="3" name="Flowchart: Alternate Process 2"/>
          <p:cNvSpPr/>
          <p:nvPr/>
        </p:nvSpPr>
        <p:spPr>
          <a:xfrm>
            <a:off x="152400"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R1</a:t>
            </a:r>
            <a:endParaRPr lang="en-US" sz="1400" b="1" dirty="0">
              <a:solidFill>
                <a:srgbClr val="FFFFFF"/>
              </a:solidFill>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R2</a:t>
            </a:r>
            <a:endParaRPr lang="en-US" sz="1400" b="1" dirty="0">
              <a:solidFill>
                <a:srgbClr val="FFFFFF"/>
              </a:solidFill>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R3</a:t>
            </a:r>
            <a:endParaRPr lang="en-US" sz="1400" b="1" dirty="0">
              <a:solidFill>
                <a:srgbClr val="FFFFFF"/>
              </a:solidFill>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R4</a:t>
            </a:r>
            <a:endParaRPr lang="en-US" sz="1400" b="1" dirty="0">
              <a:solidFill>
                <a:srgbClr val="FFFFFF"/>
              </a:solidFill>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R5</a:t>
            </a:r>
            <a:endParaRPr lang="en-US" sz="1400" b="1" dirty="0">
              <a:solidFill>
                <a:srgbClr val="FFFFFF"/>
              </a:solidFill>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R6</a:t>
            </a:r>
            <a:endParaRPr lang="en-US" sz="1400" b="1" dirty="0">
              <a:solidFill>
                <a:srgbClr val="FFFFFF"/>
              </a:solidFill>
            </a:endParaRPr>
          </a:p>
        </p:txBody>
      </p:sp>
      <p:sp>
        <p:nvSpPr>
          <p:cNvPr id="17" name="TextBox 12"/>
          <p:cNvSpPr txBox="1">
            <a:spLocks noChangeArrowheads="1"/>
          </p:cNvSpPr>
          <p:nvPr/>
        </p:nvSpPr>
        <p:spPr bwMode="auto">
          <a:xfrm>
            <a:off x="160278" y="3948505"/>
            <a:ext cx="142646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3</a:t>
            </a:r>
            <a:r>
              <a:rPr lang="en-US" sz="1200" dirty="0" smtClean="0">
                <a:solidFill>
                  <a:prstClr val="black"/>
                </a:solidFill>
                <a:cs typeface="+mn-cs"/>
              </a:rPr>
              <a:t>/1</a:t>
            </a:r>
            <a:endParaRPr lang="en-US" sz="1200" kern="0" dirty="0">
              <a:solidFill>
                <a:prstClr val="black"/>
              </a:solidFill>
              <a:cs typeface="+mn-cs"/>
            </a:endParaRPr>
          </a:p>
        </p:txBody>
      </p:sp>
      <p:sp>
        <p:nvSpPr>
          <p:cNvPr id="18" name="TextBox 21"/>
          <p:cNvSpPr txBox="1">
            <a:spLocks noChangeArrowheads="1"/>
          </p:cNvSpPr>
          <p:nvPr/>
        </p:nvSpPr>
        <p:spPr bwMode="auto">
          <a:xfrm>
            <a:off x="6501462" y="5466885"/>
            <a:ext cx="2485392" cy="707886"/>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smtClean="0">
                <a:solidFill>
                  <a:prstClr val="black"/>
                </a:solidFill>
                <a:cs typeface="+mn-cs"/>
              </a:rPr>
              <a:t>NPRR863 Ph1 </a:t>
            </a:r>
            <a:r>
              <a:rPr lang="en-US" sz="800" b="0" kern="0" dirty="0">
                <a:solidFill>
                  <a:prstClr val="black"/>
                </a:solidFill>
                <a:cs typeface="+mn-cs"/>
              </a:rPr>
              <a:t>– </a:t>
            </a:r>
            <a:r>
              <a:rPr lang="en-US" sz="800" b="0" kern="0" dirty="0" smtClean="0">
                <a:solidFill>
                  <a:prstClr val="black"/>
                </a:solidFill>
                <a:cs typeface="+mn-cs"/>
              </a:rPr>
              <a:t>FFR portion</a:t>
            </a:r>
          </a:p>
          <a:p>
            <a:pPr defTabSz="914400" eaLnBrk="1" hangingPunct="1">
              <a:defRPr/>
            </a:pPr>
            <a:r>
              <a:rPr lang="en-US" sz="800" b="0" kern="0" dirty="0">
                <a:solidFill>
                  <a:prstClr val="black"/>
                </a:solidFill>
                <a:cs typeface="+mn-cs"/>
              </a:rPr>
              <a:t>NPRR863 </a:t>
            </a:r>
            <a:r>
              <a:rPr lang="en-US" sz="800" b="0" kern="0" dirty="0" smtClean="0">
                <a:solidFill>
                  <a:prstClr val="black"/>
                </a:solidFill>
                <a:cs typeface="+mn-cs"/>
              </a:rPr>
              <a:t>Ph2 </a:t>
            </a:r>
            <a:r>
              <a:rPr lang="en-US" sz="800" b="0" kern="0" dirty="0">
                <a:solidFill>
                  <a:prstClr val="black"/>
                </a:solidFill>
                <a:cs typeface="+mn-cs"/>
              </a:rPr>
              <a:t>– </a:t>
            </a:r>
            <a:r>
              <a:rPr lang="en-US" sz="800" b="0" kern="0" dirty="0" smtClean="0">
                <a:solidFill>
                  <a:prstClr val="black"/>
                </a:solidFill>
                <a:cs typeface="+mn-cs"/>
              </a:rPr>
              <a:t>ECRS </a:t>
            </a:r>
            <a:r>
              <a:rPr lang="en-US" sz="800" b="0" kern="0" dirty="0">
                <a:solidFill>
                  <a:prstClr val="black"/>
                </a:solidFill>
                <a:cs typeface="+mn-cs"/>
              </a:rPr>
              <a:t>portion</a:t>
            </a:r>
            <a:endParaRPr lang="en-US" sz="800" b="0" kern="0" dirty="0" smtClean="0">
              <a:solidFill>
                <a:prstClr val="black"/>
              </a:solidFill>
              <a:cs typeface="+mn-cs"/>
            </a:endParaRPr>
          </a:p>
          <a:p>
            <a:pPr defTabSz="914400" eaLnBrk="1" hangingPunct="1">
              <a:defRPr/>
            </a:pPr>
            <a:r>
              <a:rPr lang="en-US" sz="800" b="0" kern="0" dirty="0" smtClean="0">
                <a:solidFill>
                  <a:prstClr val="black"/>
                </a:solidFill>
                <a:cs typeface="+mn-cs"/>
              </a:rPr>
              <a:t>PGRR070(b) – Remaining PGRR language</a:t>
            </a:r>
          </a:p>
          <a:p>
            <a:pPr defTabSz="914400" eaLnBrk="1" hangingPunct="1">
              <a:defRPr/>
            </a:pPr>
            <a:r>
              <a:rPr lang="en-US" sz="800" b="0" kern="0" dirty="0" smtClean="0">
                <a:solidFill>
                  <a:prstClr val="black"/>
                </a:solidFill>
                <a:cs typeface="+mn-cs"/>
              </a:rPr>
              <a:t>SCR781(a</a:t>
            </a:r>
            <a:r>
              <a:rPr lang="en-US" sz="800" b="0" kern="0" dirty="0">
                <a:solidFill>
                  <a:prstClr val="black"/>
                </a:solidFill>
                <a:cs typeface="+mn-cs"/>
              </a:rPr>
              <a:t>) – View / Edit </a:t>
            </a:r>
            <a:r>
              <a:rPr lang="en-US" sz="800" b="0" kern="0" dirty="0" smtClean="0">
                <a:solidFill>
                  <a:prstClr val="black"/>
                </a:solidFill>
                <a:cs typeface="+mn-cs"/>
              </a:rPr>
              <a:t>capability</a:t>
            </a:r>
          </a:p>
          <a:p>
            <a:pPr defTabSz="914400" eaLnBrk="1" hangingPunct="1">
              <a:defRPr/>
            </a:pPr>
            <a:r>
              <a:rPr lang="en-US" sz="800" b="0" kern="0" dirty="0" smtClean="0">
                <a:solidFill>
                  <a:prstClr val="black"/>
                </a:solidFill>
                <a:cs typeface="+mn-cs"/>
              </a:rPr>
              <a:t>SCR781(b) </a:t>
            </a:r>
            <a:r>
              <a:rPr lang="en-US" sz="800" b="0" kern="0" dirty="0">
                <a:solidFill>
                  <a:prstClr val="black"/>
                </a:solidFill>
                <a:cs typeface="+mn-cs"/>
              </a:rPr>
              <a:t>– </a:t>
            </a:r>
            <a:r>
              <a:rPr lang="en-US" sz="800" b="0" kern="0" dirty="0" smtClean="0">
                <a:solidFill>
                  <a:prstClr val="black"/>
                </a:solidFill>
                <a:cs typeface="+mn-cs"/>
              </a:rPr>
              <a:t>Add capability</a:t>
            </a:r>
            <a:endParaRPr lang="en-US" sz="800" b="0" kern="0" dirty="0">
              <a:solidFill>
                <a:prstClr val="black"/>
              </a:solidFill>
              <a:cs typeface="+mn-cs"/>
            </a:endParaRPr>
          </a:p>
        </p:txBody>
      </p:sp>
      <p:sp>
        <p:nvSpPr>
          <p:cNvPr id="19" name="TextBox 13"/>
          <p:cNvSpPr txBox="1">
            <a:spLocks noChangeArrowheads="1"/>
          </p:cNvSpPr>
          <p:nvPr/>
        </p:nvSpPr>
        <p:spPr bwMode="auto">
          <a:xfrm>
            <a:off x="906449" y="4738941"/>
            <a:ext cx="3657599" cy="249625"/>
          </a:xfrm>
          <a:prstGeom prst="rect">
            <a:avLst/>
          </a:prstGeom>
          <a:solidFill>
            <a:srgbClr val="A1D8FD"/>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i="1" kern="0" dirty="0" smtClean="0">
                <a:solidFill>
                  <a:srgbClr val="000000"/>
                </a:solidFill>
                <a:cs typeface="+mn-cs"/>
              </a:rPr>
              <a:t>MMS/OS Upgrade “Chill”</a:t>
            </a:r>
            <a:endParaRPr lang="en-US" sz="1000" i="1" kern="0" dirty="0">
              <a:solidFill>
                <a:srgbClr val="000000"/>
              </a:solidFill>
              <a:cs typeface="+mn-cs"/>
            </a:endParaRPr>
          </a:p>
        </p:txBody>
      </p:sp>
      <p:sp>
        <p:nvSpPr>
          <p:cNvPr id="20" name="TextBox 13"/>
          <p:cNvSpPr txBox="1">
            <a:spLocks noChangeArrowheads="1"/>
          </p:cNvSpPr>
          <p:nvPr/>
        </p:nvSpPr>
        <p:spPr bwMode="auto">
          <a:xfrm>
            <a:off x="4564049" y="4742345"/>
            <a:ext cx="2903046" cy="246221"/>
          </a:xfrm>
          <a:prstGeom prst="rect">
            <a:avLst/>
          </a:prstGeom>
          <a:solidFill>
            <a:schemeClr val="accent1">
              <a:lumMod val="75000"/>
            </a:schemeClr>
          </a:solidFill>
          <a:ln w="1587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000" i="1" kern="0" dirty="0" smtClean="0">
                <a:solidFill>
                  <a:srgbClr val="FFFFFF"/>
                </a:solidFill>
                <a:cs typeface="+mn-cs"/>
              </a:rPr>
              <a:t>MMS/OS Upgrade “Freeze”</a:t>
            </a:r>
            <a:endParaRPr lang="en-US" sz="1000" i="1" kern="0" dirty="0">
              <a:solidFill>
                <a:srgbClr val="FFFFFF"/>
              </a:solidFill>
              <a:cs typeface="+mn-cs"/>
            </a:endParaRPr>
          </a:p>
        </p:txBody>
      </p:sp>
      <p:sp>
        <p:nvSpPr>
          <p:cNvPr id="21" name="TextBox 12"/>
          <p:cNvSpPr txBox="1">
            <a:spLocks noChangeArrowheads="1"/>
          </p:cNvSpPr>
          <p:nvPr/>
        </p:nvSpPr>
        <p:spPr bwMode="auto">
          <a:xfrm>
            <a:off x="1586742" y="2667000"/>
            <a:ext cx="1534828" cy="646331"/>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April</a:t>
            </a:r>
          </a:p>
          <a:p>
            <a:pPr algn="ctr" defTabSz="914400" eaLnBrk="1" hangingPunct="1">
              <a:defRPr/>
            </a:pPr>
            <a:r>
              <a:rPr lang="en-US" sz="1200" b="0" kern="0" dirty="0" smtClean="0">
                <a:solidFill>
                  <a:prstClr val="black"/>
                </a:solidFill>
                <a:cs typeface="+mn-cs"/>
              </a:rPr>
              <a:t>RARF Go-Live for View/Update</a:t>
            </a:r>
            <a:endParaRPr lang="en-US" sz="1200" b="0" kern="0" dirty="0">
              <a:solidFill>
                <a:prstClr val="black"/>
              </a:solidFill>
              <a:cs typeface="+mn-cs"/>
            </a:endParaRPr>
          </a:p>
        </p:txBody>
      </p:sp>
      <p:sp>
        <p:nvSpPr>
          <p:cNvPr id="22" name="TextBox 21"/>
          <p:cNvSpPr txBox="1"/>
          <p:nvPr/>
        </p:nvSpPr>
        <p:spPr>
          <a:xfrm>
            <a:off x="2758901" y="1355716"/>
            <a:ext cx="370549" cy="2739211"/>
          </a:xfrm>
          <a:prstGeom prst="rect">
            <a:avLst/>
          </a:prstGeom>
          <a:noFill/>
        </p:spPr>
        <p:txBody>
          <a:bodyPr wrap="square" rtlCol="0">
            <a:spAutoFit/>
          </a:bodyPr>
          <a:lstStyle/>
          <a:p>
            <a:pPr algn="ctr" defTabSz="914400" eaLnBrk="1" hangingPunct="1">
              <a:defRPr/>
            </a:pPr>
            <a:r>
              <a:rPr lang="en-US" sz="1000" b="1" i="1" kern="0" smtClean="0">
                <a:solidFill>
                  <a:srgbClr val="000000"/>
                </a:solidFill>
                <a:latin typeface="Arial" panose="020B0604020202020204"/>
                <a:cs typeface="+mn-cs"/>
              </a:rPr>
              <a:t>E</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2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1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p:txBody>
      </p:sp>
      <p:sp>
        <p:nvSpPr>
          <p:cNvPr id="23" name="TextBox 22"/>
          <p:cNvSpPr txBox="1"/>
          <p:nvPr/>
        </p:nvSpPr>
        <p:spPr>
          <a:xfrm>
            <a:off x="1293429" y="1366501"/>
            <a:ext cx="370549" cy="3139321"/>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400" b="1" i="1" kern="0" dirty="0" smtClean="0">
              <a:solidFill>
                <a:srgbClr val="000000"/>
              </a:solidFill>
              <a:latin typeface="Arial" panose="020B0604020202020204"/>
              <a:cs typeface="+mn-cs"/>
            </a:endParaRPr>
          </a:p>
          <a:p>
            <a:pPr algn="ctr" defTabSz="914400" eaLnBrk="1" hangingPunct="1">
              <a:defRPr/>
            </a:pPr>
            <a:endParaRPr lang="en-US" sz="700" b="1" i="1" kern="0" dirty="0">
              <a:solidFill>
                <a:srgbClr val="000000"/>
              </a:solidFill>
              <a:latin typeface="Arial" panose="020B0604020202020204"/>
              <a:cs typeface="+mn-cs"/>
            </a:endParaRPr>
          </a:p>
          <a:p>
            <a:pPr algn="ctr" defTabSz="914400" eaLnBrk="1" hangingPunct="1">
              <a:defRPr/>
            </a:pPr>
            <a:r>
              <a:rPr lang="en-US" sz="11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endParaRPr lang="en-US" sz="1000" b="1" i="1" kern="0" dirty="0">
              <a:solidFill>
                <a:srgbClr val="000000"/>
              </a:solidFill>
              <a:latin typeface="Arial" panose="020B0604020202020204"/>
              <a:cs typeface="+mn-cs"/>
            </a:endParaRPr>
          </a:p>
          <a:p>
            <a:pPr algn="ctr" defTabSz="914400" eaLnBrk="1" hangingPunct="1">
              <a:defRPr/>
            </a:pPr>
            <a:endParaRPr lang="en-US" sz="12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600" b="1" i="1" kern="0" dirty="0">
              <a:solidFill>
                <a:srgbClr val="000000"/>
              </a:solidFill>
              <a:latin typeface="Arial" panose="020B0604020202020204"/>
              <a:cs typeface="+mn-cs"/>
            </a:endParaRPr>
          </a:p>
          <a:p>
            <a:pPr algn="ctr" defTabSz="914400" eaLnBrk="1" hangingPunct="1">
              <a:defRPr/>
            </a:pPr>
            <a:endParaRPr lang="en-US" sz="12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p:txBody>
      </p:sp>
      <p:sp>
        <p:nvSpPr>
          <p:cNvPr id="26" name="TextBox 25"/>
          <p:cNvSpPr txBox="1"/>
          <p:nvPr/>
        </p:nvSpPr>
        <p:spPr>
          <a:xfrm>
            <a:off x="4216493" y="1360066"/>
            <a:ext cx="370549" cy="1154162"/>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p:txBody>
      </p:sp>
      <p:sp>
        <p:nvSpPr>
          <p:cNvPr id="27" name="TextBox 12"/>
          <p:cNvSpPr txBox="1">
            <a:spLocks noChangeArrowheads="1"/>
          </p:cNvSpPr>
          <p:nvPr/>
        </p:nvSpPr>
        <p:spPr bwMode="auto">
          <a:xfrm>
            <a:off x="6021174" y="3500735"/>
            <a:ext cx="1435608"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November</a:t>
            </a:r>
          </a:p>
          <a:p>
            <a:pPr algn="ctr" defTabSz="914400" eaLnBrk="1" hangingPunct="1">
              <a:defRPr/>
            </a:pPr>
            <a:r>
              <a:rPr lang="en-US" sz="1200" dirty="0" smtClean="0">
                <a:solidFill>
                  <a:prstClr val="black"/>
                </a:solidFill>
                <a:cs typeface="+mn-cs"/>
              </a:rPr>
              <a:t>Off-Cycle</a:t>
            </a:r>
          </a:p>
        </p:txBody>
      </p:sp>
      <p:sp>
        <p:nvSpPr>
          <p:cNvPr id="25" name="TextBox 12"/>
          <p:cNvSpPr txBox="1">
            <a:spLocks noChangeArrowheads="1"/>
          </p:cNvSpPr>
          <p:nvPr/>
        </p:nvSpPr>
        <p:spPr bwMode="auto">
          <a:xfrm>
            <a:off x="146686" y="2039754"/>
            <a:ext cx="14536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1/1</a:t>
            </a:r>
            <a:endParaRPr lang="en-US" sz="1200" kern="0" dirty="0">
              <a:solidFill>
                <a:prstClr val="black"/>
              </a:solidFill>
              <a:cs typeface="+mn-cs"/>
            </a:endParaRPr>
          </a:p>
        </p:txBody>
      </p:sp>
      <p:sp>
        <p:nvSpPr>
          <p:cNvPr id="28" name="TextBox 12"/>
          <p:cNvSpPr txBox="1">
            <a:spLocks noChangeArrowheads="1"/>
          </p:cNvSpPr>
          <p:nvPr/>
        </p:nvSpPr>
        <p:spPr bwMode="auto">
          <a:xfrm>
            <a:off x="7466499" y="2159727"/>
            <a:ext cx="1512475"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Future Year Go-Live Targets</a:t>
            </a:r>
            <a:endParaRPr lang="en-US" sz="1200" b="0" kern="0" dirty="0">
              <a:solidFill>
                <a:prstClr val="black"/>
              </a:solidFill>
              <a:cs typeface="+mn-cs"/>
            </a:endParaRPr>
          </a:p>
        </p:txBody>
      </p:sp>
      <p:sp>
        <p:nvSpPr>
          <p:cNvPr id="31" name="TextBox 12"/>
          <p:cNvSpPr txBox="1">
            <a:spLocks noChangeArrowheads="1"/>
          </p:cNvSpPr>
          <p:nvPr/>
        </p:nvSpPr>
        <p:spPr bwMode="auto">
          <a:xfrm>
            <a:off x="7467600" y="2597509"/>
            <a:ext cx="1512475"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2021</a:t>
            </a:r>
            <a:endParaRPr lang="en-US" sz="1200" b="0" kern="0" dirty="0">
              <a:solidFill>
                <a:prstClr val="black"/>
              </a:solidFill>
              <a:cs typeface="+mn-cs"/>
            </a:endParaRPr>
          </a:p>
        </p:txBody>
      </p:sp>
      <p:sp>
        <p:nvSpPr>
          <p:cNvPr id="34" name="TextBox 12"/>
          <p:cNvSpPr txBox="1">
            <a:spLocks noChangeArrowheads="1"/>
          </p:cNvSpPr>
          <p:nvPr/>
        </p:nvSpPr>
        <p:spPr bwMode="auto">
          <a:xfrm>
            <a:off x="7467600" y="4295001"/>
            <a:ext cx="1512475"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2022</a:t>
            </a:r>
            <a:endParaRPr lang="en-US" sz="1200" b="0" kern="0" dirty="0">
              <a:solidFill>
                <a:prstClr val="black"/>
              </a:solidFill>
              <a:cs typeface="+mn-cs"/>
            </a:endParaRPr>
          </a:p>
        </p:txBody>
      </p:sp>
      <p:sp>
        <p:nvSpPr>
          <p:cNvPr id="35" name="TextBox 34"/>
          <p:cNvSpPr txBox="1"/>
          <p:nvPr/>
        </p:nvSpPr>
        <p:spPr>
          <a:xfrm>
            <a:off x="8638633" y="1366500"/>
            <a:ext cx="370549" cy="2885405"/>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I</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p:txBody>
      </p:sp>
      <p:sp>
        <p:nvSpPr>
          <p:cNvPr id="46" name="TextBox 12"/>
          <p:cNvSpPr txBox="1">
            <a:spLocks noChangeArrowheads="1"/>
          </p:cNvSpPr>
          <p:nvPr/>
        </p:nvSpPr>
        <p:spPr bwMode="auto">
          <a:xfrm>
            <a:off x="4558290" y="3505331"/>
            <a:ext cx="1453638"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September</a:t>
            </a:r>
          </a:p>
          <a:p>
            <a:pPr algn="ctr" defTabSz="914400" eaLnBrk="1" hangingPunct="1">
              <a:defRPr/>
            </a:pPr>
            <a:r>
              <a:rPr lang="en-US" sz="1200" dirty="0" smtClean="0">
                <a:solidFill>
                  <a:prstClr val="black"/>
                </a:solidFill>
                <a:cs typeface="+mn-cs"/>
              </a:rPr>
              <a:t>Off-Cycle</a:t>
            </a:r>
          </a:p>
        </p:txBody>
      </p:sp>
      <p:sp>
        <p:nvSpPr>
          <p:cNvPr id="47" name="TextBox 46"/>
          <p:cNvSpPr txBox="1"/>
          <p:nvPr/>
        </p:nvSpPr>
        <p:spPr>
          <a:xfrm>
            <a:off x="5690887" y="1357972"/>
            <a:ext cx="370549" cy="2970044"/>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2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1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I  </a:t>
            </a:r>
          </a:p>
        </p:txBody>
      </p:sp>
      <p:sp>
        <p:nvSpPr>
          <p:cNvPr id="39" name="TextBox 12"/>
          <p:cNvSpPr txBox="1">
            <a:spLocks noChangeArrowheads="1"/>
          </p:cNvSpPr>
          <p:nvPr/>
        </p:nvSpPr>
        <p:spPr bwMode="auto">
          <a:xfrm>
            <a:off x="147302" y="2858554"/>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strike="sngStrike" dirty="0" smtClean="0">
                <a:solidFill>
                  <a:prstClr val="black"/>
                </a:solidFill>
                <a:cs typeface="+mn-cs"/>
              </a:rPr>
              <a:t>1/9</a:t>
            </a:r>
            <a:r>
              <a:rPr lang="en-US" sz="1200" dirty="0" smtClean="0">
                <a:solidFill>
                  <a:srgbClr val="FF0000"/>
                </a:solidFill>
                <a:cs typeface="+mn-cs"/>
              </a:rPr>
              <a:t> 1/19</a:t>
            </a:r>
            <a:endParaRPr lang="en-US" sz="1200" kern="0" dirty="0">
              <a:solidFill>
                <a:srgbClr val="FF0000"/>
              </a:solidFill>
              <a:cs typeface="+mn-cs"/>
            </a:endParaRPr>
          </a:p>
        </p:txBody>
      </p:sp>
      <p:sp>
        <p:nvSpPr>
          <p:cNvPr id="41" name="TextBox 40"/>
          <p:cNvSpPr txBox="1"/>
          <p:nvPr/>
        </p:nvSpPr>
        <p:spPr>
          <a:xfrm>
            <a:off x="7184983" y="3973798"/>
            <a:ext cx="370549" cy="246221"/>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p:txBody>
      </p:sp>
      <p:cxnSp>
        <p:nvCxnSpPr>
          <p:cNvPr id="36" name="Straight Arrow Connector 35"/>
          <p:cNvCxnSpPr/>
          <p:nvPr/>
        </p:nvCxnSpPr>
        <p:spPr>
          <a:xfrm>
            <a:off x="304247" y="2186382"/>
            <a:ext cx="132486" cy="1169237"/>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cxnSp>
        <p:nvCxnSpPr>
          <p:cNvPr id="37" name="Straight Arrow Connector 36"/>
          <p:cNvCxnSpPr/>
          <p:nvPr/>
        </p:nvCxnSpPr>
        <p:spPr>
          <a:xfrm flipV="1">
            <a:off x="307490" y="1708942"/>
            <a:ext cx="201526" cy="48457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40" name="TextBox 39"/>
          <p:cNvSpPr txBox="1"/>
          <p:nvPr/>
        </p:nvSpPr>
        <p:spPr>
          <a:xfrm>
            <a:off x="1290090" y="2354630"/>
            <a:ext cx="370549" cy="461665"/>
          </a:xfrm>
          <a:prstGeom prst="rect">
            <a:avLst/>
          </a:prstGeom>
          <a:noFill/>
        </p:spPr>
        <p:txBody>
          <a:bodyPr wrap="square" rtlCol="0">
            <a:spAutoFit/>
          </a:bodyPr>
          <a:lstStyle/>
          <a:p>
            <a:pPr algn="ctr" defTabSz="914400" eaLnBrk="1" hangingPunct="1">
              <a:defRPr/>
            </a:pPr>
            <a:r>
              <a:rPr lang="en-US" sz="1000" dirty="0">
                <a:solidFill>
                  <a:prstClr val="black"/>
                </a:solidFill>
                <a:latin typeface="Wingdings" panose="05000000000000000000" pitchFamily="2" charset="2"/>
                <a:cs typeface="+mn-cs"/>
              </a:rPr>
              <a:t>ü</a:t>
            </a:r>
            <a:endParaRPr lang="en-US" sz="500" b="1" i="1" kern="0" dirty="0">
              <a:solidFill>
                <a:srgbClr val="000000"/>
              </a:solidFill>
              <a:latin typeface="Arial" panose="020B0604020202020204"/>
              <a:cs typeface="+mn-cs"/>
            </a:endParaRPr>
          </a:p>
          <a:p>
            <a:pPr algn="ctr" defTabSz="914400" eaLnBrk="1" hangingPunct="1">
              <a:defRPr/>
            </a:pPr>
            <a:endParaRPr lang="en-US" sz="300" dirty="0" smtClean="0">
              <a:solidFill>
                <a:prstClr val="black"/>
              </a:solidFill>
              <a:latin typeface="Wingdings" panose="05000000000000000000" pitchFamily="2" charset="2"/>
              <a:cs typeface="+mn-cs"/>
            </a:endParaRPr>
          </a:p>
          <a:p>
            <a:pPr algn="ctr" defTabSz="914400" eaLnBrk="1" hangingPunct="1">
              <a:defRPr/>
            </a:pPr>
            <a:r>
              <a:rPr lang="en-US" sz="1000" dirty="0" smtClean="0">
                <a:solidFill>
                  <a:prstClr val="black"/>
                </a:solidFill>
                <a:latin typeface="Wingdings" panose="05000000000000000000" pitchFamily="2" charset="2"/>
                <a:cs typeface="+mn-cs"/>
              </a:rPr>
              <a:t>ü</a:t>
            </a:r>
            <a:r>
              <a:rPr lang="en-US" sz="1000" b="1" i="1" kern="0" dirty="0" smtClean="0">
                <a:solidFill>
                  <a:srgbClr val="000000"/>
                </a:solidFill>
                <a:latin typeface="Arial" panose="020B0604020202020204"/>
                <a:cs typeface="+mn-cs"/>
              </a:rPr>
              <a:t>  </a:t>
            </a:r>
          </a:p>
        </p:txBody>
      </p:sp>
    </p:spTree>
    <p:extLst>
      <p:ext uri="{BB962C8B-B14F-4D97-AF65-F5344CB8AC3E}">
        <p14:creationId xmlns:p14="http://schemas.microsoft.com/office/powerpoint/2010/main" val="22283996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Unopposed with Impacts (Vote):</a:t>
            </a:r>
          </a:p>
          <a:p>
            <a:pPr marL="0" indent="0" eaLnBrk="1" hangingPunct="1">
              <a:spcBef>
                <a:spcPts val="0"/>
              </a:spcBef>
              <a:buFontTx/>
              <a:buNone/>
              <a:defRPr/>
            </a:pPr>
            <a:endParaRPr lang="en-US" sz="1100" dirty="0">
              <a:cs typeface="Arial" panose="020B0604020202020204" pitchFamily="34" charset="0"/>
            </a:endParaRPr>
          </a:p>
          <a:p>
            <a:pPr lvl="0"/>
            <a:r>
              <a:rPr lang="en-US" b="0" dirty="0" smtClean="0"/>
              <a:t>NPRR826</a:t>
            </a:r>
            <a:r>
              <a:rPr lang="en-US" b="0" dirty="0"/>
              <a:t>, Mitigated Offer Caps for RMR Resources [Citigroup]</a:t>
            </a:r>
            <a:endParaRPr lang="fr-FR" b="0" dirty="0" smtClean="0"/>
          </a:p>
          <a:p>
            <a:pPr lvl="1"/>
            <a:r>
              <a:rPr lang="en-US" dirty="0" smtClean="0"/>
              <a:t>IA: Between $100k and $200k		Priority 2020; Rank 2970</a:t>
            </a:r>
          </a:p>
          <a:p>
            <a:pPr lvl="0">
              <a:spcBef>
                <a:spcPts val="1200"/>
              </a:spcBef>
            </a:pPr>
            <a:r>
              <a:rPr lang="en-US" b="0" dirty="0" smtClean="0"/>
              <a:t>NPRR963</a:t>
            </a:r>
            <a:r>
              <a:rPr lang="en-US" b="0" dirty="0"/>
              <a:t>, Base Point Deviation Settlement and Deployment Performance Metrics for Energy Storage Resources (Combo Model) [Tenaska Power Services]</a:t>
            </a:r>
          </a:p>
          <a:p>
            <a:pPr lvl="1"/>
            <a:r>
              <a:rPr lang="en-US" dirty="0" smtClean="0"/>
              <a:t>IA</a:t>
            </a:r>
            <a:r>
              <a:rPr lang="en-US" dirty="0"/>
              <a:t>:  </a:t>
            </a:r>
            <a:r>
              <a:rPr lang="en-US" dirty="0" smtClean="0"/>
              <a:t>Between $150k and $200k</a:t>
            </a:r>
            <a:r>
              <a:rPr lang="en-US" dirty="0"/>
              <a:t>	</a:t>
            </a:r>
            <a:r>
              <a:rPr lang="en-US" dirty="0" smtClean="0"/>
              <a:t>	Priority 2020; </a:t>
            </a:r>
            <a:r>
              <a:rPr lang="en-US" dirty="0"/>
              <a:t>Rank </a:t>
            </a:r>
            <a:r>
              <a:rPr lang="en-US" dirty="0" smtClean="0"/>
              <a:t>2815</a:t>
            </a:r>
            <a:endParaRPr lang="en-US" dirty="0"/>
          </a:p>
          <a:p>
            <a:pPr lvl="0">
              <a:spcBef>
                <a:spcPts val="1200"/>
              </a:spcBef>
            </a:pPr>
            <a:r>
              <a:rPr lang="en-US" b="0" dirty="0" smtClean="0"/>
              <a:t>NPRR964, Improvement of RMR Process and Removal of Synchronous Condenser Unit and Agreement [ERCOT]</a:t>
            </a:r>
          </a:p>
          <a:p>
            <a:pPr lvl="1"/>
            <a:r>
              <a:rPr lang="en-US" dirty="0" smtClean="0"/>
              <a:t>IA:  Less than $5k (O&amp;M)				Priority n/a; Rank n/a</a:t>
            </a:r>
            <a:endParaRPr lang="en-US" sz="1800" dirty="0" smtClean="0"/>
          </a:p>
          <a:p>
            <a:pPr lvl="0">
              <a:spcBef>
                <a:spcPts val="1200"/>
              </a:spcBef>
            </a:pPr>
            <a:r>
              <a:rPr lang="en-US" b="0" dirty="0" smtClean="0"/>
              <a:t>NPRR971</a:t>
            </a:r>
            <a:r>
              <a:rPr lang="en-US" b="0" dirty="0"/>
              <a:t>, Replacing the Real-Time Average Incremental Energy Cost [ERCOT</a:t>
            </a:r>
            <a:r>
              <a:rPr lang="en-US" b="0" dirty="0" smtClean="0"/>
              <a:t>]</a:t>
            </a:r>
          </a:p>
          <a:p>
            <a:pPr lvl="1">
              <a:spcBef>
                <a:spcPts val="480"/>
              </a:spcBef>
            </a:pPr>
            <a:r>
              <a:rPr lang="en-US" dirty="0" smtClean="0"/>
              <a:t>IA</a:t>
            </a:r>
            <a:r>
              <a:rPr lang="en-US" dirty="0"/>
              <a:t>:  </a:t>
            </a:r>
            <a:r>
              <a:rPr lang="en-US" dirty="0" smtClean="0"/>
              <a:t>Between $60k and $90k</a:t>
            </a:r>
            <a:r>
              <a:rPr lang="en-US" dirty="0"/>
              <a:t>			Priority </a:t>
            </a:r>
            <a:r>
              <a:rPr lang="en-US" dirty="0" smtClean="0"/>
              <a:t>2020; </a:t>
            </a:r>
            <a:r>
              <a:rPr lang="en-US" dirty="0"/>
              <a:t>Rank </a:t>
            </a:r>
            <a:r>
              <a:rPr lang="en-US" dirty="0" smtClean="0"/>
              <a:t>2950</a:t>
            </a: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dirty="0" smtClean="0"/>
              <a:t>Summary of PRS Update (continued)</a:t>
            </a:r>
          </a:p>
        </p:txBody>
      </p:sp>
    </p:spTree>
    <p:extLst>
      <p:ext uri="{BB962C8B-B14F-4D97-AF65-F5344CB8AC3E}">
        <p14:creationId xmlns:p14="http://schemas.microsoft.com/office/powerpoint/2010/main" val="373634597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Unopposed with Impacts (Vote):</a:t>
            </a:r>
          </a:p>
          <a:p>
            <a:pPr marL="0" indent="0" eaLnBrk="1" hangingPunct="1">
              <a:spcBef>
                <a:spcPts val="0"/>
              </a:spcBef>
              <a:buFontTx/>
              <a:buNone/>
              <a:defRPr/>
            </a:pPr>
            <a:endParaRPr lang="en-US" sz="1100" dirty="0">
              <a:cs typeface="Arial" panose="020B0604020202020204" pitchFamily="34" charset="0"/>
            </a:endParaRPr>
          </a:p>
          <a:p>
            <a:pPr lvl="0"/>
            <a:r>
              <a:rPr lang="en-US" b="0" dirty="0" smtClean="0"/>
              <a:t>NPRR974</a:t>
            </a:r>
            <a:r>
              <a:rPr lang="en-US" b="0" dirty="0"/>
              <a:t>, Capacity Insufficiency Operating Condition Notice (OCN) Transparency [</a:t>
            </a:r>
            <a:r>
              <a:rPr lang="en-US" b="0" dirty="0" smtClean="0"/>
              <a:t>TCPA]</a:t>
            </a:r>
            <a:endParaRPr lang="fr-FR" b="0" dirty="0" smtClean="0"/>
          </a:p>
          <a:p>
            <a:pPr lvl="1"/>
            <a:r>
              <a:rPr lang="en-US" dirty="0" smtClean="0"/>
              <a:t>IA: Between $50k and $80k			Priority 2020; Rank 2980</a:t>
            </a:r>
          </a:p>
          <a:p>
            <a:pPr lvl="0">
              <a:spcBef>
                <a:spcPts val="1200"/>
              </a:spcBef>
            </a:pPr>
            <a:r>
              <a:rPr lang="en-US" b="0" dirty="0" smtClean="0"/>
              <a:t>NPRR977</a:t>
            </a:r>
            <a:r>
              <a:rPr lang="en-US" b="0" dirty="0"/>
              <a:t>, Create MIS Posting for RUC Cancellations [ERCOT</a:t>
            </a:r>
            <a:r>
              <a:rPr lang="en-US" b="0" dirty="0" smtClean="0"/>
              <a:t>]</a:t>
            </a:r>
            <a:endParaRPr lang="en-US" b="0" dirty="0"/>
          </a:p>
          <a:p>
            <a:pPr lvl="1"/>
            <a:r>
              <a:rPr lang="en-US" dirty="0" smtClean="0"/>
              <a:t>IA</a:t>
            </a:r>
            <a:r>
              <a:rPr lang="en-US" dirty="0"/>
              <a:t>:  </a:t>
            </a:r>
            <a:r>
              <a:rPr lang="en-US" dirty="0" smtClean="0"/>
              <a:t>Between $20k and $40k</a:t>
            </a:r>
            <a:r>
              <a:rPr lang="en-US" dirty="0"/>
              <a:t>	</a:t>
            </a:r>
            <a:r>
              <a:rPr lang="en-US" dirty="0" smtClean="0"/>
              <a:t>		Priority 2020; </a:t>
            </a:r>
            <a:r>
              <a:rPr lang="en-US" dirty="0"/>
              <a:t>Rank </a:t>
            </a:r>
            <a:r>
              <a:rPr lang="en-US" dirty="0" smtClean="0"/>
              <a:t>2960</a:t>
            </a:r>
          </a:p>
          <a:p>
            <a:pPr lvl="0">
              <a:spcBef>
                <a:spcPts val="1200"/>
              </a:spcBef>
            </a:pPr>
            <a:r>
              <a:rPr lang="en-US" b="0" dirty="0" smtClean="0"/>
              <a:t>NPRR978</a:t>
            </a:r>
            <a:r>
              <a:rPr lang="en-US" b="0" dirty="0"/>
              <a:t>, Alignment with Amendments to PUCT Substantive Rule 25.505 [ERCOT</a:t>
            </a:r>
            <a:r>
              <a:rPr lang="en-US" b="0" dirty="0" smtClean="0"/>
              <a:t>]</a:t>
            </a:r>
          </a:p>
          <a:p>
            <a:pPr lvl="1"/>
            <a:r>
              <a:rPr lang="en-US" dirty="0" smtClean="0"/>
              <a:t>IA:  Between $65k and $95k			Priority 2020; Rank 240</a:t>
            </a:r>
            <a:endParaRPr lang="en-US" sz="1800" dirty="0" smtClean="0"/>
          </a:p>
          <a:p>
            <a:pPr lvl="0">
              <a:spcBef>
                <a:spcPts val="1200"/>
              </a:spcBef>
            </a:pPr>
            <a:r>
              <a:rPr lang="en-US" b="0" dirty="0" smtClean="0"/>
              <a:t>NPRR980</a:t>
            </a:r>
            <a:r>
              <a:rPr lang="en-US" b="0" dirty="0"/>
              <a:t>, Accounting for NSO Forced Outages and GINR Inactive Projects in the Report on the Capacity, Demand and Reserves in the ERCOT Region [ERCOT</a:t>
            </a:r>
            <a:r>
              <a:rPr lang="en-US" b="0" dirty="0" smtClean="0"/>
              <a:t>]</a:t>
            </a:r>
          </a:p>
          <a:p>
            <a:pPr lvl="1">
              <a:spcBef>
                <a:spcPts val="480"/>
              </a:spcBef>
            </a:pPr>
            <a:r>
              <a:rPr lang="en-US" dirty="0" smtClean="0"/>
              <a:t>IA</a:t>
            </a:r>
            <a:r>
              <a:rPr lang="en-US" dirty="0"/>
              <a:t>:  </a:t>
            </a:r>
            <a:r>
              <a:rPr lang="en-US" dirty="0" smtClean="0"/>
              <a:t>Less than $5k (O&amp;M)</a:t>
            </a:r>
            <a:r>
              <a:rPr lang="en-US" dirty="0"/>
              <a:t>			</a:t>
            </a:r>
            <a:r>
              <a:rPr lang="en-US" dirty="0" smtClean="0"/>
              <a:t>	Priority n/a; </a:t>
            </a:r>
            <a:r>
              <a:rPr lang="en-US" dirty="0"/>
              <a:t>Rank </a:t>
            </a:r>
            <a:r>
              <a:rPr lang="en-US" dirty="0" smtClean="0"/>
              <a:t>n/a</a:t>
            </a: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dirty="0" smtClean="0"/>
              <a:t>Summary of PRS Update (continued)</a:t>
            </a:r>
          </a:p>
        </p:txBody>
      </p:sp>
    </p:spTree>
    <p:extLst>
      <p:ext uri="{BB962C8B-B14F-4D97-AF65-F5344CB8AC3E}">
        <p14:creationId xmlns:p14="http://schemas.microsoft.com/office/powerpoint/2010/main" val="120055425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Unopposed with Impacts (Vote):</a:t>
            </a:r>
          </a:p>
          <a:p>
            <a:pPr marL="0" indent="0" eaLnBrk="1" hangingPunct="1">
              <a:spcBef>
                <a:spcPts val="0"/>
              </a:spcBef>
              <a:buFontTx/>
              <a:buNone/>
              <a:defRPr/>
            </a:pPr>
            <a:endParaRPr lang="en-US" sz="1100" dirty="0">
              <a:cs typeface="Arial" panose="020B0604020202020204" pitchFamily="34" charset="0"/>
            </a:endParaRPr>
          </a:p>
          <a:p>
            <a:pPr lvl="0"/>
            <a:r>
              <a:rPr lang="en-US" b="0" dirty="0" smtClean="0"/>
              <a:t>NPRR985</a:t>
            </a:r>
            <a:r>
              <a:rPr lang="en-US" b="0" dirty="0"/>
              <a:t>, Modify Forward Adjustment Factors to Include Pricing for the Current Operating Day [ERCOT</a:t>
            </a:r>
            <a:r>
              <a:rPr lang="en-US" b="0" dirty="0" smtClean="0"/>
              <a:t>]</a:t>
            </a:r>
          </a:p>
          <a:p>
            <a:pPr lvl="1"/>
            <a:r>
              <a:rPr lang="en-US" dirty="0" smtClean="0"/>
              <a:t>IA:  Less than $10k					Priority 2020; Rank 2760</a:t>
            </a:r>
          </a:p>
          <a:p>
            <a:pPr lvl="0">
              <a:spcBef>
                <a:spcPts val="1200"/>
              </a:spcBef>
            </a:pPr>
            <a:r>
              <a:rPr lang="en-US" b="0" dirty="0" smtClean="0"/>
              <a:t>NPRR986</a:t>
            </a:r>
            <a:r>
              <a:rPr lang="en-US" b="0" dirty="0"/>
              <a:t>, BESTF-2 Energy Storage Resource Energy Offer Curves, Pricing, Dispatch, and Mitigation - URGENT [ERCOT</a:t>
            </a:r>
            <a:r>
              <a:rPr lang="en-US" b="0" dirty="0" smtClean="0"/>
              <a:t>]</a:t>
            </a:r>
          </a:p>
          <a:p>
            <a:pPr lvl="1">
              <a:spcBef>
                <a:spcPts val="480"/>
              </a:spcBef>
            </a:pPr>
            <a:r>
              <a:rPr lang="en-US" dirty="0" smtClean="0"/>
              <a:t>IA</a:t>
            </a:r>
            <a:r>
              <a:rPr lang="en-US" dirty="0"/>
              <a:t>:  </a:t>
            </a:r>
            <a:r>
              <a:rPr lang="en-US" dirty="0" smtClean="0"/>
              <a:t>Between $200k and $300k</a:t>
            </a:r>
            <a:r>
              <a:rPr lang="en-US" dirty="0"/>
              <a:t>	</a:t>
            </a:r>
            <a:r>
              <a:rPr lang="en-US" dirty="0" smtClean="0"/>
              <a:t>	Priority 2020; </a:t>
            </a:r>
            <a:r>
              <a:rPr lang="en-US" dirty="0"/>
              <a:t>Rank </a:t>
            </a:r>
            <a:r>
              <a:rPr lang="en-US" dirty="0" smtClean="0"/>
              <a:t>2950</a:t>
            </a:r>
          </a:p>
          <a:p>
            <a:pPr lvl="0">
              <a:spcBef>
                <a:spcPts val="1200"/>
              </a:spcBef>
            </a:pPr>
            <a:r>
              <a:rPr lang="en-US" b="0" dirty="0" smtClean="0"/>
              <a:t>SCR806</a:t>
            </a:r>
            <a:r>
              <a:rPr lang="en-US" b="0" dirty="0"/>
              <a:t>, Adding QSE and DME Information to Disclosure Reports [ERCOT] </a:t>
            </a:r>
            <a:endParaRPr lang="en-US" b="0" dirty="0" smtClean="0"/>
          </a:p>
          <a:p>
            <a:pPr lvl="1">
              <a:spcBef>
                <a:spcPts val="480"/>
              </a:spcBef>
            </a:pPr>
            <a:r>
              <a:rPr lang="en-US" dirty="0" smtClean="0"/>
              <a:t>IA:  Between $65k and $95k			Priority 2020; Rank 250</a:t>
            </a:r>
            <a:endParaRPr lang="en-US" sz="1800" dirty="0" smtClean="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dirty="0" smtClean="0"/>
              <a:t>Summary of PRS Update (continued)</a:t>
            </a:r>
          </a:p>
        </p:txBody>
      </p:sp>
    </p:spTree>
    <p:extLst>
      <p:ext uri="{BB962C8B-B14F-4D97-AF65-F5344CB8AC3E}">
        <p14:creationId xmlns:p14="http://schemas.microsoft.com/office/powerpoint/2010/main" val="72076636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mtClean="0"/>
              <a:t>Appendix</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NPRR826, Mitigated Offer Caps for RMR Resources [Citigroup]</a:t>
            </a:r>
            <a:endParaRPr lang="en-US" sz="1800" dirty="0"/>
          </a:p>
        </p:txBody>
      </p:sp>
      <p:sp>
        <p:nvSpPr>
          <p:cNvPr id="14339" name="Rectangle 2"/>
          <p:cNvSpPr>
            <a:spLocks noChangeArrowheads="1"/>
          </p:cNvSpPr>
          <p:nvPr/>
        </p:nvSpPr>
        <p:spPr bwMode="auto">
          <a:xfrm>
            <a:off x="487363" y="729347"/>
            <a:ext cx="8158162"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2020; Rank 2970</a:t>
            </a:r>
          </a:p>
          <a:p>
            <a:r>
              <a:rPr lang="en-US" b="1" dirty="0"/>
              <a:t>ERCOT Impact Analysis:  </a:t>
            </a:r>
            <a:r>
              <a:rPr lang="en-US" dirty="0"/>
              <a:t>Between $100k and $200k; no impacts to ERCOT staffing; impacts Market Management System (MMS), Data and Information Products (DAIP), External Public, and </a:t>
            </a:r>
            <a:r>
              <a:rPr lang="x-none" dirty="0"/>
              <a:t>Data Access &amp; Transparency</a:t>
            </a:r>
            <a:r>
              <a:rPr lang="en-US" dirty="0"/>
              <a:t>; </a:t>
            </a:r>
            <a:r>
              <a:rPr lang="x-none" dirty="0"/>
              <a:t>ERCOT business processes</a:t>
            </a:r>
            <a:r>
              <a:rPr lang="en-US" dirty="0"/>
              <a:t> will be updated; no impacts to ERCOT grid operations and practices.</a:t>
            </a:r>
          </a:p>
          <a:p>
            <a:r>
              <a:rPr lang="en-US" b="1" dirty="0"/>
              <a:t>Revision Description:  </a:t>
            </a:r>
            <a:r>
              <a:rPr lang="en-US" dirty="0"/>
              <a:t>This NPRR creates a new process for determining the Mitigated Offer Cap (MOC) for Reliability Must-Run (RMR) Resources.</a:t>
            </a:r>
          </a:p>
          <a:p>
            <a:r>
              <a:rPr lang="en-US" b="1" dirty="0"/>
              <a:t>PRS Decision:</a:t>
            </a:r>
            <a:r>
              <a:rPr lang="en-US" dirty="0"/>
              <a:t>  On 11/13/19, PRS unanimously voted to recommend approval of NPRR826 as amended by the 11/12/19 Joint comments.  The Independent Power Marketer (IPM) Market Segment was not present for the vote.  On 1/16/20, PRS unanimously voted to endorse and forward to TAC the 12/12/19 PRS Report and Impact Analysis for NPRR826 with a recommended priority of 2020 and rank of 2970.</a:t>
            </a:r>
          </a:p>
        </p:txBody>
      </p:sp>
    </p:spTree>
    <p:extLst>
      <p:ext uri="{BB962C8B-B14F-4D97-AF65-F5344CB8AC3E}">
        <p14:creationId xmlns:p14="http://schemas.microsoft.com/office/powerpoint/2010/main" val="10785943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NPRR838, Updated O&amp;M Cost for RMR Resources [ERCOT]</a:t>
            </a:r>
            <a:endParaRPr lang="en-US" sz="1800" dirty="0"/>
          </a:p>
        </p:txBody>
      </p:sp>
      <p:sp>
        <p:nvSpPr>
          <p:cNvPr id="14339" name="Rectangle 2"/>
          <p:cNvSpPr>
            <a:spLocks noChangeArrowheads="1"/>
          </p:cNvSpPr>
          <p:nvPr/>
        </p:nvSpPr>
        <p:spPr bwMode="auto">
          <a:xfrm>
            <a:off x="346586" y="633811"/>
            <a:ext cx="8480323"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March 1, 2020</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no impacts to ERCOT grid operations and practices.</a:t>
            </a:r>
          </a:p>
          <a:p>
            <a:r>
              <a:rPr lang="en-US" b="1" dirty="0"/>
              <a:t>Revision Description:  </a:t>
            </a:r>
            <a:r>
              <a:rPr lang="en-US" dirty="0"/>
              <a:t>This NPRR includes the following revisions to improve the effectiveness of the RMR process: (1) deletes the requirement for an RMR Unit to submit O&amp;M estimates as described in paragraph (12) of Section 5.6.1, Verifiable Costs, given that the RMR Resource Entity is obligated to submit this data as described in paragraph (4)(iv) of Section 3.14.1.11, Budgeting Eligible Costs; and (2) cancels the requirement for RMR Resources to submit quarterly O&amp;M updates.</a:t>
            </a:r>
          </a:p>
          <a:p>
            <a:r>
              <a:rPr lang="en-US" b="1" dirty="0"/>
              <a:t>PRS Decision:</a:t>
            </a:r>
            <a:r>
              <a:rPr lang="en-US" dirty="0"/>
              <a:t>  On 11/13/19, PRS unanimously voted to recommend approval of NPRR838 as amended by the 10/2/19 ERCOT comments.  The IPM Market Segment was not present for the vote.  On 12/12/19, PRS unanimously voted to endorse and forward to TAC the 11/13/19 PRS Report and Impact Analysis for NPRR838.</a:t>
            </a:r>
          </a:p>
        </p:txBody>
      </p:sp>
    </p:spTree>
    <p:extLst>
      <p:ext uri="{BB962C8B-B14F-4D97-AF65-F5344CB8AC3E}">
        <p14:creationId xmlns:p14="http://schemas.microsoft.com/office/powerpoint/2010/main" val="176536287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NPRR955, Define Limited Impact Remedial Action Scheme (RAS) [ERCOT]</a:t>
            </a:r>
            <a:endParaRPr lang="en-US" sz="1800" dirty="0"/>
          </a:p>
        </p:txBody>
      </p:sp>
      <p:sp>
        <p:nvSpPr>
          <p:cNvPr id="14339" name="Rectangle 2"/>
          <p:cNvSpPr>
            <a:spLocks noChangeArrowheads="1"/>
          </p:cNvSpPr>
          <p:nvPr/>
        </p:nvSpPr>
        <p:spPr bwMode="auto">
          <a:xfrm>
            <a:off x="487363" y="879475"/>
            <a:ext cx="8158162"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October 1, 2020</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ERCOT grid operations and practices will be updated.</a:t>
            </a:r>
          </a:p>
          <a:p>
            <a:r>
              <a:rPr lang="en-US" b="1" dirty="0"/>
              <a:t>Revision Description:  </a:t>
            </a:r>
            <a:r>
              <a:rPr lang="en-US" dirty="0"/>
              <a:t>This NPRR defines a Limited Impact Remedial Action Scheme (RAS) to accommodate North American Reliability Corporation (NERC) Reliability Standard PRC-012-2, Remedial Action Schemes.</a:t>
            </a:r>
          </a:p>
          <a:p>
            <a:r>
              <a:rPr lang="en-US" b="1" dirty="0"/>
              <a:t>PRS Decision:</a:t>
            </a:r>
            <a:r>
              <a:rPr lang="en-US" dirty="0"/>
              <a:t>  On 12/12/19, PRS unanimously voted to recommend approval of NPRR955 as amended by the 12/3/19 ERCOT comments.  On 1/16/20, PRS unanimously voted to endorse and forward to TAC the 12/12/19 PRS Report and Impact Analysis for NPRR955, with a recommended effective date of October 1, 2020.</a:t>
            </a:r>
          </a:p>
        </p:txBody>
      </p:sp>
    </p:spTree>
    <p:extLst>
      <p:ext uri="{BB962C8B-B14F-4D97-AF65-F5344CB8AC3E}">
        <p14:creationId xmlns:p14="http://schemas.microsoft.com/office/powerpoint/2010/main" val="3611238987"/>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purl.org/dc/terms/"/>
    <ds:schemaRef ds:uri="http://schemas.openxmlformats.org/package/2006/metadata/core-properties"/>
    <ds:schemaRef ds:uri="http://schemas.microsoft.com/office/2006/documentManagement/types"/>
    <ds:schemaRef ds:uri="c34af464-7aa1-4edd-9be4-83dffc1cb926"/>
    <ds:schemaRef ds:uri="http://purl.org/dc/elements/1.1/"/>
    <ds:schemaRef ds:uri="http://schemas.microsoft.com/office/2006/metadata/properties"/>
    <ds:schemaRef ds:uri="http://schemas.microsoft.com/office/infopath/2007/PartnerControls"/>
    <ds:schemaRef ds:uri="http://www.w3.org/XML/1998/namespace"/>
    <ds:schemaRef ds:uri="http://purl.org/dc/dcmityp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8758</TotalTime>
  <Words>3925</Words>
  <Application>Microsoft Office PowerPoint</Application>
  <PresentationFormat>On-screen Show (4:3)</PresentationFormat>
  <Paragraphs>683</Paragraphs>
  <Slides>25</Slides>
  <Notes>7</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25</vt:i4>
      </vt:variant>
    </vt:vector>
  </HeadingPairs>
  <TitlesOfParts>
    <vt:vector size="31" baseType="lpstr">
      <vt:lpstr>Arial</vt:lpstr>
      <vt:lpstr>Calibri</vt:lpstr>
      <vt:lpstr>Courier New</vt:lpstr>
      <vt:lpstr>Wingdings</vt:lpstr>
      <vt:lpstr>Custom Design</vt:lpstr>
      <vt:lpstr>Office Theme</vt:lpstr>
      <vt:lpstr>PowerPoint Presentation</vt:lpstr>
      <vt:lpstr>Summary of PRS Update</vt:lpstr>
      <vt:lpstr>Summary of PRS Update (continued)</vt:lpstr>
      <vt:lpstr>Summary of PRS Update (continued)</vt:lpstr>
      <vt:lpstr>Summary of PRS Update (continued)</vt:lpstr>
      <vt:lpstr>Appendix</vt:lpstr>
      <vt:lpstr>NPRR826, Mitigated Offer Caps for RMR Resources [Citigroup]</vt:lpstr>
      <vt:lpstr>NPRR838, Updated O&amp;M Cost for RMR Resources [ERCOT]</vt:lpstr>
      <vt:lpstr>NPRR955, Define Limited Impact Remedial Action Scheme (RAS) [ERCOT]</vt:lpstr>
      <vt:lpstr>NPRR963, Base Point Deviation Settlement and Deployment Performance Metrics for Energy Storage Resources (Combo Model) [Tenaska Power Services]</vt:lpstr>
      <vt:lpstr>NPRR964, Improvement of RMR Process and Removal of Synchronous Condenser Unit and Agreement [ERCOT]</vt:lpstr>
      <vt:lpstr>NPRR967, Remove the 10 MW Limit from the Definition of Limited Duration Resource (LDR) [Advanced Power Alliance]</vt:lpstr>
      <vt:lpstr>NPRR970, Reliability Unit Commitment (RUC) Fuel Dispute Process Clarification [ERCOT]</vt:lpstr>
      <vt:lpstr>NPRR971, Replacing the Real-Time Average Incremental Energy Cost [ERCOT]</vt:lpstr>
      <vt:lpstr>NPRR974, Capacity Insufficiency Operating Condition Notice (OCN) Transparency [TCPA]</vt:lpstr>
      <vt:lpstr>NPRR977, Create MIS Posting for RUC Cancellations [ERCOT]</vt:lpstr>
      <vt:lpstr>NPRR978, Alignment with Amendments to PUCT Substantive Rule 25.505 [ERCOT] </vt:lpstr>
      <vt:lpstr>NPRR980, Accounting for NSO Forced Outages and GINR Inactive Projects in the Report on the Capacity, Demand and Reserves in the ERCOT Region [ERCOT]</vt:lpstr>
      <vt:lpstr>NPRR982, Alignment of Block Load Transfer (BLT) Requirements Between Protocols and Nodal Operating Guide [ERCOT]</vt:lpstr>
      <vt:lpstr>NPRR985, Modify Forward Adjustment Factors to Include Pricing for the Current Operating Day [ERCOT]</vt:lpstr>
      <vt:lpstr>NPRR986, BESTF-2 Energy Storage Resource Energy Offer Curves, Pricing, Dispatch, and Mitigation - URGENT [ERCOT]</vt:lpstr>
      <vt:lpstr>NPRR988, Correction to Conditions for DAM Award Eligibility for PTP Obligations with Links to an Option - URGENT [ERCOT]</vt:lpstr>
      <vt:lpstr>SCR806, Adding QSE and DME Information to Disclosure Reports [ERCOT] </vt:lpstr>
      <vt:lpstr>2019 Releases – Board Approved NPRRs / SCRs / xGRRs </vt:lpstr>
      <vt:lpstr>2020 Release Targets – Board Approved NPRRs / SCRs / xGRRs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C Phillips</cp:lastModifiedBy>
  <cp:revision>480</cp:revision>
  <cp:lastPrinted>2013-01-30T23:16:36Z</cp:lastPrinted>
  <dcterms:created xsi:type="dcterms:W3CDTF">2010-04-12T23:12:02Z</dcterms:created>
  <dcterms:modified xsi:type="dcterms:W3CDTF">2020-01-23T20:31:21Z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