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94641" autoAdjust="0"/>
  </p:normalViewPr>
  <p:slideViewPr>
    <p:cSldViewPr showGuides="1">
      <p:cViewPr varScale="1">
        <p:scale>
          <a:sx n="125" d="100"/>
          <a:sy n="125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2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8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52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18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35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42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24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7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Effect of LASCED Shutdown Logic on Price Predictions and Potential Benefit of Using Persistence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Andrew Reimers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Market Analysis and Validation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DSWG 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January 28,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persistence instead of COP status could improve the LASCED price forecasts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r>
              <a:rPr lang="en-US" dirty="0" smtClean="0"/>
              <a:t>LASCED currently uses COP as the input for commitment status and AS responsibilities across hour boundaries</a:t>
            </a:r>
          </a:p>
          <a:p>
            <a:endParaRPr lang="en-US" dirty="0"/>
          </a:p>
          <a:p>
            <a:r>
              <a:rPr lang="en-US" dirty="0" smtClean="0"/>
              <a:t>Alternatively, LASCED can use telemetry persistence for all intervals, i.e., commitment status and AS responsibilities will stay the same for all LASCED intervals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 is higher on average and System Lambda lower on average for LASCED with persistence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340404"/>
            <a:ext cx="8534400" cy="435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reserves are </a:t>
            </a:r>
            <a:r>
              <a:rPr lang="en-US" dirty="0"/>
              <a:t>higher on average and </a:t>
            </a:r>
            <a:r>
              <a:rPr lang="en-US" dirty="0" smtClean="0"/>
              <a:t>ORDC price adder </a:t>
            </a:r>
            <a:r>
              <a:rPr lang="en-US" dirty="0"/>
              <a:t>lower on average for LASCED with persistence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610931"/>
            <a:ext cx="8534400" cy="410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2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absolute error (MAE) of total online price in LASCED is improved with persistence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502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results in fewer false positive price spikes overall (Example: </a:t>
            </a:r>
            <a:r>
              <a:rPr lang="en-US" dirty="0" smtClean="0">
                <a:latin typeface="Calibri" panose="020F0502020204030204" pitchFamily="34" charset="0"/>
              </a:rPr>
              <a:t>Total Price ≥ $500/MWh)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080703"/>
            <a:ext cx="8534400" cy="487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results in fewer false positive price spikes overall (Example: </a:t>
            </a:r>
            <a:r>
              <a:rPr lang="en-US" dirty="0" smtClean="0">
                <a:latin typeface="Calibri" panose="020F0502020204030204" pitchFamily="34" charset="0"/>
              </a:rPr>
              <a:t>Total Price ≥ $1000/MWh)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080703"/>
            <a:ext cx="8534400" cy="487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results in fewer intervals with false predictions of </a:t>
            </a:r>
            <a:r>
              <a:rPr lang="en-US" dirty="0"/>
              <a:t>≥</a:t>
            </a:r>
            <a:r>
              <a:rPr lang="en-US" dirty="0" smtClean="0"/>
              <a:t> $9000/MWh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5951"/>
            <a:ext cx="9144000" cy="513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LASCED to use Persistence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Persistence is an option available within the current </a:t>
            </a:r>
            <a:r>
              <a:rPr lang="en-US" dirty="0" smtClean="0"/>
              <a:t>implementation</a:t>
            </a:r>
          </a:p>
          <a:p>
            <a:endParaRPr lang="en-US" dirty="0" smtClean="0"/>
          </a:p>
          <a:p>
            <a:r>
              <a:rPr lang="en-US" dirty="0" smtClean="0"/>
              <a:t>ERCOT can make this change </a:t>
            </a:r>
            <a:r>
              <a:rPr lang="en-US" dirty="0"/>
              <a:t>if </a:t>
            </a:r>
            <a:r>
              <a:rPr lang="en-US" dirty="0" smtClean="0"/>
              <a:t>requested </a:t>
            </a:r>
            <a:r>
              <a:rPr lang="en-US" dirty="0"/>
              <a:t>by </a:t>
            </a:r>
            <a:r>
              <a:rPr lang="en-US" dirty="0" smtClean="0"/>
              <a:t>stakeholders</a:t>
            </a:r>
          </a:p>
          <a:p>
            <a:endParaRPr lang="en-US" dirty="0"/>
          </a:p>
          <a:p>
            <a:r>
              <a:rPr lang="en-US" dirty="0" smtClean="0"/>
              <a:t>ERCOT would send a market notice to announce when this change has been made</a:t>
            </a:r>
          </a:p>
          <a:p>
            <a:endParaRPr lang="en-US" dirty="0"/>
          </a:p>
          <a:p>
            <a:r>
              <a:rPr lang="en-US" dirty="0" smtClean="0"/>
              <a:t>More complicated modifications such as cross-hour changes in AS responsibility would require a System </a:t>
            </a:r>
            <a:r>
              <a:rPr lang="en-US" dirty="0"/>
              <a:t>C</a:t>
            </a:r>
            <a:r>
              <a:rPr lang="en-US" dirty="0" smtClean="0"/>
              <a:t>hange Request and more discussion about implementation details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LASCED Implementation</a:t>
            </a:r>
          </a:p>
          <a:p>
            <a:endParaRPr lang="en-US" dirty="0" smtClean="0"/>
          </a:p>
          <a:p>
            <a:r>
              <a:rPr lang="en-US" dirty="0" smtClean="0"/>
              <a:t>Effect of shutdown logic on price predictions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Results from running LASCED with persistence</a:t>
            </a:r>
          </a:p>
          <a:p>
            <a:endParaRPr lang="en-US" dirty="0" smtClean="0"/>
          </a:p>
          <a:p>
            <a:r>
              <a:rPr lang="en-US" dirty="0" smtClean="0"/>
              <a:t>Data presented includes all of 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LASCED work?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sz="4000" dirty="0" smtClean="0"/>
                  <a:t>LASCED is run for 11 five minute intervals starting with the current SCED interval</a:t>
                </a:r>
              </a:p>
              <a:p>
                <a:endParaRPr lang="en-US" sz="2800" dirty="0" smtClean="0">
                  <a:solidFill>
                    <a:srgbClr val="5B677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LASCED</m:t>
                    </m:r>
                    <m:r>
                      <a:rPr lang="en-US" sz="2800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GTBD</m:t>
                    </m:r>
                    <m:d>
                      <m:dPr>
                        <m:ctrlPr>
                          <a:rPr lang="en-US" sz="2800" i="1">
                            <a:solidFill>
                              <a:srgbClr val="5B677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5B677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800">
                        <a:solidFill>
                          <a:srgbClr val="5B677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800" i="1">
                            <a:solidFill>
                              <a:srgbClr val="5B677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𝑆𝐶𝐸𝐷</m:t>
                            </m:r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𝐺𝑇𝐵𝐷</m:t>
                            </m:r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                                                                                     </m:t>
                            </m:r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𝑇𝑒𝑙𝑒𝑚𝑀</m:t>
                            </m:r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  <m:t>𝑆𝑇𝐿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  <m:t>𝑆𝑇𝐿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  <m:t>𝐷𝐶𝑇𝑖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solidFill>
                                      <a:srgbClr val="5B6770"/>
                                    </a:solidFill>
                                    <a:latin typeface="Cambria Math" panose="02040503050406030204" pitchFamily="18" charset="0"/>
                                  </a:rPr>
                                  <m:t>𝐷𝐶𝑇𝑖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5B677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      </m:t>
                            </m:r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solidFill>
                                  <a:srgbClr val="5B6770"/>
                                </a:solidFill>
                                <a:latin typeface="Cambria Math" panose="02040503050406030204" pitchFamily="18" charset="0"/>
                              </a:rPr>
                              <m:t>&gt;1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sz="4000" dirty="0" smtClean="0"/>
                  <a:t>Intervals are solved in series, and outputs from LASCED interval </a:t>
                </a:r>
                <a:r>
                  <a:rPr lang="en-US" sz="4000" i="1" dirty="0" smtClean="0"/>
                  <a:t>n </a:t>
                </a:r>
                <a:r>
                  <a:rPr lang="en-US" sz="4000" dirty="0" smtClean="0"/>
                  <a:t> are used as inputs to interval </a:t>
                </a:r>
                <a:r>
                  <a:rPr lang="en-US" sz="4000" i="1" dirty="0" smtClean="0"/>
                  <a:t>n+1</a:t>
                </a:r>
              </a:p>
              <a:p>
                <a:pPr lvl="1"/>
                <a:r>
                  <a:rPr lang="en-US" sz="3800" dirty="0" smtClean="0"/>
                  <a:t>First LASCED interval sees the same inputs as SCED</a:t>
                </a:r>
              </a:p>
              <a:p>
                <a:endParaRPr lang="en-US" sz="4000" dirty="0"/>
              </a:p>
              <a:p>
                <a:r>
                  <a:rPr lang="en-US" sz="4000" dirty="0" smtClean="0"/>
                  <a:t>Current wind and solar HSL are used for all 11 LASCED intervals</a:t>
                </a:r>
              </a:p>
              <a:p>
                <a:endParaRPr lang="en-US" sz="4000" dirty="0"/>
              </a:p>
              <a:p>
                <a:r>
                  <a:rPr lang="en-US" sz="4000" dirty="0" smtClean="0"/>
                  <a:t>Constraints persist through all 11 LASCED intervals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0" t="-2536" r="-1357" b="-2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 of LASCED </a:t>
            </a:r>
            <a:r>
              <a:rPr lang="en-US" dirty="0" smtClean="0"/>
              <a:t>Shutdown Logic </a:t>
            </a:r>
            <a:r>
              <a:rPr lang="en-US" dirty="0"/>
              <a:t>on </a:t>
            </a:r>
            <a:r>
              <a:rPr lang="en-US" dirty="0" smtClean="0"/>
              <a:t>Price Predictions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943100" y="3886200"/>
            <a:ext cx="5257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6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56171"/>
            <a:ext cx="3886200" cy="463503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a unit’s COP status changes from online to offline across an hour boundary, LASCED turns the unit off immediately in the first interval of the following hour</a:t>
            </a:r>
          </a:p>
          <a:p>
            <a:endParaRPr lang="en-US" dirty="0"/>
          </a:p>
          <a:p>
            <a:r>
              <a:rPr lang="en-US" dirty="0" smtClean="0"/>
              <a:t>In practice, units typically </a:t>
            </a:r>
            <a:r>
              <a:rPr lang="en-US" dirty="0"/>
              <a:t>perform a more gradual shutdown </a:t>
            </a:r>
            <a:r>
              <a:rPr lang="en-US" dirty="0" smtClean="0"/>
              <a:t>or may stay online into the next hour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LASCED shuts off units based on changes in submitted COP status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195917"/>
            <a:ext cx="3886200" cy="438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LASCED shutdown logic can result in under-forecasting capacity and over-estimating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dirty="0" smtClean="0"/>
              <a:t>LASCED under-forecasts </a:t>
            </a:r>
            <a:r>
              <a:rPr lang="en-US" dirty="0" err="1" smtClean="0"/>
              <a:t>dispatchable</a:t>
            </a:r>
            <a:r>
              <a:rPr lang="en-US" dirty="0" smtClean="0"/>
              <a:t> capacity for cross-hour intervals, increasing the prevalence of ramp constraints and under-generation. </a:t>
            </a:r>
          </a:p>
          <a:p>
            <a:endParaRPr lang="en-US" dirty="0"/>
          </a:p>
          <a:p>
            <a:r>
              <a:rPr lang="en-US" dirty="0" smtClean="0"/>
              <a:t>LASCED also under-forecasts online reserves for cross-hour intervals, increasing the prevalence of high ORDC price adders.</a:t>
            </a:r>
          </a:p>
          <a:p>
            <a:endParaRPr lang="en-US" dirty="0"/>
          </a:p>
          <a:p>
            <a:r>
              <a:rPr lang="en-US" dirty="0" smtClean="0"/>
              <a:t>The consequence of these trends is that LASCED tends to over-estimate cross-hour prices, </a:t>
            </a:r>
            <a:r>
              <a:rPr lang="en-US" b="1" dirty="0" smtClean="0"/>
              <a:t>particularly during evening shutdown.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4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August, LASCED intervals with total price of ≥ $9000/MWh are disproportionately during evening shut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600200"/>
            <a:ext cx="8534400" cy="465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Outside of August, LASCED intervals with total price of ≥ $</a:t>
            </a:r>
            <a:r>
              <a:rPr lang="en-US" sz="2400" dirty="0" smtClean="0"/>
              <a:t>9000/MWh are disproportionately associated with SCED timestamps close to the beginning of an hour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7800"/>
            <a:ext cx="9144000" cy="498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41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Telemetry Persistence for All LASCED Intervals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486</Words>
  <Application>Microsoft Office PowerPoint</Application>
  <PresentationFormat>On-screen Show (4:3)</PresentationFormat>
  <Paragraphs>81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1_Custom Design</vt:lpstr>
      <vt:lpstr>Office Theme</vt:lpstr>
      <vt:lpstr>PowerPoint Presentation</vt:lpstr>
      <vt:lpstr>Contents</vt:lpstr>
      <vt:lpstr>How does LASCED work?</vt:lpstr>
      <vt:lpstr>Effect of LASCED Shutdown Logic on Price Predictions</vt:lpstr>
      <vt:lpstr>LASCED shuts off units based on changes in submitted COP status</vt:lpstr>
      <vt:lpstr>LASCED shutdown logic can result in under-forecasting capacity and over-estimating prices</vt:lpstr>
      <vt:lpstr>Outside of August, LASCED intervals with total price of ≥ $9000/MWh are disproportionately during evening shut down</vt:lpstr>
      <vt:lpstr>Outside of August, LASCED intervals with total price of ≥ $9000/MWh are disproportionately associated with SCED timestamps close to the beginning of an hour</vt:lpstr>
      <vt:lpstr>Using Telemetry Persistence for All LASCED Intervals</vt:lpstr>
      <vt:lpstr>Using persistence instead of COP status could improve the LASCED price forecasts</vt:lpstr>
      <vt:lpstr>HDL is higher on average and System Lambda lower on average for LASCED with persistence</vt:lpstr>
      <vt:lpstr>Online reserves are higher on average and ORDC price adder lower on average for LASCED with persistence</vt:lpstr>
      <vt:lpstr>Mean absolute error (MAE) of total online price in LASCED is improved with persistence</vt:lpstr>
      <vt:lpstr>Persistence results in fewer false positive price spikes overall (Example: Total Price ≥ $500/MWh)</vt:lpstr>
      <vt:lpstr>Persistence results in fewer false positive price spikes overall (Example: Total Price ≥ $1000/MWh)</vt:lpstr>
      <vt:lpstr>Persistence results in fewer intervals with false predictions of ≥ $9000/MWh</vt:lpstr>
      <vt:lpstr>Changing LASCED to use Persistence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Reimers, Andrew</cp:lastModifiedBy>
  <cp:revision>48</cp:revision>
  <cp:lastPrinted>2016-01-21T20:53:15Z</cp:lastPrinted>
  <dcterms:created xsi:type="dcterms:W3CDTF">2016-01-21T15:20:31Z</dcterms:created>
  <dcterms:modified xsi:type="dcterms:W3CDTF">2020-01-21T21:53:36Z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