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22"/>
  </p:notesMasterIdLst>
  <p:handoutMasterIdLst>
    <p:handoutMasterId r:id="rId23"/>
  </p:handoutMasterIdLst>
  <p:sldIdLst>
    <p:sldId id="260" r:id="rId6"/>
    <p:sldId id="257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8" r:id="rId17"/>
    <p:sldId id="306" r:id="rId18"/>
    <p:sldId id="309" r:id="rId19"/>
    <p:sldId id="307" r:id="rId20"/>
    <p:sldId id="296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3" d="100"/>
          <a:sy n="93" d="100"/>
        </p:scale>
        <p:origin x="27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6733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2669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3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0916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65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76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34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97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955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609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0313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841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craish@ercot.com" TargetMode="Externa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33800" y="2133600"/>
            <a:ext cx="5181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Lessons Learned From 2019 ERCOT DR Survey Data Collection Process</a:t>
            </a:r>
          </a:p>
          <a:p>
            <a:pPr algn="ctr"/>
            <a:endParaRPr lang="en-US" dirty="0"/>
          </a:p>
          <a:p>
            <a:pPr algn="ctr"/>
            <a:r>
              <a:rPr lang="en-US" sz="1600" dirty="0" smtClean="0"/>
              <a:t>REP/NOIE DR Survey Update Meeting </a:t>
            </a:r>
          </a:p>
          <a:p>
            <a:pPr algn="ctr"/>
            <a:r>
              <a:rPr lang="en-US" sz="1600" dirty="0" smtClean="0"/>
              <a:t>January 24, 2020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dirty="0" smtClean="0"/>
              <a:t>Submission Completion Notices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671221"/>
          </a:xfrm>
        </p:spPr>
        <p:txBody>
          <a:bodyPr/>
          <a:lstStyle/>
          <a:p>
            <a:pPr>
              <a:defRPr/>
            </a:pPr>
            <a:r>
              <a:rPr lang="en-US" sz="2200" dirty="0" smtClean="0"/>
              <a:t>ERCOT will send email notices when NOIEs and REPs have successfully completed their submissions meeting accuracy standards.</a:t>
            </a:r>
          </a:p>
          <a:p>
            <a:pPr>
              <a:defRPr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1633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dirty="0" smtClean="0"/>
              <a:t>Program Categories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671221"/>
          </a:xfrm>
        </p:spPr>
        <p:txBody>
          <a:bodyPr/>
          <a:lstStyle/>
          <a:p>
            <a:pPr>
              <a:defRPr/>
            </a:pPr>
            <a:r>
              <a:rPr lang="en-US" sz="2200" dirty="0" smtClean="0"/>
              <a:t>4CP – REPs</a:t>
            </a:r>
          </a:p>
          <a:p>
            <a:pPr lvl="1">
              <a:defRPr/>
            </a:pPr>
            <a:r>
              <a:rPr lang="en-US" sz="1800" dirty="0" smtClean="0"/>
              <a:t>A few REPs submitted ESIIDs in </a:t>
            </a:r>
            <a:r>
              <a:rPr lang="en-US" sz="1800" dirty="0" smtClean="0"/>
              <a:t>2019 in Other category</a:t>
            </a:r>
            <a:endParaRPr lang="en-US" sz="1800" dirty="0" smtClean="0"/>
          </a:p>
          <a:p>
            <a:pPr lvl="1">
              <a:defRPr/>
            </a:pPr>
            <a:r>
              <a:rPr lang="en-US" sz="1800" dirty="0" smtClean="0"/>
              <a:t>For 2020 report as 4CP</a:t>
            </a:r>
          </a:p>
          <a:p>
            <a:pPr lvl="1">
              <a:defRPr/>
            </a:pPr>
            <a:r>
              <a:rPr lang="en-US" sz="1800" dirty="0" smtClean="0"/>
              <a:t>Two categories</a:t>
            </a:r>
          </a:p>
          <a:p>
            <a:pPr lvl="2">
              <a:defRPr/>
            </a:pPr>
            <a:r>
              <a:rPr lang="en-US" sz="1600" dirty="0" smtClean="0"/>
              <a:t>Predictor </a:t>
            </a:r>
            <a:r>
              <a:rPr lang="en-US" sz="1600" dirty="0" smtClean="0"/>
              <a:t>service</a:t>
            </a:r>
          </a:p>
          <a:p>
            <a:pPr lvl="2">
              <a:defRPr/>
            </a:pPr>
            <a:r>
              <a:rPr lang="en-US" sz="1600" dirty="0" smtClean="0"/>
              <a:t>Direct Load Control (by REP or its agent)</a:t>
            </a:r>
          </a:p>
          <a:p>
            <a:pPr lvl="1">
              <a:defRPr/>
            </a:pPr>
            <a:endParaRPr lang="en-US" sz="1800" dirty="0"/>
          </a:p>
          <a:p>
            <a:pPr>
              <a:defRPr/>
            </a:pPr>
            <a:r>
              <a:rPr lang="en-US" sz="2200" dirty="0" smtClean="0"/>
              <a:t>4CP – NOIEs</a:t>
            </a:r>
          </a:p>
          <a:p>
            <a:pPr lvl="1">
              <a:defRPr/>
            </a:pPr>
            <a:r>
              <a:rPr lang="en-US" sz="1800" dirty="0" smtClean="0"/>
              <a:t>In 2019 used the two categories, will continue in 2020</a:t>
            </a:r>
          </a:p>
          <a:p>
            <a:pPr lvl="1">
              <a:defRPr/>
            </a:pPr>
            <a:r>
              <a:rPr lang="en-US" sz="1800" dirty="0" smtClean="0"/>
              <a:t>Tariff </a:t>
            </a:r>
            <a:r>
              <a:rPr lang="en-US" sz="1800" dirty="0" smtClean="0"/>
              <a:t>incentive only (no predictor service / no direct control)</a:t>
            </a:r>
          </a:p>
          <a:p>
            <a:pPr lvl="1">
              <a:defRPr/>
            </a:pPr>
            <a:r>
              <a:rPr lang="en-US" sz="1800" dirty="0" smtClean="0"/>
              <a:t>Predictor service / direct control</a:t>
            </a:r>
          </a:p>
          <a:p>
            <a:pPr lvl="1">
              <a:defRPr/>
            </a:pPr>
            <a:r>
              <a:rPr lang="en-US" sz="1800" dirty="0" smtClean="0"/>
              <a:t>4CP in combination with other program </a:t>
            </a:r>
            <a:r>
              <a:rPr lang="en-US" sz="1800" dirty="0" smtClean="0"/>
              <a:t>categories</a:t>
            </a:r>
          </a:p>
          <a:p>
            <a:pPr lvl="2">
              <a:defRPr/>
            </a:pPr>
            <a:r>
              <a:rPr lang="en-US" sz="1600" dirty="0" smtClean="0"/>
              <a:t>Reporting template will allow reporting number of customers in other categories</a:t>
            </a:r>
            <a:endParaRPr lang="en-US" sz="1600" dirty="0" smtClean="0"/>
          </a:p>
          <a:p>
            <a:pPr>
              <a:defRPr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4280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dirty="0" smtClean="0"/>
              <a:t>Program Categories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671221"/>
          </a:xfrm>
        </p:spPr>
        <p:txBody>
          <a:bodyPr/>
          <a:lstStyle/>
          <a:p>
            <a:pPr>
              <a:defRPr/>
            </a:pPr>
            <a:r>
              <a:rPr lang="en-US" sz="2200" dirty="0" smtClean="0"/>
              <a:t>Indexed pricing</a:t>
            </a:r>
          </a:p>
          <a:p>
            <a:pPr>
              <a:defRPr/>
            </a:pPr>
            <a:endParaRPr lang="en-US" sz="2200" dirty="0" smtClean="0"/>
          </a:p>
          <a:p>
            <a:pPr lvl="1">
              <a:defRPr/>
            </a:pPr>
            <a:r>
              <a:rPr lang="en-US" sz="1800" dirty="0"/>
              <a:t>Indexed on Real Time prices (may or may not include a block at fixed prices</a:t>
            </a:r>
            <a:r>
              <a:rPr lang="en-US" sz="1800" dirty="0" smtClean="0"/>
              <a:t>).</a:t>
            </a:r>
            <a:endParaRPr lang="en-US" sz="1800" dirty="0"/>
          </a:p>
          <a:p>
            <a:pPr lvl="1">
              <a:defRPr/>
            </a:pPr>
            <a:r>
              <a:rPr lang="en-US" sz="1800" dirty="0"/>
              <a:t>Indexed on Day-ahead prices (may or may not include a block at fixed prices</a:t>
            </a:r>
            <a:r>
              <a:rPr lang="en-US" sz="1800" dirty="0" smtClean="0"/>
              <a:t>).</a:t>
            </a:r>
            <a:endParaRPr lang="en-US" sz="1800" dirty="0"/>
          </a:p>
          <a:p>
            <a:pPr lvl="1">
              <a:defRPr/>
            </a:pPr>
            <a:r>
              <a:rPr lang="en-US" sz="1800" dirty="0"/>
              <a:t>Indexed other </a:t>
            </a:r>
            <a:r>
              <a:rPr lang="en-US" sz="1800" dirty="0" smtClean="0"/>
              <a:t>(if needed) </a:t>
            </a:r>
            <a:r>
              <a:rPr lang="en-US" sz="1800" dirty="0"/>
              <a:t>e.g. </a:t>
            </a:r>
            <a:r>
              <a:rPr lang="en-US" sz="1800" dirty="0" smtClean="0"/>
              <a:t>indexed on ancillary </a:t>
            </a:r>
            <a:r>
              <a:rPr lang="en-US" sz="1800" dirty="0"/>
              <a:t>service </a:t>
            </a:r>
            <a:r>
              <a:rPr lang="en-US" sz="1800" dirty="0" smtClean="0"/>
              <a:t>prices.</a:t>
            </a:r>
          </a:p>
          <a:p>
            <a:pPr lvl="1">
              <a:defRPr/>
            </a:pPr>
            <a:endParaRPr lang="en-US" sz="1800" dirty="0"/>
          </a:p>
          <a:p>
            <a:pPr lvl="1">
              <a:defRPr/>
            </a:pPr>
            <a:r>
              <a:rPr lang="en-US" sz="1800" dirty="0" smtClean="0"/>
              <a:t>Definition will emphasize that this category is for customers who are charged on their actual interval data (not on profiled usage).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8328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dirty="0" smtClean="0"/>
              <a:t>Program Categories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671221"/>
          </a:xfrm>
        </p:spPr>
        <p:txBody>
          <a:bodyPr/>
          <a:lstStyle/>
          <a:p>
            <a:pPr>
              <a:defRPr/>
            </a:pPr>
            <a:r>
              <a:rPr lang="en-US" sz="2200" dirty="0" smtClean="0"/>
              <a:t>Peak Rebate … no changes</a:t>
            </a:r>
          </a:p>
          <a:p>
            <a:pPr>
              <a:defRPr/>
            </a:pPr>
            <a:endParaRPr lang="en-US" sz="2200" dirty="0"/>
          </a:p>
          <a:p>
            <a:pPr>
              <a:defRPr/>
            </a:pPr>
            <a:r>
              <a:rPr lang="en-US" sz="2200" dirty="0" smtClean="0"/>
              <a:t>Direct Load Control … no changes</a:t>
            </a:r>
          </a:p>
          <a:p>
            <a:pPr>
              <a:defRPr/>
            </a:pPr>
            <a:endParaRPr lang="en-US" sz="2200" dirty="0"/>
          </a:p>
          <a:p>
            <a:pPr>
              <a:defRPr/>
            </a:pPr>
            <a:r>
              <a:rPr lang="en-US" sz="2200" dirty="0" smtClean="0"/>
              <a:t>TOU … subdivide into 4 categories</a:t>
            </a:r>
            <a:endParaRPr lang="en-US" sz="2200" dirty="0" smtClean="0"/>
          </a:p>
          <a:p>
            <a:pPr lvl="1">
              <a:defRPr/>
            </a:pPr>
            <a:r>
              <a:rPr lang="en-US" sz="1800" dirty="0" smtClean="0"/>
              <a:t>Standard TOU time periods (all periods have a charge).</a:t>
            </a:r>
          </a:p>
          <a:p>
            <a:pPr lvl="1">
              <a:defRPr/>
            </a:pPr>
            <a:r>
              <a:rPr lang="en-US" sz="1800" dirty="0" smtClean="0"/>
              <a:t>Free Nights</a:t>
            </a:r>
          </a:p>
          <a:p>
            <a:pPr lvl="1">
              <a:defRPr/>
            </a:pPr>
            <a:r>
              <a:rPr lang="en-US" sz="1800" dirty="0" smtClean="0"/>
              <a:t>Free Weekends/Holidays</a:t>
            </a:r>
          </a:p>
          <a:p>
            <a:pPr lvl="1">
              <a:defRPr/>
            </a:pPr>
            <a:r>
              <a:rPr lang="en-US" sz="1800" dirty="0" smtClean="0"/>
              <a:t>Free Other </a:t>
            </a:r>
            <a:r>
              <a:rPr lang="en-US" sz="1800" dirty="0" smtClean="0"/>
              <a:t>Days</a:t>
            </a:r>
            <a:endParaRPr lang="en-US" sz="1800" dirty="0" smtClean="0"/>
          </a:p>
          <a:p>
            <a:pPr>
              <a:defRPr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9257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dirty="0" smtClean="0"/>
              <a:t>Program Categories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671221"/>
          </a:xfrm>
        </p:spPr>
        <p:txBody>
          <a:bodyPr/>
          <a:lstStyle/>
          <a:p>
            <a:pPr>
              <a:defRPr/>
            </a:pPr>
            <a:r>
              <a:rPr lang="en-US" sz="2200" dirty="0" smtClean="0"/>
              <a:t>Conservation Voltage Reduction (NOIEs only)</a:t>
            </a:r>
          </a:p>
          <a:p>
            <a:pPr lvl="1">
              <a:defRPr/>
            </a:pPr>
            <a:r>
              <a:rPr lang="en-US" sz="1800" dirty="0" smtClean="0"/>
              <a:t>Several NOIEs reported this under Other in 2019</a:t>
            </a:r>
          </a:p>
          <a:p>
            <a:pPr lvl="1">
              <a:defRPr/>
            </a:pPr>
            <a:r>
              <a:rPr lang="en-US" sz="1800" dirty="0" smtClean="0"/>
              <a:t>Will set if up as a separate category for 2020</a:t>
            </a:r>
            <a:endParaRPr lang="en-US" sz="1800" dirty="0" smtClean="0"/>
          </a:p>
          <a:p>
            <a:pPr>
              <a:defRPr/>
            </a:pPr>
            <a:endParaRPr lang="en-US" sz="2200" dirty="0"/>
          </a:p>
          <a:p>
            <a:pPr lvl="1">
              <a:defRPr/>
            </a:pPr>
            <a:endParaRPr lang="en-US" sz="1800" dirty="0"/>
          </a:p>
          <a:p>
            <a:pPr>
              <a:defRPr/>
            </a:pPr>
            <a:r>
              <a:rPr lang="en-US" sz="2200" dirty="0" smtClean="0"/>
              <a:t>Other … anything else (no change</a:t>
            </a:r>
            <a:r>
              <a:rPr lang="en-US" sz="2200" dirty="0" smtClean="0"/>
              <a:t>)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290476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dirty="0" smtClean="0"/>
              <a:t>Schedule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4671221"/>
          </a:xfrm>
        </p:spPr>
        <p:txBody>
          <a:bodyPr/>
          <a:lstStyle/>
          <a:p>
            <a:pPr marL="0" indent="0">
              <a:buNone/>
              <a:defRPr/>
            </a:pPr>
            <a:endParaRPr lang="en-US" sz="2200" dirty="0"/>
          </a:p>
          <a:p>
            <a:pPr>
              <a:defRPr/>
            </a:pPr>
            <a:r>
              <a:rPr lang="en-US" sz="2200" dirty="0" smtClean="0"/>
              <a:t>Market </a:t>
            </a:r>
            <a:r>
              <a:rPr lang="en-US" sz="2200" dirty="0" smtClean="0"/>
              <a:t>Notice Aug 1.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sz="2200" dirty="0" smtClean="0"/>
              <a:t>Participant Notification </a:t>
            </a:r>
            <a:r>
              <a:rPr lang="en-US" sz="2200" dirty="0" smtClean="0"/>
              <a:t>was Aug </a:t>
            </a:r>
            <a:r>
              <a:rPr lang="en-US" sz="2200" dirty="0" smtClean="0"/>
              <a:t>1 </a:t>
            </a:r>
            <a:r>
              <a:rPr lang="en-US" sz="2200" dirty="0" smtClean="0"/>
              <a:t>for 2019</a:t>
            </a:r>
          </a:p>
          <a:p>
            <a:pPr lvl="1">
              <a:defRPr/>
            </a:pPr>
            <a:r>
              <a:rPr lang="en-US" sz="1800" dirty="0" smtClean="0"/>
              <a:t>Note </a:t>
            </a:r>
            <a:r>
              <a:rPr lang="en-US" sz="1800" dirty="0" smtClean="0"/>
              <a:t>NPRR proposes Dec 31 of prior </a:t>
            </a:r>
            <a:r>
              <a:rPr lang="en-US" sz="1800" dirty="0" smtClean="0"/>
              <a:t>year</a:t>
            </a:r>
          </a:p>
          <a:p>
            <a:pPr lvl="1">
              <a:defRPr/>
            </a:pPr>
            <a:r>
              <a:rPr lang="en-US" sz="1800" dirty="0" smtClean="0"/>
              <a:t>ERCOT is open to suggestions for 2020</a:t>
            </a:r>
            <a:endParaRPr lang="en-US" sz="1800" dirty="0" smtClean="0"/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sz="2200" dirty="0" smtClean="0"/>
              <a:t>Participant Acknowledgement Aug 15.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sz="2200" dirty="0" smtClean="0"/>
              <a:t>Snapshot date Sep 1.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sz="2200" dirty="0" smtClean="0"/>
              <a:t>Deadline for customer count and event files from NOIEs Oct 15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sz="2200" dirty="0"/>
              <a:t>Deadline for </a:t>
            </a:r>
            <a:r>
              <a:rPr lang="en-US" sz="2200" dirty="0" smtClean="0"/>
              <a:t>ESIID and </a:t>
            </a:r>
            <a:r>
              <a:rPr lang="en-US" sz="2200" dirty="0"/>
              <a:t>event files from </a:t>
            </a:r>
            <a:r>
              <a:rPr lang="en-US" sz="2200" dirty="0" smtClean="0"/>
              <a:t>REPs </a:t>
            </a:r>
            <a:r>
              <a:rPr lang="en-US" sz="2200" dirty="0"/>
              <a:t>Oct 15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sz="2200" dirty="0" smtClean="0"/>
              <a:t>ERCOT reports posted Dec 15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19962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860800" y="2065338"/>
            <a:ext cx="1136650" cy="1925637"/>
            <a:chOff x="1968" y="672"/>
            <a:chExt cx="1416" cy="2400"/>
          </a:xfrm>
        </p:grpSpPr>
        <p:pic>
          <p:nvPicPr>
            <p:cNvPr id="6" name="Picture 4" descr="MCj03403080000[1]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672"/>
              <a:ext cx="1416" cy="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496" y="1008"/>
              <a:ext cx="576" cy="3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400" b="0">
                  <a:latin typeface="Britannic Bold" panose="020B0903060703020204" pitchFamily="34" charset="0"/>
                </a:rPr>
                <a:t>ON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2496" y="2353"/>
              <a:ext cx="739" cy="3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400" b="0">
                  <a:latin typeface="Britannic Bold" panose="020B0903060703020204" pitchFamily="34" charset="0"/>
                </a:rPr>
                <a:t>OFF</a:t>
              </a:r>
            </a:p>
          </p:txBody>
        </p:sp>
      </p:grp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133600" y="5068888"/>
            <a:ext cx="5029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205163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2051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hlinkClick r:id="rId3"/>
              </a:rPr>
              <a:t>craish@ercot.com</a:t>
            </a:r>
            <a:r>
              <a:rPr lang="en-US" altLang="en-US" sz="1800" b="0"/>
              <a:t>	512/248-3876</a:t>
            </a:r>
          </a:p>
        </p:txBody>
      </p:sp>
    </p:spTree>
    <p:extLst>
      <p:ext uri="{BB962C8B-B14F-4D97-AF65-F5344CB8AC3E}">
        <p14:creationId xmlns:p14="http://schemas.microsoft.com/office/powerpoint/2010/main" val="2971159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dirty="0" smtClean="0"/>
              <a:t>Meeting Goals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953000"/>
          </a:xfrm>
        </p:spPr>
        <p:txBody>
          <a:bodyPr/>
          <a:lstStyle/>
          <a:p>
            <a:pPr>
              <a:defRPr/>
            </a:pPr>
            <a:r>
              <a:rPr lang="en-US" sz="2200" dirty="0" smtClean="0"/>
              <a:t>Overall, the 2019 survey process worked very well and most of it will continue … Thanks to all for your efforts to make it successful.</a:t>
            </a:r>
          </a:p>
          <a:p>
            <a:pPr>
              <a:defRPr/>
            </a:pPr>
            <a:endParaRPr lang="en-US" sz="2200" dirty="0"/>
          </a:p>
          <a:p>
            <a:pPr>
              <a:defRPr/>
            </a:pPr>
            <a:r>
              <a:rPr lang="en-US" sz="2200" dirty="0" smtClean="0"/>
              <a:t>ERCOT is recommending some ‘tweaks’ to improve a few things that did not work well from the ERCOT perspective.</a:t>
            </a:r>
          </a:p>
          <a:p>
            <a:pPr>
              <a:defRPr/>
            </a:pPr>
            <a:endParaRPr lang="en-US" sz="2200" dirty="0"/>
          </a:p>
          <a:p>
            <a:pPr>
              <a:defRPr/>
            </a:pPr>
            <a:r>
              <a:rPr lang="en-US" sz="2200" dirty="0" smtClean="0"/>
              <a:t>Participant input is critical to determine</a:t>
            </a:r>
          </a:p>
          <a:p>
            <a:pPr lvl="1">
              <a:defRPr/>
            </a:pPr>
            <a:r>
              <a:rPr lang="en-US" sz="1800" dirty="0" smtClean="0"/>
              <a:t>Do ERCOT’s recommended tweaks make sense from your perspective?</a:t>
            </a:r>
          </a:p>
          <a:p>
            <a:pPr lvl="1">
              <a:defRPr/>
            </a:pPr>
            <a:r>
              <a:rPr lang="en-US" sz="1800" dirty="0" smtClean="0"/>
              <a:t>Any other suggestions that should be considered?</a:t>
            </a:r>
          </a:p>
          <a:p>
            <a:pPr lvl="1">
              <a:defRPr/>
            </a:pPr>
            <a:endParaRPr lang="en-US" sz="1800" dirty="0"/>
          </a:p>
          <a:p>
            <a:pPr>
              <a:defRPr/>
            </a:pPr>
            <a:r>
              <a:rPr lang="en-US" sz="2200" dirty="0" smtClean="0"/>
              <a:t>Review of NPRR 933 </a:t>
            </a:r>
            <a:r>
              <a:rPr lang="en-US" sz="2200" u="sng" dirty="0" smtClean="0"/>
              <a:t>potential</a:t>
            </a:r>
            <a:r>
              <a:rPr lang="en-US" sz="2200" dirty="0" smtClean="0"/>
              <a:t> ERCOT comments and any other suggested language from participants.</a:t>
            </a:r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dirty="0" smtClean="0"/>
              <a:t>Notifications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671221"/>
          </a:xfrm>
        </p:spPr>
        <p:txBody>
          <a:bodyPr/>
          <a:lstStyle/>
          <a:p>
            <a:pPr>
              <a:defRPr/>
            </a:pPr>
            <a:r>
              <a:rPr lang="en-US" sz="2200" dirty="0" smtClean="0"/>
              <a:t>ERCOT will update and post the Technical Specifications document for 2020 prior to this summer.  Changes from 2019 will be based on today’s discussion.</a:t>
            </a:r>
          </a:p>
          <a:p>
            <a:pPr>
              <a:defRPr/>
            </a:pPr>
            <a:endParaRPr lang="en-US" sz="2200" dirty="0" smtClean="0"/>
          </a:p>
          <a:p>
            <a:pPr>
              <a:defRPr/>
            </a:pPr>
            <a:r>
              <a:rPr lang="en-US" sz="2200" dirty="0" smtClean="0"/>
              <a:t>ERCOT will issue a Market Notice to officially start the survey process … was issued Aug 1, 2019 … should it be done sooner?  </a:t>
            </a:r>
            <a:endParaRPr lang="en-US" sz="2200" dirty="0"/>
          </a:p>
          <a:p>
            <a:pPr>
              <a:defRPr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29405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dirty="0" smtClean="0"/>
              <a:t>Participant Notification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671221"/>
          </a:xfrm>
        </p:spPr>
        <p:txBody>
          <a:bodyPr/>
          <a:lstStyle/>
          <a:p>
            <a:pPr>
              <a:defRPr/>
            </a:pPr>
            <a:r>
              <a:rPr lang="en-US" sz="2200" dirty="0" smtClean="0"/>
              <a:t>ERCOT will select NOIEs and REPs that will participate this year by August 1 … should </a:t>
            </a:r>
            <a:r>
              <a:rPr lang="en-US" sz="2200" dirty="0"/>
              <a:t>it be done sooner</a:t>
            </a:r>
            <a:r>
              <a:rPr lang="en-US" sz="2200" dirty="0" smtClean="0"/>
              <a:t>?</a:t>
            </a:r>
          </a:p>
          <a:p>
            <a:pPr lvl="1">
              <a:defRPr/>
            </a:pPr>
            <a:r>
              <a:rPr lang="en-US" sz="1800" dirty="0" smtClean="0"/>
              <a:t>NOIEs – will use the 1,500 MWh threshold as indicated in the NPRR.</a:t>
            </a:r>
          </a:p>
          <a:p>
            <a:pPr lvl="1">
              <a:defRPr/>
            </a:pPr>
            <a:r>
              <a:rPr lang="en-US" sz="1800" dirty="0" smtClean="0"/>
              <a:t>REPs – same selection criteria as 2019 (largest REPs accounting for 95% of summer weekday load).</a:t>
            </a:r>
          </a:p>
          <a:p>
            <a:pPr>
              <a:defRPr/>
            </a:pPr>
            <a:endParaRPr lang="en-US" sz="2200" dirty="0" smtClean="0"/>
          </a:p>
          <a:p>
            <a:pPr>
              <a:defRPr/>
            </a:pPr>
            <a:r>
              <a:rPr lang="en-US" sz="2200" dirty="0" smtClean="0"/>
              <a:t>ERCOT will notify REPs and NOIEs (LSEs and TDSPs) by email with a reporting requirement by </a:t>
            </a:r>
            <a:r>
              <a:rPr lang="en-US" sz="2200" dirty="0"/>
              <a:t>August 1 … should it be done </a:t>
            </a:r>
            <a:r>
              <a:rPr lang="en-US" sz="2200" dirty="0" smtClean="0"/>
              <a:t>sooner?</a:t>
            </a:r>
          </a:p>
          <a:p>
            <a:pPr lvl="1">
              <a:defRPr/>
            </a:pPr>
            <a:r>
              <a:rPr lang="en-US" sz="1800" dirty="0" smtClean="0"/>
              <a:t>Email addressed to Authorized REPs and contacts identified during 2019 survey.</a:t>
            </a:r>
          </a:p>
          <a:p>
            <a:pPr lvl="1">
              <a:defRPr/>
            </a:pPr>
            <a:r>
              <a:rPr lang="en-US" sz="1800" dirty="0" smtClean="0"/>
              <a:t>Acknowledgement response due August 15</a:t>
            </a:r>
          </a:p>
          <a:p>
            <a:pPr lvl="1">
              <a:defRPr/>
            </a:pPr>
            <a:r>
              <a:rPr lang="en-US" sz="1800" dirty="0" smtClean="0"/>
              <a:t>Response should include updated contact information.</a:t>
            </a:r>
          </a:p>
          <a:p>
            <a:pPr lvl="1">
              <a:defRPr/>
            </a:pPr>
            <a:r>
              <a:rPr lang="en-US" sz="1800" dirty="0" smtClean="0"/>
              <a:t>Response should also include a password that will be used to encrypt files </a:t>
            </a:r>
            <a:r>
              <a:rPr lang="en-US" sz="1800" dirty="0"/>
              <a:t>sent by </a:t>
            </a:r>
            <a:r>
              <a:rPr lang="en-US" sz="1800" dirty="0" smtClean="0"/>
              <a:t>ERCOT</a:t>
            </a:r>
            <a:r>
              <a:rPr lang="en-US" sz="1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13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dirty="0" smtClean="0"/>
              <a:t>File Exchange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671221"/>
          </a:xfrm>
        </p:spPr>
        <p:txBody>
          <a:bodyPr/>
          <a:lstStyle/>
          <a:p>
            <a:pPr>
              <a:defRPr/>
            </a:pPr>
            <a:r>
              <a:rPr lang="en-US" sz="2200" dirty="0" smtClean="0"/>
              <a:t>Use of the MIS was problematic and caused delays … will be discontinued for 2020.</a:t>
            </a:r>
          </a:p>
          <a:p>
            <a:pPr>
              <a:defRPr/>
            </a:pPr>
            <a:endParaRPr lang="en-US" sz="2200" dirty="0" smtClean="0"/>
          </a:p>
          <a:p>
            <a:pPr>
              <a:defRPr/>
            </a:pPr>
            <a:r>
              <a:rPr lang="en-US" sz="2200" dirty="0" smtClean="0"/>
              <a:t>ERCOT will send encrypted files as email attachments to NOIEs and REPs directly to contacts identified using the password provided. ERCOT would encourage NOIEs/REPs to do the same.</a:t>
            </a:r>
          </a:p>
          <a:p>
            <a:pPr>
              <a:defRPr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5371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dirty="0" smtClean="0"/>
              <a:t>ERCOT Extract File for REPs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671221"/>
          </a:xfrm>
        </p:spPr>
        <p:txBody>
          <a:bodyPr/>
          <a:lstStyle/>
          <a:p>
            <a:pPr>
              <a:defRPr/>
            </a:pPr>
            <a:r>
              <a:rPr lang="en-US" sz="2200" dirty="0" smtClean="0"/>
              <a:t>56 REPs requested the extract files in 2019.</a:t>
            </a:r>
          </a:p>
          <a:p>
            <a:pPr>
              <a:defRPr/>
            </a:pPr>
            <a:endParaRPr lang="en-US" sz="2200" dirty="0"/>
          </a:p>
          <a:p>
            <a:pPr>
              <a:defRPr/>
            </a:pPr>
            <a:r>
              <a:rPr lang="en-US" sz="2200" dirty="0" smtClean="0"/>
              <a:t>ERCOT will again provide the file upon request … will be sent encrypted as email attachment. For large REPs, multiple emails with partitioned files may be required.  ERCOT will work with individual REPS to make sure file sizes work.</a:t>
            </a:r>
          </a:p>
          <a:p>
            <a:pPr>
              <a:defRPr/>
            </a:pPr>
            <a:endParaRPr lang="en-US" sz="2200" dirty="0" smtClean="0"/>
          </a:p>
          <a:p>
            <a:pPr>
              <a:defRPr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2747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dirty="0" smtClean="0"/>
              <a:t>REP ESIID Submission Files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671221"/>
          </a:xfrm>
        </p:spPr>
        <p:txBody>
          <a:bodyPr/>
          <a:lstStyle/>
          <a:p>
            <a:pPr>
              <a:defRPr/>
            </a:pPr>
            <a:r>
              <a:rPr lang="en-US" sz="2200" dirty="0" smtClean="0"/>
              <a:t>NAESB option will continue … response files will be sent back via NAESB as well (no format changes for either inbound or outbound files).</a:t>
            </a:r>
          </a:p>
          <a:p>
            <a:pPr>
              <a:defRPr/>
            </a:pPr>
            <a:endParaRPr lang="en-US" sz="2200" dirty="0"/>
          </a:p>
          <a:p>
            <a:pPr>
              <a:defRPr/>
            </a:pPr>
            <a:r>
              <a:rPr lang="en-US" sz="2200" dirty="0" smtClean="0"/>
              <a:t>Submission files sent as email attachments will be allowed again … was a popular option.</a:t>
            </a:r>
          </a:p>
          <a:p>
            <a:pPr lvl="1">
              <a:defRPr/>
            </a:pPr>
            <a:r>
              <a:rPr lang="en-US" sz="1800" dirty="0" smtClean="0"/>
              <a:t>ERCOT will define a simpler file format … .csv or .</a:t>
            </a:r>
            <a:r>
              <a:rPr lang="en-US" sz="1800" dirty="0" err="1" smtClean="0"/>
              <a:t>xlsx</a:t>
            </a:r>
            <a:endParaRPr lang="en-US" sz="1800" dirty="0" smtClean="0"/>
          </a:p>
          <a:p>
            <a:pPr lvl="1">
              <a:defRPr/>
            </a:pPr>
            <a:r>
              <a:rPr lang="en-US" sz="1800" dirty="0" smtClean="0"/>
              <a:t>Response files will be in the same format as 2019 (same format as NAESB response files)</a:t>
            </a:r>
          </a:p>
          <a:p>
            <a:pPr lvl="1">
              <a:defRPr/>
            </a:pPr>
            <a:r>
              <a:rPr lang="en-US" sz="1800" dirty="0" smtClean="0"/>
              <a:t>Files will be sent out to REPs as encrypted email attachments.</a:t>
            </a:r>
            <a:endParaRPr lang="en-US" sz="1800" dirty="0"/>
          </a:p>
          <a:p>
            <a:pPr marL="0" indent="0">
              <a:buNone/>
              <a:defRPr/>
            </a:pPr>
            <a:endParaRPr lang="en-US" sz="2200" dirty="0" smtClean="0"/>
          </a:p>
          <a:p>
            <a:pPr>
              <a:defRPr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1803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dirty="0" smtClean="0"/>
              <a:t>REP Event Files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671221"/>
          </a:xfrm>
        </p:spPr>
        <p:txBody>
          <a:bodyPr/>
          <a:lstStyle/>
          <a:p>
            <a:pPr>
              <a:defRPr/>
            </a:pPr>
            <a:r>
              <a:rPr lang="en-US" sz="2200" dirty="0" smtClean="0"/>
              <a:t>ERCOT will discontinue the use of Survey Monkey for these files.</a:t>
            </a:r>
          </a:p>
          <a:p>
            <a:pPr>
              <a:defRPr/>
            </a:pPr>
            <a:endParaRPr lang="en-US" sz="2200" dirty="0"/>
          </a:p>
          <a:p>
            <a:pPr>
              <a:defRPr/>
            </a:pPr>
            <a:r>
              <a:rPr lang="en-US" sz="2200" dirty="0" smtClean="0"/>
              <a:t>ERCOT will provide an Excel template to report event dates/times and number of ESIIDs deployed.</a:t>
            </a:r>
          </a:p>
          <a:p>
            <a:pPr>
              <a:defRPr/>
            </a:pPr>
            <a:endParaRPr lang="en-US" sz="2200" dirty="0"/>
          </a:p>
          <a:p>
            <a:pPr>
              <a:defRPr/>
            </a:pPr>
            <a:r>
              <a:rPr lang="en-US" sz="2200" dirty="0" smtClean="0"/>
              <a:t>Event files can be submitted on or after October 1 to allow reporting of events throughout the summer.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1566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dirty="0" smtClean="0"/>
              <a:t>NOIE Customer Count and Event Files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671221"/>
          </a:xfrm>
        </p:spPr>
        <p:txBody>
          <a:bodyPr/>
          <a:lstStyle/>
          <a:p>
            <a:pPr>
              <a:defRPr/>
            </a:pPr>
            <a:r>
              <a:rPr lang="en-US" sz="2200" dirty="0" smtClean="0"/>
              <a:t>ERCOT will discontinue the use of Survey Monkey for these files.</a:t>
            </a:r>
          </a:p>
          <a:p>
            <a:pPr>
              <a:defRPr/>
            </a:pPr>
            <a:endParaRPr lang="en-US" sz="2200" dirty="0"/>
          </a:p>
          <a:p>
            <a:pPr>
              <a:defRPr/>
            </a:pPr>
            <a:r>
              <a:rPr lang="en-US" sz="2200" dirty="0" smtClean="0"/>
              <a:t>ERCOT will provide an Excel template to report event customer counts by program category as of snapshot date.</a:t>
            </a:r>
          </a:p>
          <a:p>
            <a:pPr>
              <a:defRPr/>
            </a:pPr>
            <a:endParaRPr lang="en-US" sz="2200" dirty="0"/>
          </a:p>
          <a:p>
            <a:pPr>
              <a:defRPr/>
            </a:pPr>
            <a:r>
              <a:rPr lang="en-US" sz="2200" dirty="0" smtClean="0"/>
              <a:t>The template will also be used to report deployment events …  dates/times and number of customers deployed for the event.</a:t>
            </a:r>
          </a:p>
          <a:p>
            <a:pPr>
              <a:defRPr/>
            </a:pPr>
            <a:endParaRPr lang="en-US" sz="2200" dirty="0"/>
          </a:p>
          <a:p>
            <a:pPr>
              <a:defRPr/>
            </a:pPr>
            <a:r>
              <a:rPr lang="en-US" sz="2200" dirty="0" smtClean="0"/>
              <a:t>Customer Count and Event files can be submitted on or after October 1 to allow reporting of events throughout the summer.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01067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9240</TotalTime>
  <Words>958</Words>
  <Application>Microsoft Office PowerPoint</Application>
  <PresentationFormat>On-screen Show (4:3)</PresentationFormat>
  <Paragraphs>148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Britannic Bold</vt:lpstr>
      <vt:lpstr>Calibri</vt:lpstr>
      <vt:lpstr>1_Custom Design</vt:lpstr>
      <vt:lpstr>Office Theme</vt:lpstr>
      <vt:lpstr>PowerPoint Presentation</vt:lpstr>
      <vt:lpstr>Meeting Goals</vt:lpstr>
      <vt:lpstr>Notifications</vt:lpstr>
      <vt:lpstr>Participant Notification</vt:lpstr>
      <vt:lpstr>File Exchange</vt:lpstr>
      <vt:lpstr>ERCOT Extract File for REPs</vt:lpstr>
      <vt:lpstr>REP ESIID Submission Files</vt:lpstr>
      <vt:lpstr>REP Event Files</vt:lpstr>
      <vt:lpstr>NOIE Customer Count and Event Files</vt:lpstr>
      <vt:lpstr>Submission Completion Notices</vt:lpstr>
      <vt:lpstr>Program Categories</vt:lpstr>
      <vt:lpstr>Program Categories</vt:lpstr>
      <vt:lpstr>Program Categories</vt:lpstr>
      <vt:lpstr>Program Categories</vt:lpstr>
      <vt:lpstr>Schedule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Raish, Carl</cp:lastModifiedBy>
  <cp:revision>175</cp:revision>
  <cp:lastPrinted>2018-02-22T22:03:26Z</cp:lastPrinted>
  <dcterms:created xsi:type="dcterms:W3CDTF">2016-01-21T15:20:31Z</dcterms:created>
  <dcterms:modified xsi:type="dcterms:W3CDTF">2020-01-24T14:34:48Z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