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22"/>
  </p:notesMasterIdLst>
  <p:handoutMasterIdLst>
    <p:handoutMasterId r:id="rId23"/>
  </p:handoutMasterIdLst>
  <p:sldIdLst>
    <p:sldId id="260" r:id="rId6"/>
    <p:sldId id="285" r:id="rId7"/>
    <p:sldId id="293" r:id="rId8"/>
    <p:sldId id="343" r:id="rId9"/>
    <p:sldId id="345" r:id="rId10"/>
    <p:sldId id="346" r:id="rId11"/>
    <p:sldId id="347" r:id="rId12"/>
    <p:sldId id="322" r:id="rId13"/>
    <p:sldId id="348" r:id="rId14"/>
    <p:sldId id="349" r:id="rId15"/>
    <p:sldId id="314" r:id="rId16"/>
    <p:sldId id="341" r:id="rId17"/>
    <p:sldId id="339" r:id="rId18"/>
    <p:sldId id="333" r:id="rId19"/>
    <p:sldId id="334" r:id="rId20"/>
    <p:sldId id="337" r:id="rId2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ohn, Doug" initials="FD" lastIdx="1" clrIdx="0">
    <p:extLst>
      <p:ext uri="{19B8F6BF-5375-455C-9EA6-DF929625EA0E}">
        <p15:presenceInfo xmlns:p15="http://schemas.microsoft.com/office/powerpoint/2012/main" userId="S-1-5-21-639947351-343809578-3807592339-5039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9" autoAdjust="0"/>
    <p:restoredTop sz="94660"/>
  </p:normalViewPr>
  <p:slideViewPr>
    <p:cSldViewPr showGuides="1">
      <p:cViewPr varScale="1">
        <p:scale>
          <a:sx n="69" d="100"/>
          <a:sy n="69" d="100"/>
        </p:scale>
        <p:origin x="1236" y="6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9380285797608631E-2"/>
          <c:y val="0.13763481269386782"/>
          <c:w val="0.86976537023781131"/>
          <c:h val="0.6344955460112941"/>
        </c:manualLayout>
      </c:layout>
      <c:barChart>
        <c:barDir val="bar"/>
        <c:grouping val="stacked"/>
        <c:varyColors val="0"/>
        <c:ser>
          <c:idx val="1"/>
          <c:order val="1"/>
          <c:tx>
            <c:strRef>
              <c:f>Sheet1!$C$1</c:f>
              <c:strCache>
                <c:ptCount val="1"/>
                <c:pt idx="0">
                  <c:v>Meeting 1 Complete</c:v>
                </c:pt>
              </c:strCache>
            </c:strRef>
          </c:tx>
          <c:spPr>
            <a:solidFill>
              <a:schemeClr val="accent2">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Sheet1!$A$2:$A$15</c:f>
              <c:strCache>
                <c:ptCount val="14"/>
                <c:pt idx="0">
                  <c:v>KTC-1</c:v>
                </c:pt>
                <c:pt idx="1">
                  <c:v>KTC-2</c:v>
                </c:pt>
                <c:pt idx="2">
                  <c:v>KTC-3</c:v>
                </c:pt>
                <c:pt idx="3">
                  <c:v>KTC-4</c:v>
                </c:pt>
                <c:pt idx="4">
                  <c:v>KTC-5</c:v>
                </c:pt>
                <c:pt idx="5">
                  <c:v>KTC-6</c:v>
                </c:pt>
                <c:pt idx="6">
                  <c:v>KTC-7</c:v>
                </c:pt>
                <c:pt idx="7">
                  <c:v>KTC-8</c:v>
                </c:pt>
                <c:pt idx="8">
                  <c:v>KTC-9</c:v>
                </c:pt>
                <c:pt idx="9">
                  <c:v>KTC-10</c:v>
                </c:pt>
                <c:pt idx="10">
                  <c:v>KTC-11</c:v>
                </c:pt>
                <c:pt idx="11">
                  <c:v>KTC-12</c:v>
                </c:pt>
                <c:pt idx="12">
                  <c:v>KTC-13</c:v>
                </c:pt>
                <c:pt idx="13">
                  <c:v>KTC-14</c:v>
                </c:pt>
              </c:strCache>
            </c:strRef>
          </c:cat>
          <c:val>
            <c:numRef>
              <c:f>Sheet1!$C$2:$C$15</c:f>
              <c:numCache>
                <c:formatCode>General</c:formatCode>
                <c:ptCount val="14"/>
                <c:pt idx="7">
                  <c:v>1</c:v>
                </c:pt>
                <c:pt idx="10">
                  <c:v>7</c:v>
                </c:pt>
                <c:pt idx="11">
                  <c:v>7</c:v>
                </c:pt>
                <c:pt idx="12">
                  <c:v>1</c:v>
                </c:pt>
                <c:pt idx="13">
                  <c:v>1</c:v>
                </c:pt>
              </c:numCache>
            </c:numRef>
          </c:val>
        </c:ser>
        <c:ser>
          <c:idx val="2"/>
          <c:order val="2"/>
          <c:tx>
            <c:strRef>
              <c:f>Sheet1!$D$1</c:f>
              <c:strCache>
                <c:ptCount val="1"/>
                <c:pt idx="0">
                  <c:v>Meeting 2 Complete</c:v>
                </c:pt>
              </c:strCache>
            </c:strRef>
          </c:tx>
          <c:spPr>
            <a:solidFill>
              <a:srgbClr val="FFFF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bg1">
                        <a:lumMod val="7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Sheet1!$A$2:$A$15</c:f>
              <c:strCache>
                <c:ptCount val="14"/>
                <c:pt idx="0">
                  <c:v>KTC-1</c:v>
                </c:pt>
                <c:pt idx="1">
                  <c:v>KTC-2</c:v>
                </c:pt>
                <c:pt idx="2">
                  <c:v>KTC-3</c:v>
                </c:pt>
                <c:pt idx="3">
                  <c:v>KTC-4</c:v>
                </c:pt>
                <c:pt idx="4">
                  <c:v>KTC-5</c:v>
                </c:pt>
                <c:pt idx="5">
                  <c:v>KTC-6</c:v>
                </c:pt>
                <c:pt idx="6">
                  <c:v>KTC-7</c:v>
                </c:pt>
                <c:pt idx="7">
                  <c:v>KTC-8</c:v>
                </c:pt>
                <c:pt idx="8">
                  <c:v>KTC-9</c:v>
                </c:pt>
                <c:pt idx="9">
                  <c:v>KTC-10</c:v>
                </c:pt>
                <c:pt idx="10">
                  <c:v>KTC-11</c:v>
                </c:pt>
                <c:pt idx="11">
                  <c:v>KTC-12</c:v>
                </c:pt>
                <c:pt idx="12">
                  <c:v>KTC-13</c:v>
                </c:pt>
                <c:pt idx="13">
                  <c:v>KTC-14</c:v>
                </c:pt>
              </c:strCache>
            </c:strRef>
          </c:cat>
          <c:val>
            <c:numRef>
              <c:f>Sheet1!$D$2:$D$15</c:f>
              <c:numCache>
                <c:formatCode>General</c:formatCode>
                <c:ptCount val="14"/>
              </c:numCache>
            </c:numRef>
          </c:val>
        </c:ser>
        <c:ser>
          <c:idx val="0"/>
          <c:order val="0"/>
          <c:tx>
            <c:strRef>
              <c:f>Sheet1!$B$1</c:f>
              <c:strCache>
                <c:ptCount val="1"/>
                <c:pt idx="0">
                  <c:v>Not Started</c:v>
                </c:pt>
              </c:strCache>
            </c:strRef>
          </c:tx>
          <c:spPr>
            <a:solidFill>
              <a:srgbClr val="C000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Sheet1!$A$2:$A$15</c:f>
              <c:strCache>
                <c:ptCount val="14"/>
                <c:pt idx="0">
                  <c:v>KTC-1</c:v>
                </c:pt>
                <c:pt idx="1">
                  <c:v>KTC-2</c:v>
                </c:pt>
                <c:pt idx="2">
                  <c:v>KTC-3</c:v>
                </c:pt>
                <c:pt idx="3">
                  <c:v>KTC-4</c:v>
                </c:pt>
                <c:pt idx="4">
                  <c:v>KTC-5</c:v>
                </c:pt>
                <c:pt idx="5">
                  <c:v>KTC-6</c:v>
                </c:pt>
                <c:pt idx="6">
                  <c:v>KTC-7</c:v>
                </c:pt>
                <c:pt idx="7">
                  <c:v>KTC-8</c:v>
                </c:pt>
                <c:pt idx="8">
                  <c:v>KTC-9</c:v>
                </c:pt>
                <c:pt idx="9">
                  <c:v>KTC-10</c:v>
                </c:pt>
                <c:pt idx="10">
                  <c:v>KTC-11</c:v>
                </c:pt>
                <c:pt idx="11">
                  <c:v>KTC-12</c:v>
                </c:pt>
                <c:pt idx="12">
                  <c:v>KTC-13</c:v>
                </c:pt>
                <c:pt idx="13">
                  <c:v>KTC-14</c:v>
                </c:pt>
              </c:strCache>
            </c:strRef>
          </c:cat>
          <c:val>
            <c:numRef>
              <c:f>Sheet1!$B$2:$B$15</c:f>
              <c:numCache>
                <c:formatCode>General</c:formatCode>
                <c:ptCount val="14"/>
                <c:pt idx="6">
                  <c:v>1</c:v>
                </c:pt>
                <c:pt idx="8">
                  <c:v>1</c:v>
                </c:pt>
                <c:pt idx="10">
                  <c:v>1</c:v>
                </c:pt>
                <c:pt idx="11">
                  <c:v>1</c:v>
                </c:pt>
              </c:numCache>
            </c:numRef>
          </c:val>
        </c:ser>
        <c:ser>
          <c:idx val="3"/>
          <c:order val="3"/>
          <c:tx>
            <c:strRef>
              <c:f>Sheet1!$E$1</c:f>
              <c:strCache>
                <c:ptCount val="1"/>
                <c:pt idx="0">
                  <c:v>Meeting 3 Complete</c:v>
                </c:pt>
              </c:strCache>
            </c:strRef>
          </c:tx>
          <c:spPr>
            <a:solidFill>
              <a:srgbClr val="FF9900"/>
            </a:solidFill>
            <a:ln>
              <a:noFill/>
            </a:ln>
            <a:effectLst/>
          </c:spPr>
          <c:invertIfNegative val="0"/>
          <c:cat>
            <c:strRef>
              <c:f>Sheet1!$A$2:$A$15</c:f>
              <c:strCache>
                <c:ptCount val="14"/>
                <c:pt idx="0">
                  <c:v>KTC-1</c:v>
                </c:pt>
                <c:pt idx="1">
                  <c:v>KTC-2</c:v>
                </c:pt>
                <c:pt idx="2">
                  <c:v>KTC-3</c:v>
                </c:pt>
                <c:pt idx="3">
                  <c:v>KTC-4</c:v>
                </c:pt>
                <c:pt idx="4">
                  <c:v>KTC-5</c:v>
                </c:pt>
                <c:pt idx="5">
                  <c:v>KTC-6</c:v>
                </c:pt>
                <c:pt idx="6">
                  <c:v>KTC-7</c:v>
                </c:pt>
                <c:pt idx="7">
                  <c:v>KTC-8</c:v>
                </c:pt>
                <c:pt idx="8">
                  <c:v>KTC-9</c:v>
                </c:pt>
                <c:pt idx="9">
                  <c:v>KTC-10</c:v>
                </c:pt>
                <c:pt idx="10">
                  <c:v>KTC-11</c:v>
                </c:pt>
                <c:pt idx="11">
                  <c:v>KTC-12</c:v>
                </c:pt>
                <c:pt idx="12">
                  <c:v>KTC-13</c:v>
                </c:pt>
                <c:pt idx="13">
                  <c:v>KTC-14</c:v>
                </c:pt>
              </c:strCache>
            </c:strRef>
          </c:cat>
          <c:val>
            <c:numRef>
              <c:f>Sheet1!$E$2:$E$15</c:f>
              <c:numCache>
                <c:formatCode>General</c:formatCode>
                <c:ptCount val="14"/>
              </c:numCache>
            </c:numRef>
          </c:val>
        </c:ser>
        <c:ser>
          <c:idx val="4"/>
          <c:order val="4"/>
          <c:tx>
            <c:strRef>
              <c:f>Sheet1!$F$1</c:f>
              <c:strCache>
                <c:ptCount val="1"/>
                <c:pt idx="0">
                  <c:v>BESTF Consensus</c:v>
                </c:pt>
              </c:strCache>
            </c:strRef>
          </c:tx>
          <c:spPr>
            <a:solidFill>
              <a:schemeClr val="accent6">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6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Sheet1!$A$2:$A$15</c:f>
              <c:strCache>
                <c:ptCount val="14"/>
                <c:pt idx="0">
                  <c:v>KTC-1</c:v>
                </c:pt>
                <c:pt idx="1">
                  <c:v>KTC-2</c:v>
                </c:pt>
                <c:pt idx="2">
                  <c:v>KTC-3</c:v>
                </c:pt>
                <c:pt idx="3">
                  <c:v>KTC-4</c:v>
                </c:pt>
                <c:pt idx="4">
                  <c:v>KTC-5</c:v>
                </c:pt>
                <c:pt idx="5">
                  <c:v>KTC-6</c:v>
                </c:pt>
                <c:pt idx="6">
                  <c:v>KTC-7</c:v>
                </c:pt>
                <c:pt idx="7">
                  <c:v>KTC-8</c:v>
                </c:pt>
                <c:pt idx="8">
                  <c:v>KTC-9</c:v>
                </c:pt>
                <c:pt idx="9">
                  <c:v>KTC-10</c:v>
                </c:pt>
                <c:pt idx="10">
                  <c:v>KTC-11</c:v>
                </c:pt>
                <c:pt idx="11">
                  <c:v>KTC-12</c:v>
                </c:pt>
                <c:pt idx="12">
                  <c:v>KTC-13</c:v>
                </c:pt>
                <c:pt idx="13">
                  <c:v>KTC-14</c:v>
                </c:pt>
              </c:strCache>
            </c:strRef>
          </c:cat>
          <c:val>
            <c:numRef>
              <c:f>Sheet1!$F$2:$F$15</c:f>
              <c:numCache>
                <c:formatCode>General</c:formatCode>
                <c:ptCount val="14"/>
                <c:pt idx="0">
                  <c:v>1</c:v>
                </c:pt>
                <c:pt idx="2">
                  <c:v>1</c:v>
                </c:pt>
                <c:pt idx="4">
                  <c:v>1</c:v>
                </c:pt>
                <c:pt idx="5">
                  <c:v>1</c:v>
                </c:pt>
                <c:pt idx="6">
                  <c:v>4</c:v>
                </c:pt>
                <c:pt idx="7">
                  <c:v>1</c:v>
                </c:pt>
                <c:pt idx="9">
                  <c:v>4</c:v>
                </c:pt>
              </c:numCache>
            </c:numRef>
          </c:val>
        </c:ser>
        <c:ser>
          <c:idx val="5"/>
          <c:order val="5"/>
          <c:tx>
            <c:strRef>
              <c:f>Sheet1!$G$1</c:f>
              <c:strCache>
                <c:ptCount val="1"/>
                <c:pt idx="0">
                  <c:v>Approved by TAC</c:v>
                </c:pt>
              </c:strCache>
            </c:strRef>
          </c:tx>
          <c:spPr>
            <a:solidFill>
              <a:srgbClr val="00B05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6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Sheet1!$A$2:$A$15</c:f>
              <c:strCache>
                <c:ptCount val="14"/>
                <c:pt idx="0">
                  <c:v>KTC-1</c:v>
                </c:pt>
                <c:pt idx="1">
                  <c:v>KTC-2</c:v>
                </c:pt>
                <c:pt idx="2">
                  <c:v>KTC-3</c:v>
                </c:pt>
                <c:pt idx="3">
                  <c:v>KTC-4</c:v>
                </c:pt>
                <c:pt idx="4">
                  <c:v>KTC-5</c:v>
                </c:pt>
                <c:pt idx="5">
                  <c:v>KTC-6</c:v>
                </c:pt>
                <c:pt idx="6">
                  <c:v>KTC-7</c:v>
                </c:pt>
                <c:pt idx="7">
                  <c:v>KTC-8</c:v>
                </c:pt>
                <c:pt idx="8">
                  <c:v>KTC-9</c:v>
                </c:pt>
                <c:pt idx="9">
                  <c:v>KTC-10</c:v>
                </c:pt>
                <c:pt idx="10">
                  <c:v>KTC-11</c:v>
                </c:pt>
                <c:pt idx="11">
                  <c:v>KTC-12</c:v>
                </c:pt>
                <c:pt idx="12">
                  <c:v>KTC-13</c:v>
                </c:pt>
                <c:pt idx="13">
                  <c:v>KTC-14</c:v>
                </c:pt>
              </c:strCache>
            </c:strRef>
          </c:cat>
          <c:val>
            <c:numRef>
              <c:f>Sheet1!$G$2:$G$15</c:f>
              <c:numCache>
                <c:formatCode>General</c:formatCode>
                <c:ptCount val="14"/>
                <c:pt idx="1">
                  <c:v>2</c:v>
                </c:pt>
                <c:pt idx="2">
                  <c:v>3</c:v>
                </c:pt>
                <c:pt idx="3">
                  <c:v>4</c:v>
                </c:pt>
                <c:pt idx="5">
                  <c:v>1</c:v>
                </c:pt>
                <c:pt idx="9">
                  <c:v>1</c:v>
                </c:pt>
              </c:numCache>
            </c:numRef>
          </c:val>
        </c:ser>
        <c:ser>
          <c:idx val="6"/>
          <c:order val="6"/>
          <c:tx>
            <c:strRef>
              <c:f>Sheet1!$H$1</c:f>
              <c:strCache>
                <c:ptCount val="1"/>
                <c:pt idx="0">
                  <c:v>Revision Request In Progress</c:v>
                </c:pt>
              </c:strCache>
            </c:strRef>
          </c:tx>
          <c:spPr>
            <a:solidFill>
              <a:schemeClr val="accent4">
                <a:lumMod val="75000"/>
                <a:lumOff val="2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Sheet1!$A$2:$A$15</c:f>
              <c:strCache>
                <c:ptCount val="14"/>
                <c:pt idx="0">
                  <c:v>KTC-1</c:v>
                </c:pt>
                <c:pt idx="1">
                  <c:v>KTC-2</c:v>
                </c:pt>
                <c:pt idx="2">
                  <c:v>KTC-3</c:v>
                </c:pt>
                <c:pt idx="3">
                  <c:v>KTC-4</c:v>
                </c:pt>
                <c:pt idx="4">
                  <c:v>KTC-5</c:v>
                </c:pt>
                <c:pt idx="5">
                  <c:v>KTC-6</c:v>
                </c:pt>
                <c:pt idx="6">
                  <c:v>KTC-7</c:v>
                </c:pt>
                <c:pt idx="7">
                  <c:v>KTC-8</c:v>
                </c:pt>
                <c:pt idx="8">
                  <c:v>KTC-9</c:v>
                </c:pt>
                <c:pt idx="9">
                  <c:v>KTC-10</c:v>
                </c:pt>
                <c:pt idx="10">
                  <c:v>KTC-11</c:v>
                </c:pt>
                <c:pt idx="11">
                  <c:v>KTC-12</c:v>
                </c:pt>
                <c:pt idx="12">
                  <c:v>KTC-13</c:v>
                </c:pt>
                <c:pt idx="13">
                  <c:v>KTC-14</c:v>
                </c:pt>
              </c:strCache>
            </c:strRef>
          </c:cat>
          <c:val>
            <c:numRef>
              <c:f>Sheet1!$H$2:$H$15</c:f>
              <c:numCache>
                <c:formatCode>General</c:formatCode>
                <c:ptCount val="14"/>
                <c:pt idx="4">
                  <c:v>1</c:v>
                </c:pt>
                <c:pt idx="6">
                  <c:v>1</c:v>
                </c:pt>
              </c:numCache>
            </c:numRef>
          </c:val>
        </c:ser>
        <c:ser>
          <c:idx val="7"/>
          <c:order val="7"/>
          <c:tx>
            <c:strRef>
              <c:f>Sheet1!$I$1</c:f>
              <c:strCache>
                <c:ptCount val="1"/>
                <c:pt idx="0">
                  <c:v>Revision Request Approved</c:v>
                </c:pt>
              </c:strCache>
            </c:strRef>
          </c:tx>
          <c:spPr>
            <a:solidFill>
              <a:srgbClr val="7030A0"/>
            </a:solidFill>
            <a:ln>
              <a:noFill/>
            </a:ln>
            <a:effectLst/>
          </c:spPr>
          <c:invertIfNegative val="0"/>
          <c:cat>
            <c:strRef>
              <c:f>Sheet1!$A$2:$A$15</c:f>
              <c:strCache>
                <c:ptCount val="14"/>
                <c:pt idx="0">
                  <c:v>KTC-1</c:v>
                </c:pt>
                <c:pt idx="1">
                  <c:v>KTC-2</c:v>
                </c:pt>
                <c:pt idx="2">
                  <c:v>KTC-3</c:v>
                </c:pt>
                <c:pt idx="3">
                  <c:v>KTC-4</c:v>
                </c:pt>
                <c:pt idx="4">
                  <c:v>KTC-5</c:v>
                </c:pt>
                <c:pt idx="5">
                  <c:v>KTC-6</c:v>
                </c:pt>
                <c:pt idx="6">
                  <c:v>KTC-7</c:v>
                </c:pt>
                <c:pt idx="7">
                  <c:v>KTC-8</c:v>
                </c:pt>
                <c:pt idx="8">
                  <c:v>KTC-9</c:v>
                </c:pt>
                <c:pt idx="9">
                  <c:v>KTC-10</c:v>
                </c:pt>
                <c:pt idx="10">
                  <c:v>KTC-11</c:v>
                </c:pt>
                <c:pt idx="11">
                  <c:v>KTC-12</c:v>
                </c:pt>
                <c:pt idx="12">
                  <c:v>KTC-13</c:v>
                </c:pt>
                <c:pt idx="13">
                  <c:v>KTC-14</c:v>
                </c:pt>
              </c:strCache>
            </c:strRef>
          </c:cat>
          <c:val>
            <c:numRef>
              <c:f>Sheet1!$I$2:$I$15</c:f>
              <c:numCache>
                <c:formatCode>General</c:formatCode>
                <c:ptCount val="14"/>
              </c:numCache>
            </c:numRef>
          </c:val>
        </c:ser>
        <c:ser>
          <c:idx val="8"/>
          <c:order val="8"/>
          <c:tx>
            <c:strRef>
              <c:f>Sheet1!$J$1</c:f>
              <c:strCache>
                <c:ptCount val="1"/>
                <c:pt idx="0">
                  <c:v>Closed</c:v>
                </c:pt>
              </c:strCache>
            </c:strRef>
          </c:tx>
          <c:spPr>
            <a:solidFill>
              <a:schemeClr val="tx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Sheet1!$A$2:$A$15</c:f>
              <c:strCache>
                <c:ptCount val="14"/>
                <c:pt idx="0">
                  <c:v>KTC-1</c:v>
                </c:pt>
                <c:pt idx="1">
                  <c:v>KTC-2</c:v>
                </c:pt>
                <c:pt idx="2">
                  <c:v>KTC-3</c:v>
                </c:pt>
                <c:pt idx="3">
                  <c:v>KTC-4</c:v>
                </c:pt>
                <c:pt idx="4">
                  <c:v>KTC-5</c:v>
                </c:pt>
                <c:pt idx="5">
                  <c:v>KTC-6</c:v>
                </c:pt>
                <c:pt idx="6">
                  <c:v>KTC-7</c:v>
                </c:pt>
                <c:pt idx="7">
                  <c:v>KTC-8</c:v>
                </c:pt>
                <c:pt idx="8">
                  <c:v>KTC-9</c:v>
                </c:pt>
                <c:pt idx="9">
                  <c:v>KTC-10</c:v>
                </c:pt>
                <c:pt idx="10">
                  <c:v>KTC-11</c:v>
                </c:pt>
                <c:pt idx="11">
                  <c:v>KTC-12</c:v>
                </c:pt>
                <c:pt idx="12">
                  <c:v>KTC-13</c:v>
                </c:pt>
                <c:pt idx="13">
                  <c:v>KTC-14</c:v>
                </c:pt>
              </c:strCache>
            </c:strRef>
          </c:cat>
          <c:val>
            <c:numRef>
              <c:f>Sheet1!$J$2:$J$15</c:f>
              <c:numCache>
                <c:formatCode>General</c:formatCode>
                <c:ptCount val="14"/>
                <c:pt idx="6">
                  <c:v>1</c:v>
                </c:pt>
                <c:pt idx="9">
                  <c:v>1</c:v>
                </c:pt>
              </c:numCache>
            </c:numRef>
          </c:val>
        </c:ser>
        <c:dLbls>
          <c:showLegendKey val="0"/>
          <c:showVal val="0"/>
          <c:showCatName val="0"/>
          <c:showSerName val="0"/>
          <c:showPercent val="0"/>
          <c:showBubbleSize val="0"/>
        </c:dLbls>
        <c:gapWidth val="182"/>
        <c:overlap val="100"/>
        <c:axId val="206183232"/>
        <c:axId val="206183624"/>
      </c:barChart>
      <c:catAx>
        <c:axId val="20618323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06183624"/>
        <c:crosses val="autoZero"/>
        <c:auto val="1"/>
        <c:lblAlgn val="ctr"/>
        <c:lblOffset val="100"/>
        <c:noMultiLvlLbl val="0"/>
      </c:catAx>
      <c:valAx>
        <c:axId val="206183624"/>
        <c:scaling>
          <c:orientation val="minMax"/>
        </c:scaling>
        <c:delete val="0"/>
        <c:axPos val="t"/>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dirty="0" smtClean="0"/>
                  <a:t>#</a:t>
                </a:r>
                <a:r>
                  <a:rPr lang="en-US" sz="1200" baseline="0" dirty="0" smtClean="0"/>
                  <a:t> Items</a:t>
                </a:r>
                <a:endParaRPr lang="en-US" sz="1200" dirty="0"/>
              </a:p>
            </c:rich>
          </c:tx>
          <c:layout>
            <c:manualLayout>
              <c:xMode val="edge"/>
              <c:yMode val="edge"/>
              <c:x val="0.44416607015032217"/>
              <c:y val="4.4848484848484853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06183232"/>
        <c:crosses val="autoZero"/>
        <c:crossBetween val="between"/>
      </c:valAx>
      <c:spPr>
        <a:noFill/>
        <a:ln>
          <a:noFill/>
        </a:ln>
        <a:effectLst/>
      </c:spPr>
    </c:plotArea>
    <c:legend>
      <c:legendPos val="r"/>
      <c:layout>
        <c:manualLayout>
          <c:xMode val="edge"/>
          <c:yMode val="edge"/>
          <c:x val="6.5836895388076508E-2"/>
          <c:y val="0.78982840213155181"/>
          <c:w val="0.90254193225846768"/>
          <c:h val="0.16724230493915535"/>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accent1"/>
      </a:solidFill>
    </a:ln>
    <a:effectLst/>
  </c:spPr>
  <c:txPr>
    <a:bodyPr/>
    <a:lstStyle/>
    <a:p>
      <a:pPr>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713496961528458E-2"/>
          <c:y val="0.16764753837588484"/>
          <c:w val="0.88135974557234398"/>
          <c:h val="0.64748091147697451"/>
        </c:manualLayout>
      </c:layout>
      <c:barChart>
        <c:barDir val="bar"/>
        <c:grouping val="stacked"/>
        <c:varyColors val="0"/>
        <c:ser>
          <c:idx val="1"/>
          <c:order val="1"/>
          <c:tx>
            <c:strRef>
              <c:f>Sheet1!$C$1</c:f>
              <c:strCache>
                <c:ptCount val="1"/>
                <c:pt idx="0">
                  <c:v>Meeting 1 Complete</c:v>
                </c:pt>
              </c:strCache>
            </c:strRef>
          </c:tx>
          <c:spPr>
            <a:solidFill>
              <a:schemeClr val="accent2">
                <a:lumMod val="60000"/>
                <a:lumOff val="40000"/>
              </a:schemeClr>
            </a:solidFill>
            <a:ln>
              <a:noFill/>
            </a:ln>
            <a:effectLst/>
          </c:spPr>
          <c:invertIfNegative val="0"/>
          <c:cat>
            <c:strRef>
              <c:f>Sheet1!$A$2:$A$15</c:f>
              <c:strCache>
                <c:ptCount val="14"/>
                <c:pt idx="0">
                  <c:v>KTC-1</c:v>
                </c:pt>
                <c:pt idx="1">
                  <c:v>KTC-2</c:v>
                </c:pt>
                <c:pt idx="2">
                  <c:v>KTC-3</c:v>
                </c:pt>
                <c:pt idx="3">
                  <c:v>KTC-4</c:v>
                </c:pt>
                <c:pt idx="4">
                  <c:v>KTC-5</c:v>
                </c:pt>
                <c:pt idx="5">
                  <c:v>KTC-6</c:v>
                </c:pt>
                <c:pt idx="6">
                  <c:v>KTC-7</c:v>
                </c:pt>
                <c:pt idx="7">
                  <c:v>KTC-8</c:v>
                </c:pt>
                <c:pt idx="8">
                  <c:v>KTC-9</c:v>
                </c:pt>
                <c:pt idx="9">
                  <c:v>KTC-10</c:v>
                </c:pt>
                <c:pt idx="10">
                  <c:v>KTC-11</c:v>
                </c:pt>
                <c:pt idx="11">
                  <c:v>KTC-12</c:v>
                </c:pt>
                <c:pt idx="12">
                  <c:v>KTC-13</c:v>
                </c:pt>
                <c:pt idx="13">
                  <c:v>KTC-14</c:v>
                </c:pt>
              </c:strCache>
            </c:strRef>
          </c:cat>
          <c:val>
            <c:numRef>
              <c:f>Sheet1!$C$2:$C$15</c:f>
              <c:numCache>
                <c:formatCode>General</c:formatCode>
                <c:ptCount val="14"/>
                <c:pt idx="7">
                  <c:v>50</c:v>
                </c:pt>
                <c:pt idx="10">
                  <c:v>87</c:v>
                </c:pt>
                <c:pt idx="11">
                  <c:v>87</c:v>
                </c:pt>
                <c:pt idx="12">
                  <c:v>100</c:v>
                </c:pt>
                <c:pt idx="13">
                  <c:v>100</c:v>
                </c:pt>
              </c:numCache>
            </c:numRef>
          </c:val>
        </c:ser>
        <c:ser>
          <c:idx val="2"/>
          <c:order val="2"/>
          <c:tx>
            <c:strRef>
              <c:f>Sheet1!$D$1</c:f>
              <c:strCache>
                <c:ptCount val="1"/>
                <c:pt idx="0">
                  <c:v>Meeting 2 Complete</c:v>
                </c:pt>
              </c:strCache>
            </c:strRef>
          </c:tx>
          <c:spPr>
            <a:solidFill>
              <a:srgbClr val="FFFF00"/>
            </a:solidFill>
            <a:ln>
              <a:noFill/>
            </a:ln>
            <a:effectLst/>
          </c:spPr>
          <c:invertIfNegative val="0"/>
          <c:cat>
            <c:strRef>
              <c:f>Sheet1!$A$2:$A$15</c:f>
              <c:strCache>
                <c:ptCount val="14"/>
                <c:pt idx="0">
                  <c:v>KTC-1</c:v>
                </c:pt>
                <c:pt idx="1">
                  <c:v>KTC-2</c:v>
                </c:pt>
                <c:pt idx="2">
                  <c:v>KTC-3</c:v>
                </c:pt>
                <c:pt idx="3">
                  <c:v>KTC-4</c:v>
                </c:pt>
                <c:pt idx="4">
                  <c:v>KTC-5</c:v>
                </c:pt>
                <c:pt idx="5">
                  <c:v>KTC-6</c:v>
                </c:pt>
                <c:pt idx="6">
                  <c:v>KTC-7</c:v>
                </c:pt>
                <c:pt idx="7">
                  <c:v>KTC-8</c:v>
                </c:pt>
                <c:pt idx="8">
                  <c:v>KTC-9</c:v>
                </c:pt>
                <c:pt idx="9">
                  <c:v>KTC-10</c:v>
                </c:pt>
                <c:pt idx="10">
                  <c:v>KTC-11</c:v>
                </c:pt>
                <c:pt idx="11">
                  <c:v>KTC-12</c:v>
                </c:pt>
                <c:pt idx="12">
                  <c:v>KTC-13</c:v>
                </c:pt>
                <c:pt idx="13">
                  <c:v>KTC-14</c:v>
                </c:pt>
              </c:strCache>
            </c:strRef>
          </c:cat>
          <c:val>
            <c:numRef>
              <c:f>Sheet1!$D$2:$D$15</c:f>
              <c:numCache>
                <c:formatCode>General</c:formatCode>
                <c:ptCount val="14"/>
              </c:numCache>
            </c:numRef>
          </c:val>
        </c:ser>
        <c:ser>
          <c:idx val="0"/>
          <c:order val="0"/>
          <c:tx>
            <c:strRef>
              <c:f>Sheet1!$B$1</c:f>
              <c:strCache>
                <c:ptCount val="1"/>
                <c:pt idx="0">
                  <c:v>Not Started</c:v>
                </c:pt>
              </c:strCache>
            </c:strRef>
          </c:tx>
          <c:spPr>
            <a:solidFill>
              <a:srgbClr val="C00000"/>
            </a:solidFill>
            <a:ln>
              <a:noFill/>
            </a:ln>
            <a:effectLst/>
          </c:spPr>
          <c:invertIfNegative val="0"/>
          <c:cat>
            <c:strRef>
              <c:f>Sheet1!$A$2:$A$15</c:f>
              <c:strCache>
                <c:ptCount val="14"/>
                <c:pt idx="0">
                  <c:v>KTC-1</c:v>
                </c:pt>
                <c:pt idx="1">
                  <c:v>KTC-2</c:v>
                </c:pt>
                <c:pt idx="2">
                  <c:v>KTC-3</c:v>
                </c:pt>
                <c:pt idx="3">
                  <c:v>KTC-4</c:v>
                </c:pt>
                <c:pt idx="4">
                  <c:v>KTC-5</c:v>
                </c:pt>
                <c:pt idx="5">
                  <c:v>KTC-6</c:v>
                </c:pt>
                <c:pt idx="6">
                  <c:v>KTC-7</c:v>
                </c:pt>
                <c:pt idx="7">
                  <c:v>KTC-8</c:v>
                </c:pt>
                <c:pt idx="8">
                  <c:v>KTC-9</c:v>
                </c:pt>
                <c:pt idx="9">
                  <c:v>KTC-10</c:v>
                </c:pt>
                <c:pt idx="10">
                  <c:v>KTC-11</c:v>
                </c:pt>
                <c:pt idx="11">
                  <c:v>KTC-12</c:v>
                </c:pt>
                <c:pt idx="12">
                  <c:v>KTC-13</c:v>
                </c:pt>
                <c:pt idx="13">
                  <c:v>KTC-14</c:v>
                </c:pt>
              </c:strCache>
            </c:strRef>
          </c:cat>
          <c:val>
            <c:numRef>
              <c:f>Sheet1!$B$2:$B$15</c:f>
              <c:numCache>
                <c:formatCode>General</c:formatCode>
                <c:ptCount val="14"/>
                <c:pt idx="6">
                  <c:v>14</c:v>
                </c:pt>
                <c:pt idx="8">
                  <c:v>100</c:v>
                </c:pt>
                <c:pt idx="10">
                  <c:v>13</c:v>
                </c:pt>
                <c:pt idx="11">
                  <c:v>13</c:v>
                </c:pt>
              </c:numCache>
            </c:numRef>
          </c:val>
        </c:ser>
        <c:ser>
          <c:idx val="3"/>
          <c:order val="3"/>
          <c:tx>
            <c:strRef>
              <c:f>Sheet1!$E$1</c:f>
              <c:strCache>
                <c:ptCount val="1"/>
                <c:pt idx="0">
                  <c:v>Meeting 3 Complete</c:v>
                </c:pt>
              </c:strCache>
            </c:strRef>
          </c:tx>
          <c:spPr>
            <a:solidFill>
              <a:srgbClr val="FFC000"/>
            </a:solidFill>
            <a:ln>
              <a:noFill/>
            </a:ln>
            <a:effectLst/>
          </c:spPr>
          <c:invertIfNegative val="0"/>
          <c:cat>
            <c:strRef>
              <c:f>Sheet1!$A$2:$A$15</c:f>
              <c:strCache>
                <c:ptCount val="14"/>
                <c:pt idx="0">
                  <c:v>KTC-1</c:v>
                </c:pt>
                <c:pt idx="1">
                  <c:v>KTC-2</c:v>
                </c:pt>
                <c:pt idx="2">
                  <c:v>KTC-3</c:v>
                </c:pt>
                <c:pt idx="3">
                  <c:v>KTC-4</c:v>
                </c:pt>
                <c:pt idx="4">
                  <c:v>KTC-5</c:v>
                </c:pt>
                <c:pt idx="5">
                  <c:v>KTC-6</c:v>
                </c:pt>
                <c:pt idx="6">
                  <c:v>KTC-7</c:v>
                </c:pt>
                <c:pt idx="7">
                  <c:v>KTC-8</c:v>
                </c:pt>
                <c:pt idx="8">
                  <c:v>KTC-9</c:v>
                </c:pt>
                <c:pt idx="9">
                  <c:v>KTC-10</c:v>
                </c:pt>
                <c:pt idx="10">
                  <c:v>KTC-11</c:v>
                </c:pt>
                <c:pt idx="11">
                  <c:v>KTC-12</c:v>
                </c:pt>
                <c:pt idx="12">
                  <c:v>KTC-13</c:v>
                </c:pt>
                <c:pt idx="13">
                  <c:v>KTC-14</c:v>
                </c:pt>
              </c:strCache>
            </c:strRef>
          </c:cat>
          <c:val>
            <c:numRef>
              <c:f>Sheet1!$E$2:$E$15</c:f>
              <c:numCache>
                <c:formatCode>General</c:formatCode>
                <c:ptCount val="14"/>
              </c:numCache>
            </c:numRef>
          </c:val>
        </c:ser>
        <c:ser>
          <c:idx val="4"/>
          <c:order val="4"/>
          <c:tx>
            <c:strRef>
              <c:f>Sheet1!$F$1</c:f>
              <c:strCache>
                <c:ptCount val="1"/>
                <c:pt idx="0">
                  <c:v>BESTF Consensus</c:v>
                </c:pt>
              </c:strCache>
            </c:strRef>
          </c:tx>
          <c:spPr>
            <a:solidFill>
              <a:schemeClr val="accent6">
                <a:lumMod val="60000"/>
                <a:lumOff val="40000"/>
              </a:schemeClr>
            </a:solidFill>
            <a:ln>
              <a:noFill/>
            </a:ln>
            <a:effectLst/>
          </c:spPr>
          <c:invertIfNegative val="0"/>
          <c:cat>
            <c:strRef>
              <c:f>Sheet1!$A$2:$A$15</c:f>
              <c:strCache>
                <c:ptCount val="14"/>
                <c:pt idx="0">
                  <c:v>KTC-1</c:v>
                </c:pt>
                <c:pt idx="1">
                  <c:v>KTC-2</c:v>
                </c:pt>
                <c:pt idx="2">
                  <c:v>KTC-3</c:v>
                </c:pt>
                <c:pt idx="3">
                  <c:v>KTC-4</c:v>
                </c:pt>
                <c:pt idx="4">
                  <c:v>KTC-5</c:v>
                </c:pt>
                <c:pt idx="5">
                  <c:v>KTC-6</c:v>
                </c:pt>
                <c:pt idx="6">
                  <c:v>KTC-7</c:v>
                </c:pt>
                <c:pt idx="7">
                  <c:v>KTC-8</c:v>
                </c:pt>
                <c:pt idx="8">
                  <c:v>KTC-9</c:v>
                </c:pt>
                <c:pt idx="9">
                  <c:v>KTC-10</c:v>
                </c:pt>
                <c:pt idx="10">
                  <c:v>KTC-11</c:v>
                </c:pt>
                <c:pt idx="11">
                  <c:v>KTC-12</c:v>
                </c:pt>
                <c:pt idx="12">
                  <c:v>KTC-13</c:v>
                </c:pt>
                <c:pt idx="13">
                  <c:v>KTC-14</c:v>
                </c:pt>
              </c:strCache>
            </c:strRef>
          </c:cat>
          <c:val>
            <c:numRef>
              <c:f>Sheet1!$F$2:$F$15</c:f>
              <c:numCache>
                <c:formatCode>General</c:formatCode>
                <c:ptCount val="14"/>
                <c:pt idx="0">
                  <c:v>100</c:v>
                </c:pt>
                <c:pt idx="2">
                  <c:v>25</c:v>
                </c:pt>
                <c:pt idx="4">
                  <c:v>50</c:v>
                </c:pt>
                <c:pt idx="5">
                  <c:v>50</c:v>
                </c:pt>
                <c:pt idx="6">
                  <c:v>57</c:v>
                </c:pt>
                <c:pt idx="7">
                  <c:v>50</c:v>
                </c:pt>
                <c:pt idx="9">
                  <c:v>72</c:v>
                </c:pt>
                <c:pt idx="10">
                  <c:v>17</c:v>
                </c:pt>
              </c:numCache>
            </c:numRef>
          </c:val>
        </c:ser>
        <c:ser>
          <c:idx val="5"/>
          <c:order val="5"/>
          <c:tx>
            <c:strRef>
              <c:f>Sheet1!$G$1</c:f>
              <c:strCache>
                <c:ptCount val="1"/>
                <c:pt idx="0">
                  <c:v>Approved by TAC</c:v>
                </c:pt>
              </c:strCache>
            </c:strRef>
          </c:tx>
          <c:spPr>
            <a:solidFill>
              <a:schemeClr val="accent3"/>
            </a:solidFill>
            <a:ln>
              <a:noFill/>
            </a:ln>
            <a:effectLst/>
          </c:spPr>
          <c:invertIfNegative val="0"/>
          <c:cat>
            <c:strRef>
              <c:f>Sheet1!$A$2:$A$15</c:f>
              <c:strCache>
                <c:ptCount val="14"/>
                <c:pt idx="0">
                  <c:v>KTC-1</c:v>
                </c:pt>
                <c:pt idx="1">
                  <c:v>KTC-2</c:v>
                </c:pt>
                <c:pt idx="2">
                  <c:v>KTC-3</c:v>
                </c:pt>
                <c:pt idx="3">
                  <c:v>KTC-4</c:v>
                </c:pt>
                <c:pt idx="4">
                  <c:v>KTC-5</c:v>
                </c:pt>
                <c:pt idx="5">
                  <c:v>KTC-6</c:v>
                </c:pt>
                <c:pt idx="6">
                  <c:v>KTC-7</c:v>
                </c:pt>
                <c:pt idx="7">
                  <c:v>KTC-8</c:v>
                </c:pt>
                <c:pt idx="8">
                  <c:v>KTC-9</c:v>
                </c:pt>
                <c:pt idx="9">
                  <c:v>KTC-10</c:v>
                </c:pt>
                <c:pt idx="10">
                  <c:v>KTC-11</c:v>
                </c:pt>
                <c:pt idx="11">
                  <c:v>KTC-12</c:v>
                </c:pt>
                <c:pt idx="12">
                  <c:v>KTC-13</c:v>
                </c:pt>
                <c:pt idx="13">
                  <c:v>KTC-14</c:v>
                </c:pt>
              </c:strCache>
            </c:strRef>
          </c:cat>
          <c:val>
            <c:numRef>
              <c:f>Sheet1!$G$2:$G$15</c:f>
              <c:numCache>
                <c:formatCode>General</c:formatCode>
                <c:ptCount val="14"/>
                <c:pt idx="1">
                  <c:v>100</c:v>
                </c:pt>
                <c:pt idx="2">
                  <c:v>75</c:v>
                </c:pt>
                <c:pt idx="3">
                  <c:v>100</c:v>
                </c:pt>
                <c:pt idx="5">
                  <c:v>50</c:v>
                </c:pt>
                <c:pt idx="9">
                  <c:v>14</c:v>
                </c:pt>
              </c:numCache>
            </c:numRef>
          </c:val>
        </c:ser>
        <c:ser>
          <c:idx val="6"/>
          <c:order val="6"/>
          <c:tx>
            <c:strRef>
              <c:f>Sheet1!$H$1</c:f>
              <c:strCache>
                <c:ptCount val="1"/>
                <c:pt idx="0">
                  <c:v>Revision Request In Progress</c:v>
                </c:pt>
              </c:strCache>
            </c:strRef>
          </c:tx>
          <c:spPr>
            <a:solidFill>
              <a:srgbClr val="0070C0"/>
            </a:solidFill>
            <a:ln>
              <a:noFill/>
            </a:ln>
            <a:effectLst/>
          </c:spPr>
          <c:invertIfNegative val="0"/>
          <c:cat>
            <c:strRef>
              <c:f>Sheet1!$A$2:$A$15</c:f>
              <c:strCache>
                <c:ptCount val="14"/>
                <c:pt idx="0">
                  <c:v>KTC-1</c:v>
                </c:pt>
                <c:pt idx="1">
                  <c:v>KTC-2</c:v>
                </c:pt>
                <c:pt idx="2">
                  <c:v>KTC-3</c:v>
                </c:pt>
                <c:pt idx="3">
                  <c:v>KTC-4</c:v>
                </c:pt>
                <c:pt idx="4">
                  <c:v>KTC-5</c:v>
                </c:pt>
                <c:pt idx="5">
                  <c:v>KTC-6</c:v>
                </c:pt>
                <c:pt idx="6">
                  <c:v>KTC-7</c:v>
                </c:pt>
                <c:pt idx="7">
                  <c:v>KTC-8</c:v>
                </c:pt>
                <c:pt idx="8">
                  <c:v>KTC-9</c:v>
                </c:pt>
                <c:pt idx="9">
                  <c:v>KTC-10</c:v>
                </c:pt>
                <c:pt idx="10">
                  <c:v>KTC-11</c:v>
                </c:pt>
                <c:pt idx="11">
                  <c:v>KTC-12</c:v>
                </c:pt>
                <c:pt idx="12">
                  <c:v>KTC-13</c:v>
                </c:pt>
                <c:pt idx="13">
                  <c:v>KTC-14</c:v>
                </c:pt>
              </c:strCache>
            </c:strRef>
          </c:cat>
          <c:val>
            <c:numRef>
              <c:f>Sheet1!$H$2:$H$15</c:f>
              <c:numCache>
                <c:formatCode>General</c:formatCode>
                <c:ptCount val="14"/>
                <c:pt idx="4">
                  <c:v>50</c:v>
                </c:pt>
                <c:pt idx="6">
                  <c:v>14</c:v>
                </c:pt>
              </c:numCache>
            </c:numRef>
          </c:val>
        </c:ser>
        <c:ser>
          <c:idx val="7"/>
          <c:order val="7"/>
          <c:tx>
            <c:strRef>
              <c:f>Sheet1!$I$1</c:f>
              <c:strCache>
                <c:ptCount val="1"/>
                <c:pt idx="0">
                  <c:v>Revision Request Approved</c:v>
                </c:pt>
              </c:strCache>
            </c:strRef>
          </c:tx>
          <c:spPr>
            <a:solidFill>
              <a:srgbClr val="7030A0"/>
            </a:solidFill>
            <a:ln>
              <a:noFill/>
            </a:ln>
            <a:effectLst/>
          </c:spPr>
          <c:invertIfNegative val="0"/>
          <c:cat>
            <c:strRef>
              <c:f>Sheet1!$A$2:$A$15</c:f>
              <c:strCache>
                <c:ptCount val="14"/>
                <c:pt idx="0">
                  <c:v>KTC-1</c:v>
                </c:pt>
                <c:pt idx="1">
                  <c:v>KTC-2</c:v>
                </c:pt>
                <c:pt idx="2">
                  <c:v>KTC-3</c:v>
                </c:pt>
                <c:pt idx="3">
                  <c:v>KTC-4</c:v>
                </c:pt>
                <c:pt idx="4">
                  <c:v>KTC-5</c:v>
                </c:pt>
                <c:pt idx="5">
                  <c:v>KTC-6</c:v>
                </c:pt>
                <c:pt idx="6">
                  <c:v>KTC-7</c:v>
                </c:pt>
                <c:pt idx="7">
                  <c:v>KTC-8</c:v>
                </c:pt>
                <c:pt idx="8">
                  <c:v>KTC-9</c:v>
                </c:pt>
                <c:pt idx="9">
                  <c:v>KTC-10</c:v>
                </c:pt>
                <c:pt idx="10">
                  <c:v>KTC-11</c:v>
                </c:pt>
                <c:pt idx="11">
                  <c:v>KTC-12</c:v>
                </c:pt>
                <c:pt idx="12">
                  <c:v>KTC-13</c:v>
                </c:pt>
                <c:pt idx="13">
                  <c:v>KTC-14</c:v>
                </c:pt>
              </c:strCache>
            </c:strRef>
          </c:cat>
          <c:val>
            <c:numRef>
              <c:f>Sheet1!$I$2:$I$15</c:f>
              <c:numCache>
                <c:formatCode>General</c:formatCode>
                <c:ptCount val="14"/>
              </c:numCache>
            </c:numRef>
          </c:val>
        </c:ser>
        <c:ser>
          <c:idx val="8"/>
          <c:order val="8"/>
          <c:tx>
            <c:strRef>
              <c:f>Sheet1!$J$1</c:f>
              <c:strCache>
                <c:ptCount val="1"/>
                <c:pt idx="0">
                  <c:v>Closed</c:v>
                </c:pt>
              </c:strCache>
            </c:strRef>
          </c:tx>
          <c:spPr>
            <a:solidFill>
              <a:schemeClr val="tx1"/>
            </a:solidFill>
            <a:ln>
              <a:noFill/>
            </a:ln>
            <a:effectLst/>
          </c:spPr>
          <c:invertIfNegative val="0"/>
          <c:cat>
            <c:strRef>
              <c:f>Sheet1!$A$2:$A$15</c:f>
              <c:strCache>
                <c:ptCount val="14"/>
                <c:pt idx="0">
                  <c:v>KTC-1</c:v>
                </c:pt>
                <c:pt idx="1">
                  <c:v>KTC-2</c:v>
                </c:pt>
                <c:pt idx="2">
                  <c:v>KTC-3</c:v>
                </c:pt>
                <c:pt idx="3">
                  <c:v>KTC-4</c:v>
                </c:pt>
                <c:pt idx="4">
                  <c:v>KTC-5</c:v>
                </c:pt>
                <c:pt idx="5">
                  <c:v>KTC-6</c:v>
                </c:pt>
                <c:pt idx="6">
                  <c:v>KTC-7</c:v>
                </c:pt>
                <c:pt idx="7">
                  <c:v>KTC-8</c:v>
                </c:pt>
                <c:pt idx="8">
                  <c:v>KTC-9</c:v>
                </c:pt>
                <c:pt idx="9">
                  <c:v>KTC-10</c:v>
                </c:pt>
                <c:pt idx="10">
                  <c:v>KTC-11</c:v>
                </c:pt>
                <c:pt idx="11">
                  <c:v>KTC-12</c:v>
                </c:pt>
                <c:pt idx="12">
                  <c:v>KTC-13</c:v>
                </c:pt>
                <c:pt idx="13">
                  <c:v>KTC-14</c:v>
                </c:pt>
              </c:strCache>
            </c:strRef>
          </c:cat>
          <c:val>
            <c:numRef>
              <c:f>Sheet1!$J$2:$J$15</c:f>
              <c:numCache>
                <c:formatCode>General</c:formatCode>
                <c:ptCount val="14"/>
                <c:pt idx="6">
                  <c:v>15</c:v>
                </c:pt>
                <c:pt idx="9">
                  <c:v>14</c:v>
                </c:pt>
              </c:numCache>
            </c:numRef>
          </c:val>
        </c:ser>
        <c:dLbls>
          <c:showLegendKey val="0"/>
          <c:showVal val="0"/>
          <c:showCatName val="0"/>
          <c:showSerName val="0"/>
          <c:showPercent val="0"/>
          <c:showBubbleSize val="0"/>
        </c:dLbls>
        <c:gapWidth val="150"/>
        <c:overlap val="100"/>
        <c:axId val="206179312"/>
        <c:axId val="206180096"/>
      </c:barChart>
      <c:catAx>
        <c:axId val="20617931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06180096"/>
        <c:crosses val="autoZero"/>
        <c:auto val="0"/>
        <c:lblAlgn val="ctr"/>
        <c:lblOffset val="100"/>
        <c:noMultiLvlLbl val="0"/>
      </c:catAx>
      <c:valAx>
        <c:axId val="206180096"/>
        <c:scaling>
          <c:orientation val="minMax"/>
          <c:max val="100"/>
        </c:scaling>
        <c:delete val="0"/>
        <c:axPos val="t"/>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dirty="0" smtClean="0"/>
                  <a:t>% Items </a:t>
                </a:r>
                <a:endParaRPr lang="en-US" dirty="0"/>
              </a:p>
            </c:rich>
          </c:tx>
          <c:layout>
            <c:manualLayout>
              <c:xMode val="edge"/>
              <c:yMode val="edge"/>
              <c:x val="0.44951526329479086"/>
              <c:y val="4.5454545454545456E-2"/>
            </c:manualLayout>
          </c:layout>
          <c:overlay val="0"/>
          <c:spPr>
            <a:noFill/>
            <a:ln>
              <a:noFill/>
            </a:ln>
            <a:effectLst/>
          </c:spPr>
          <c:txPr>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06179312"/>
        <c:crosses val="autoZero"/>
        <c:crossBetween val="between"/>
      </c:valAx>
      <c:spPr>
        <a:noFill/>
        <a:ln>
          <a:noFill/>
        </a:ln>
        <a:effectLst/>
      </c:spPr>
    </c:plotArea>
    <c:legend>
      <c:legendPos val="b"/>
      <c:layout>
        <c:manualLayout>
          <c:xMode val="edge"/>
          <c:yMode val="edge"/>
          <c:x val="9.0237048071693735E-2"/>
          <c:y val="0.85100751610594128"/>
          <c:w val="0.87357995791066645"/>
          <c:h val="0.13384096874254356"/>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accent1"/>
      </a:solid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0.49524</cdr:x>
      <cdr:y>0.22727</cdr:y>
    </cdr:from>
    <cdr:to>
      <cdr:x>0.74286</cdr:x>
      <cdr:y>0.27273</cdr:y>
    </cdr:to>
    <cdr:sp macro="" textlink="">
      <cdr:nvSpPr>
        <cdr:cNvPr id="7" name="TextBox 1"/>
        <cdr:cNvSpPr txBox="1"/>
      </cdr:nvSpPr>
      <cdr:spPr>
        <a:xfrm xmlns:a="http://schemas.openxmlformats.org/drawingml/2006/main">
          <a:off x="3962400" y="1143000"/>
          <a:ext cx="1981207" cy="22862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dirty="0">
              <a:solidFill>
                <a:schemeClr val="accent1"/>
              </a:solidFill>
            </a:rPr>
            <a:t>1</a:t>
          </a:r>
          <a:r>
            <a:rPr lang="en-US" sz="1100" dirty="0" smtClean="0">
              <a:solidFill>
                <a:schemeClr val="accent1"/>
              </a:solidFill>
            </a:rPr>
            <a:t> @ TAC for approval</a:t>
          </a:r>
          <a:endParaRPr lang="en-US" sz="1100" dirty="0">
            <a:solidFill>
              <a:schemeClr val="accent1"/>
            </a:solidFill>
          </a:endParaRPr>
        </a:p>
      </cdr:txBody>
    </cdr:sp>
  </cdr:relSizeAnchor>
  <cdr:relSizeAnchor xmlns:cdr="http://schemas.openxmlformats.org/drawingml/2006/chartDrawing">
    <cdr:from>
      <cdr:x>0.30476</cdr:x>
      <cdr:y>0.36364</cdr:y>
    </cdr:from>
    <cdr:to>
      <cdr:x>0.55238</cdr:x>
      <cdr:y>0.40909</cdr:y>
    </cdr:to>
    <cdr:sp macro="" textlink="">
      <cdr:nvSpPr>
        <cdr:cNvPr id="9" name="TextBox 1"/>
        <cdr:cNvSpPr txBox="1"/>
      </cdr:nvSpPr>
      <cdr:spPr>
        <a:xfrm xmlns:a="http://schemas.openxmlformats.org/drawingml/2006/main">
          <a:off x="2438400" y="1828800"/>
          <a:ext cx="1981207" cy="228577"/>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dirty="0">
              <a:solidFill>
                <a:schemeClr val="accent1"/>
              </a:solidFill>
            </a:rPr>
            <a:t>1</a:t>
          </a:r>
          <a:r>
            <a:rPr lang="en-US" sz="1100" dirty="0" smtClean="0">
              <a:solidFill>
                <a:schemeClr val="accent1"/>
              </a:solidFill>
            </a:rPr>
            <a:t> @ TAC for approval</a:t>
          </a:r>
          <a:endParaRPr lang="en-US" sz="1100" dirty="0">
            <a:solidFill>
              <a:schemeClr val="accent1"/>
            </a:solidFill>
          </a:endParaRPr>
        </a:p>
      </cdr:txBody>
    </cdr:sp>
  </cdr:relSizeAnchor>
  <cdr:relSizeAnchor xmlns:cdr="http://schemas.openxmlformats.org/drawingml/2006/chartDrawing">
    <cdr:from>
      <cdr:x>0.2</cdr:x>
      <cdr:y>0.13636</cdr:y>
    </cdr:from>
    <cdr:to>
      <cdr:x>0.44762</cdr:x>
      <cdr:y>0.18181</cdr:y>
    </cdr:to>
    <cdr:sp macro="" textlink="">
      <cdr:nvSpPr>
        <cdr:cNvPr id="11" name="TextBox 1"/>
        <cdr:cNvSpPr txBox="1"/>
      </cdr:nvSpPr>
      <cdr:spPr>
        <a:xfrm xmlns:a="http://schemas.openxmlformats.org/drawingml/2006/main">
          <a:off x="1600200" y="685800"/>
          <a:ext cx="1981207" cy="228577"/>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dirty="0">
              <a:solidFill>
                <a:schemeClr val="accent1"/>
              </a:solidFill>
            </a:rPr>
            <a:t>1</a:t>
          </a:r>
          <a:r>
            <a:rPr lang="en-US" sz="1100" dirty="0" smtClean="0">
              <a:solidFill>
                <a:schemeClr val="accent1"/>
              </a:solidFill>
            </a:rPr>
            <a:t> @ TAC for approval</a:t>
          </a:r>
          <a:endParaRPr lang="en-US" sz="1100" dirty="0">
            <a:solidFill>
              <a:schemeClr val="accent1"/>
            </a:solidFill>
          </a:endParaRPr>
        </a:p>
      </cdr:txBody>
    </cdr:sp>
  </cdr:relSizeAnchor>
  <cdr:relSizeAnchor xmlns:cdr="http://schemas.openxmlformats.org/drawingml/2006/chartDrawing">
    <cdr:from>
      <cdr:x>0.30476</cdr:x>
      <cdr:y>0.31818</cdr:y>
    </cdr:from>
    <cdr:to>
      <cdr:x>0.55238</cdr:x>
      <cdr:y>0.36363</cdr:y>
    </cdr:to>
    <cdr:sp macro="" textlink="">
      <cdr:nvSpPr>
        <cdr:cNvPr id="12" name="TextBox 1"/>
        <cdr:cNvSpPr txBox="1"/>
      </cdr:nvSpPr>
      <cdr:spPr>
        <a:xfrm xmlns:a="http://schemas.openxmlformats.org/drawingml/2006/main">
          <a:off x="2438400" y="1600200"/>
          <a:ext cx="1981207" cy="228577"/>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dirty="0">
              <a:solidFill>
                <a:schemeClr val="accent1"/>
              </a:solidFill>
            </a:rPr>
            <a:t>1</a:t>
          </a:r>
          <a:r>
            <a:rPr lang="en-US" sz="1100" dirty="0" smtClean="0">
              <a:solidFill>
                <a:schemeClr val="accent1"/>
              </a:solidFill>
            </a:rPr>
            <a:t> @ TAC for approval</a:t>
          </a:r>
          <a:endParaRPr lang="en-US" sz="1100" dirty="0">
            <a:solidFill>
              <a:schemeClr val="accent1"/>
            </a:solidFill>
          </a:endParaRPr>
        </a:p>
      </cdr:txBody>
    </cdr:sp>
  </cdr:relSizeAnchor>
  <cdr:relSizeAnchor xmlns:cdr="http://schemas.openxmlformats.org/drawingml/2006/chartDrawing">
    <cdr:from>
      <cdr:x>0.78118</cdr:x>
      <cdr:y>0.40151</cdr:y>
    </cdr:from>
    <cdr:to>
      <cdr:x>0.98095</cdr:x>
      <cdr:y>0.44697</cdr:y>
    </cdr:to>
    <cdr:sp macro="" textlink="">
      <cdr:nvSpPr>
        <cdr:cNvPr id="13" name="TextBox 1"/>
        <cdr:cNvSpPr txBox="1"/>
      </cdr:nvSpPr>
      <cdr:spPr>
        <a:xfrm xmlns:a="http://schemas.openxmlformats.org/drawingml/2006/main">
          <a:off x="6250258" y="2019286"/>
          <a:ext cx="1598341" cy="22862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050" dirty="0">
              <a:solidFill>
                <a:schemeClr val="accent1"/>
              </a:solidFill>
            </a:rPr>
            <a:t>4</a:t>
          </a:r>
          <a:r>
            <a:rPr lang="en-US" sz="1050" dirty="0" smtClean="0">
              <a:solidFill>
                <a:schemeClr val="accent1"/>
              </a:solidFill>
            </a:rPr>
            <a:t> @ TAC for approval</a:t>
          </a:r>
          <a:endParaRPr lang="en-US" sz="1050" dirty="0">
            <a:solidFill>
              <a:schemeClr val="accent1"/>
            </a:solidFill>
          </a:endParaRPr>
        </a:p>
      </cdr:txBody>
    </cdr:sp>
  </cdr:relSizeAnchor>
  <cdr:relSizeAnchor xmlns:cdr="http://schemas.openxmlformats.org/drawingml/2006/chartDrawing">
    <cdr:from>
      <cdr:x>0.30476</cdr:x>
      <cdr:y>0.45455</cdr:y>
    </cdr:from>
    <cdr:to>
      <cdr:x>0.55238</cdr:x>
      <cdr:y>0.5</cdr:y>
    </cdr:to>
    <cdr:sp macro="" textlink="">
      <cdr:nvSpPr>
        <cdr:cNvPr id="14" name="TextBox 1"/>
        <cdr:cNvSpPr txBox="1"/>
      </cdr:nvSpPr>
      <cdr:spPr>
        <a:xfrm xmlns:a="http://schemas.openxmlformats.org/drawingml/2006/main">
          <a:off x="2438400" y="2286023"/>
          <a:ext cx="1981207" cy="228577"/>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dirty="0">
              <a:solidFill>
                <a:schemeClr val="accent1"/>
              </a:solidFill>
            </a:rPr>
            <a:t>1</a:t>
          </a:r>
          <a:r>
            <a:rPr lang="en-US" sz="1100" dirty="0" smtClean="0">
              <a:solidFill>
                <a:schemeClr val="accent1"/>
              </a:solidFill>
            </a:rPr>
            <a:t> @ TAC for approval</a:t>
          </a:r>
          <a:endParaRPr lang="en-US" sz="1100" dirty="0">
            <a:solidFill>
              <a:schemeClr val="accent1"/>
            </a:solidFill>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1/17/2020</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1/17/2020</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dirty="0"/>
          </a:p>
        </p:txBody>
      </p:sp>
    </p:spTree>
    <p:extLst>
      <p:ext uri="{BB962C8B-B14F-4D97-AF65-F5344CB8AC3E}">
        <p14:creationId xmlns:p14="http://schemas.microsoft.com/office/powerpoint/2010/main" val="3818540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dirty="0"/>
          </a:p>
        </p:txBody>
      </p:sp>
    </p:spTree>
    <p:extLst>
      <p:ext uri="{BB962C8B-B14F-4D97-AF65-F5344CB8AC3E}">
        <p14:creationId xmlns:p14="http://schemas.microsoft.com/office/powerpoint/2010/main" val="25216262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dirty="0" smtClean="0"/>
              <a:t>Footer text goes here.</a:t>
            </a:r>
            <a:endParaRPr lang="en-US" dirty="0"/>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smtClean="0"/>
              <a:t>Footer text goes here.</a:t>
            </a:r>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Duplex">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smtClean="0">
                <a:solidFill>
                  <a:srgbClr val="5B6770"/>
                </a:solidFill>
              </a:rPr>
              <a:t>Footer text goes here.</a:t>
            </a:r>
            <a:endParaRPr lang="en-US" dirty="0">
              <a:solidFill>
                <a:srgbClr val="5B6770"/>
              </a:solidFill>
            </a:endParaRPr>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1"/>
                </a:solidFill>
              </a:defRPr>
            </a:lvl1pPr>
          </a:lstStyle>
          <a:p>
            <a:pPr lvl="0"/>
            <a:r>
              <a:rPr lang="en-US" dirty="0" smtClean="0"/>
              <a:t>Click to edit Master text styles</a:t>
            </a:r>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1"/>
                </a:solidFill>
              </a:defRPr>
            </a:lvl1pPr>
          </a:lstStyle>
          <a:p>
            <a:pPr lvl="0"/>
            <a:r>
              <a:rPr lang="en-US" smtClean="0"/>
              <a:t>Click to edit Master text styles</a:t>
            </a:r>
          </a:p>
        </p:txBody>
      </p:sp>
      <p:sp>
        <p:nvSpPr>
          <p:cNvPr id="7" name="Title 1"/>
          <p:cNvSpPr>
            <a:spLocks noGrp="1"/>
          </p:cNvSpPr>
          <p:nvPr>
            <p:ph type="title"/>
          </p:nvPr>
        </p:nvSpPr>
        <p:spPr>
          <a:xfrm>
            <a:off x="381000" y="243682"/>
            <a:ext cx="8458200" cy="518318"/>
          </a:xfrm>
          <a:prstGeom prst="rect">
            <a:avLst/>
          </a:prstGeom>
        </p:spPr>
        <p:txBody>
          <a:bodyPr anchor="ctr"/>
          <a:lstStyle>
            <a:lvl1pPr algn="l">
              <a:defRPr sz="2400" b="1">
                <a:solidFill>
                  <a:schemeClr val="accent1"/>
                </a:solidFill>
              </a:defRPr>
            </a:lvl1pPr>
          </a:lstStyle>
          <a:p>
            <a:r>
              <a:rPr lang="en-US" dirty="0" smtClean="0"/>
              <a:t>Click to edit Master title style</a:t>
            </a:r>
            <a:endParaRPr lang="en-US" dirty="0"/>
          </a:p>
        </p:txBody>
      </p:sp>
      <p:sp>
        <p:nvSpPr>
          <p:cNvPr id="8" name="Rectangle 7"/>
          <p:cNvSpPr/>
          <p:nvPr/>
        </p:nvSpPr>
        <p:spPr>
          <a:xfrm>
            <a:off x="304800" y="243682"/>
            <a:ext cx="76200" cy="51831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9" name="Straight Connector 8"/>
          <p:cNvCxnSpPr/>
          <p:nvPr/>
        </p:nvCxnSpPr>
        <p:spPr>
          <a:xfrm>
            <a:off x="304800" y="243682"/>
            <a:ext cx="990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61213488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3" r:id="rId4"/>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hyperlink" Target="http://www.ercot.com/committee/bestf" TargetMode="Externa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657600" y="2286000"/>
            <a:ext cx="4953000" cy="2185214"/>
          </a:xfrm>
          <a:prstGeom prst="rect">
            <a:avLst/>
          </a:prstGeom>
          <a:noFill/>
        </p:spPr>
        <p:txBody>
          <a:bodyPr wrap="square" rtlCol="0">
            <a:spAutoFit/>
          </a:bodyPr>
          <a:lstStyle/>
          <a:p>
            <a:r>
              <a:rPr lang="en-US" sz="2000" b="1" dirty="0">
                <a:solidFill>
                  <a:schemeClr val="tx2"/>
                </a:solidFill>
                <a:latin typeface="Arial Rounded MT Bold" panose="020F0704030504030204" pitchFamily="34" charset="0"/>
              </a:rPr>
              <a:t>Battery Energy Storage Task Force (BESTF) Update to TAC</a:t>
            </a:r>
          </a:p>
          <a:p>
            <a:endParaRPr lang="en-US" sz="2400" dirty="0" smtClean="0">
              <a:solidFill>
                <a:schemeClr val="tx2"/>
              </a:solidFill>
            </a:endParaRPr>
          </a:p>
          <a:p>
            <a:endParaRPr lang="en-US" dirty="0">
              <a:solidFill>
                <a:schemeClr val="tx2"/>
              </a:solidFill>
            </a:endParaRPr>
          </a:p>
          <a:p>
            <a:r>
              <a:rPr lang="en-US" dirty="0" smtClean="0">
                <a:solidFill>
                  <a:schemeClr val="tx2"/>
                </a:solidFill>
              </a:rPr>
              <a:t>Kenneth Ragsdale	</a:t>
            </a:r>
            <a:endParaRPr lang="en-US" dirty="0">
              <a:solidFill>
                <a:schemeClr val="tx2"/>
              </a:solidFill>
            </a:endParaRPr>
          </a:p>
          <a:p>
            <a:endParaRPr lang="en-US" dirty="0">
              <a:solidFill>
                <a:schemeClr val="tx2"/>
              </a:solidFill>
            </a:endParaRPr>
          </a:p>
          <a:p>
            <a:r>
              <a:rPr lang="en-US" dirty="0" smtClean="0">
                <a:solidFill>
                  <a:schemeClr val="tx2"/>
                </a:solidFill>
              </a:rPr>
              <a:t>January 29, 2020</a:t>
            </a:r>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Battery Energy Task Force Status Dashboard</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dirty="0"/>
          </a:p>
        </p:txBody>
      </p:sp>
      <p:sp>
        <p:nvSpPr>
          <p:cNvPr id="12" name="Footer Placeholder 11"/>
          <p:cNvSpPr>
            <a:spLocks noGrp="1"/>
          </p:cNvSpPr>
          <p:nvPr>
            <p:ph type="ftr" sz="quarter" idx="11"/>
          </p:nvPr>
        </p:nvSpPr>
        <p:spPr/>
        <p:txBody>
          <a:bodyPr/>
          <a:lstStyle/>
          <a:p>
            <a:r>
              <a:rPr lang="en-US" dirty="0"/>
              <a:t>January 29, 2020 (before the TAC meeting)</a:t>
            </a:r>
          </a:p>
        </p:txBody>
      </p:sp>
      <p:graphicFrame>
        <p:nvGraphicFramePr>
          <p:cNvPr id="8" name="Chart 7"/>
          <p:cNvGraphicFramePr/>
          <p:nvPr>
            <p:extLst/>
          </p:nvPr>
        </p:nvGraphicFramePr>
        <p:xfrm>
          <a:off x="381000" y="1066800"/>
          <a:ext cx="8458200" cy="5029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213577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smtClean="0"/>
              <a:t>			</a:t>
            </a:r>
          </a:p>
          <a:p>
            <a:pPr marL="0" indent="0">
              <a:buNone/>
            </a:pPr>
            <a:endParaRPr lang="en-US" dirty="0" smtClean="0"/>
          </a:p>
          <a:p>
            <a:pPr marL="0" indent="0">
              <a:buNone/>
            </a:pPr>
            <a:r>
              <a:rPr lang="en-US" sz="3600" dirty="0" smtClean="0"/>
              <a:t>			Questions? </a:t>
            </a:r>
            <a:endParaRPr lang="en-US" sz="3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Tree>
    <p:extLst>
      <p:ext uri="{BB962C8B-B14F-4D97-AF65-F5344CB8AC3E}">
        <p14:creationId xmlns:p14="http://schemas.microsoft.com/office/powerpoint/2010/main" val="5319024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smtClean="0"/>
              <a:t>			</a:t>
            </a:r>
          </a:p>
          <a:p>
            <a:pPr marL="0" indent="0">
              <a:buNone/>
            </a:pPr>
            <a:endParaRPr lang="en-US" dirty="0" smtClean="0"/>
          </a:p>
          <a:p>
            <a:pPr marL="0" indent="0">
              <a:buNone/>
            </a:pPr>
            <a:r>
              <a:rPr lang="en-US" sz="3600" dirty="0" smtClean="0"/>
              <a:t>			APPENDIX</a:t>
            </a:r>
          </a:p>
          <a:p>
            <a:pPr marL="0" indent="0" algn="ctr">
              <a:buNone/>
            </a:pPr>
            <a:endParaRPr lang="en-US" sz="2800" dirty="0" smtClean="0"/>
          </a:p>
          <a:p>
            <a:pPr marL="0" indent="0" algn="ctr">
              <a:buNone/>
            </a:pPr>
            <a:r>
              <a:rPr lang="en-US" sz="2800" dirty="0" smtClean="0"/>
              <a:t>Review Schedule</a:t>
            </a:r>
          </a:p>
          <a:p>
            <a:pPr marL="0" indent="0" algn="ctr">
              <a:buNone/>
            </a:pPr>
            <a:r>
              <a:rPr lang="en-US" sz="2800" dirty="0" smtClean="0"/>
              <a:t>Review </a:t>
            </a:r>
            <a:r>
              <a:rPr lang="en-US" sz="2800" dirty="0"/>
              <a:t>processes for </a:t>
            </a:r>
            <a:r>
              <a:rPr lang="en-US" sz="2800" dirty="0" smtClean="0"/>
              <a:t>BESTF</a:t>
            </a:r>
            <a:r>
              <a:rPr lang="en-US" sz="2800" dirty="0"/>
              <a:t> </a:t>
            </a:r>
            <a:r>
              <a:rPr lang="en-US" sz="2800" dirty="0" smtClean="0"/>
              <a:t>and TAC</a:t>
            </a:r>
            <a:endParaRPr lang="en-US" sz="2800" dirty="0"/>
          </a:p>
          <a:p>
            <a:pPr marL="0" indent="0">
              <a:buNone/>
            </a:pPr>
            <a:endParaRPr lang="en-US" sz="3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dirty="0"/>
          </a:p>
        </p:txBody>
      </p:sp>
    </p:spTree>
    <p:extLst>
      <p:ext uri="{BB962C8B-B14F-4D97-AF65-F5344CB8AC3E}">
        <p14:creationId xmlns:p14="http://schemas.microsoft.com/office/powerpoint/2010/main" val="25089091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619125" y="914400"/>
            <a:ext cx="7981950" cy="5323114"/>
          </a:xfrm>
        </p:spPr>
        <p:txBody>
          <a:bodyPr/>
          <a:lstStyle/>
          <a:p>
            <a:pPr marL="457200" indent="-457200">
              <a:buFont typeface="+mj-lt"/>
              <a:buAutoNum type="arabicPeriod"/>
            </a:pPr>
            <a:r>
              <a:rPr lang="en-US" sz="1800" b="1" dirty="0">
                <a:solidFill>
                  <a:schemeClr val="accent4">
                    <a:lumMod val="90000"/>
                    <a:lumOff val="10000"/>
                  </a:schemeClr>
                </a:solidFill>
              </a:rPr>
              <a:t>GR</a:t>
            </a:r>
            <a:r>
              <a:rPr lang="en-US" sz="1800" dirty="0">
                <a:solidFill>
                  <a:schemeClr val="accent4">
                    <a:lumMod val="90000"/>
                    <a:lumOff val="10000"/>
                  </a:schemeClr>
                </a:solidFill>
              </a:rPr>
              <a:t> –  Generation Resource </a:t>
            </a:r>
          </a:p>
          <a:p>
            <a:pPr marL="457200" indent="-457200">
              <a:buFont typeface="+mj-lt"/>
              <a:buAutoNum type="arabicPeriod"/>
            </a:pPr>
            <a:r>
              <a:rPr lang="en-US" sz="1800" b="1" dirty="0" smtClean="0">
                <a:solidFill>
                  <a:schemeClr val="accent4">
                    <a:lumMod val="90000"/>
                    <a:lumOff val="10000"/>
                  </a:schemeClr>
                </a:solidFill>
              </a:rPr>
              <a:t>CLR</a:t>
            </a:r>
            <a:r>
              <a:rPr lang="en-US" sz="1800" dirty="0" smtClean="0">
                <a:solidFill>
                  <a:schemeClr val="accent4">
                    <a:lumMod val="90000"/>
                    <a:lumOff val="10000"/>
                  </a:schemeClr>
                </a:solidFill>
              </a:rPr>
              <a:t> – Controllable Load Resource </a:t>
            </a:r>
          </a:p>
          <a:p>
            <a:pPr marL="457200" indent="-457200">
              <a:buFont typeface="+mj-lt"/>
              <a:buAutoNum type="arabicPeriod"/>
            </a:pPr>
            <a:r>
              <a:rPr lang="en-US" sz="1800" b="1" dirty="0">
                <a:solidFill>
                  <a:schemeClr val="accent4">
                    <a:lumMod val="90000"/>
                    <a:lumOff val="10000"/>
                  </a:schemeClr>
                </a:solidFill>
              </a:rPr>
              <a:t>ESR</a:t>
            </a:r>
            <a:r>
              <a:rPr lang="en-US" sz="1800" dirty="0">
                <a:solidFill>
                  <a:schemeClr val="accent4">
                    <a:lumMod val="90000"/>
                    <a:lumOff val="10000"/>
                  </a:schemeClr>
                </a:solidFill>
              </a:rPr>
              <a:t> – Energy Storage Resource</a:t>
            </a:r>
          </a:p>
          <a:p>
            <a:pPr marL="457200" indent="-457200">
              <a:buFont typeface="+mj-lt"/>
              <a:buAutoNum type="arabicPeriod"/>
            </a:pPr>
            <a:r>
              <a:rPr lang="en-US" sz="1800" b="1" dirty="0" smtClean="0">
                <a:solidFill>
                  <a:schemeClr val="accent4">
                    <a:lumMod val="90000"/>
                    <a:lumOff val="10000"/>
                  </a:schemeClr>
                </a:solidFill>
              </a:rPr>
              <a:t>MMS</a:t>
            </a:r>
            <a:r>
              <a:rPr lang="en-US" sz="1800" dirty="0" smtClean="0">
                <a:solidFill>
                  <a:schemeClr val="accent4">
                    <a:lumMod val="90000"/>
                    <a:lumOff val="10000"/>
                  </a:schemeClr>
                </a:solidFill>
              </a:rPr>
              <a:t> – Market Management System</a:t>
            </a:r>
          </a:p>
          <a:p>
            <a:pPr marL="457200" indent="-457200">
              <a:buFont typeface="+mj-lt"/>
              <a:buAutoNum type="arabicPeriod"/>
            </a:pPr>
            <a:r>
              <a:rPr lang="en-US" sz="1800" b="1" dirty="0" smtClean="0">
                <a:solidFill>
                  <a:schemeClr val="accent4">
                    <a:lumMod val="90000"/>
                    <a:lumOff val="10000"/>
                  </a:schemeClr>
                </a:solidFill>
              </a:rPr>
              <a:t>EMS</a:t>
            </a:r>
            <a:r>
              <a:rPr lang="en-US" sz="1800" dirty="0" smtClean="0">
                <a:solidFill>
                  <a:schemeClr val="accent4">
                    <a:lumMod val="90000"/>
                    <a:lumOff val="10000"/>
                  </a:schemeClr>
                </a:solidFill>
              </a:rPr>
              <a:t> – Energy Management System</a:t>
            </a:r>
          </a:p>
          <a:p>
            <a:pPr marL="457200" indent="-457200">
              <a:buFont typeface="+mj-lt"/>
              <a:buAutoNum type="arabicPeriod"/>
            </a:pPr>
            <a:r>
              <a:rPr lang="en-US" sz="1800" b="1" dirty="0" smtClean="0">
                <a:solidFill>
                  <a:schemeClr val="accent4">
                    <a:lumMod val="90000"/>
                    <a:lumOff val="10000"/>
                  </a:schemeClr>
                </a:solidFill>
              </a:rPr>
              <a:t>NMMS</a:t>
            </a:r>
            <a:r>
              <a:rPr lang="en-US" sz="1800" dirty="0" smtClean="0">
                <a:solidFill>
                  <a:schemeClr val="accent4">
                    <a:lumMod val="90000"/>
                    <a:lumOff val="10000"/>
                  </a:schemeClr>
                </a:solidFill>
              </a:rPr>
              <a:t> </a:t>
            </a:r>
            <a:r>
              <a:rPr lang="en-US" sz="1800" dirty="0">
                <a:solidFill>
                  <a:schemeClr val="accent4">
                    <a:lumMod val="90000"/>
                    <a:lumOff val="10000"/>
                  </a:schemeClr>
                </a:solidFill>
              </a:rPr>
              <a:t>– </a:t>
            </a:r>
            <a:r>
              <a:rPr lang="en-US" sz="1800" dirty="0" smtClean="0">
                <a:solidFill>
                  <a:schemeClr val="accent4">
                    <a:lumMod val="90000"/>
                    <a:lumOff val="10000"/>
                  </a:schemeClr>
                </a:solidFill>
              </a:rPr>
              <a:t>Network Model Management System</a:t>
            </a:r>
          </a:p>
          <a:p>
            <a:pPr marL="457200" indent="-457200">
              <a:buFont typeface="+mj-lt"/>
              <a:buAutoNum type="arabicPeriod"/>
            </a:pPr>
            <a:r>
              <a:rPr lang="en-US" sz="1800" b="1" dirty="0" smtClean="0">
                <a:solidFill>
                  <a:schemeClr val="accent4">
                    <a:lumMod val="90000"/>
                    <a:lumOff val="10000"/>
                  </a:schemeClr>
                </a:solidFill>
              </a:rPr>
              <a:t>RARF</a:t>
            </a:r>
            <a:r>
              <a:rPr lang="en-US" sz="1800" dirty="0" smtClean="0">
                <a:solidFill>
                  <a:schemeClr val="accent4">
                    <a:lumMod val="90000"/>
                    <a:lumOff val="10000"/>
                  </a:schemeClr>
                </a:solidFill>
              </a:rPr>
              <a:t> – Resource Asset Registration Form</a:t>
            </a:r>
          </a:p>
          <a:p>
            <a:pPr marL="457200" indent="-457200">
              <a:buFont typeface="+mj-lt"/>
              <a:buAutoNum type="arabicPeriod"/>
            </a:pPr>
            <a:r>
              <a:rPr lang="en-US" sz="1800" b="1" dirty="0" smtClean="0">
                <a:solidFill>
                  <a:schemeClr val="accent4">
                    <a:lumMod val="90000"/>
                    <a:lumOff val="10000"/>
                  </a:schemeClr>
                </a:solidFill>
              </a:rPr>
              <a:t>RIOO</a:t>
            </a:r>
            <a:r>
              <a:rPr lang="en-US" sz="1800" dirty="0">
                <a:solidFill>
                  <a:schemeClr val="accent4">
                    <a:lumMod val="90000"/>
                    <a:lumOff val="10000"/>
                  </a:schemeClr>
                </a:solidFill>
              </a:rPr>
              <a:t> – </a:t>
            </a:r>
            <a:r>
              <a:rPr lang="en-US" sz="1800" dirty="0" smtClean="0">
                <a:solidFill>
                  <a:schemeClr val="accent4">
                    <a:lumMod val="90000"/>
                    <a:lumOff val="10000"/>
                  </a:schemeClr>
                </a:solidFill>
              </a:rPr>
              <a:t>Resource Integration and On-Going Operations</a:t>
            </a:r>
          </a:p>
          <a:p>
            <a:pPr marL="457200" indent="-457200">
              <a:buFont typeface="+mj-lt"/>
              <a:buAutoNum type="arabicPeriod"/>
            </a:pPr>
            <a:r>
              <a:rPr lang="en-US" sz="1800" b="1" dirty="0" smtClean="0">
                <a:solidFill>
                  <a:schemeClr val="accent4">
                    <a:lumMod val="90000"/>
                    <a:lumOff val="10000"/>
                  </a:schemeClr>
                </a:solidFill>
              </a:rPr>
              <a:t>“Combo </a:t>
            </a:r>
            <a:r>
              <a:rPr lang="en-US" sz="1800" b="1" dirty="0">
                <a:solidFill>
                  <a:schemeClr val="accent4">
                    <a:lumMod val="90000"/>
                    <a:lumOff val="10000"/>
                  </a:schemeClr>
                </a:solidFill>
              </a:rPr>
              <a:t>Model” </a:t>
            </a:r>
            <a:r>
              <a:rPr lang="en-US" sz="1800" dirty="0" smtClean="0">
                <a:solidFill>
                  <a:schemeClr val="accent4">
                    <a:lumMod val="90000"/>
                    <a:lumOff val="10000"/>
                  </a:schemeClr>
                </a:solidFill>
              </a:rPr>
              <a:t>– Current approach of representing a battery as a GR and a CLR</a:t>
            </a:r>
          </a:p>
          <a:p>
            <a:pPr marL="457200" indent="-457200">
              <a:buFont typeface="+mj-lt"/>
              <a:buAutoNum type="arabicPeriod"/>
            </a:pPr>
            <a:r>
              <a:rPr lang="en-US" sz="1800" b="1" dirty="0" smtClean="0">
                <a:solidFill>
                  <a:schemeClr val="accent4">
                    <a:lumMod val="90000"/>
                    <a:lumOff val="10000"/>
                  </a:schemeClr>
                </a:solidFill>
              </a:rPr>
              <a:t>“Single Model”</a:t>
            </a:r>
            <a:r>
              <a:rPr lang="en-US" sz="1800" b="1" dirty="0">
                <a:solidFill>
                  <a:schemeClr val="accent4">
                    <a:lumMod val="90000"/>
                    <a:lumOff val="10000"/>
                  </a:schemeClr>
                </a:solidFill>
              </a:rPr>
              <a:t> </a:t>
            </a:r>
            <a:r>
              <a:rPr lang="en-US" sz="1800" dirty="0" smtClean="0">
                <a:solidFill>
                  <a:schemeClr val="accent4">
                    <a:lumMod val="90000"/>
                    <a:lumOff val="10000"/>
                  </a:schemeClr>
                </a:solidFill>
              </a:rPr>
              <a:t>– Future approach of representing a battery as a single resource</a:t>
            </a:r>
          </a:p>
          <a:p>
            <a:pPr marL="457200" indent="-457200">
              <a:buFont typeface="+mj-lt"/>
              <a:buAutoNum type="arabicPeriod"/>
            </a:pPr>
            <a:r>
              <a:rPr lang="en-US" sz="1800" b="1" dirty="0" smtClean="0">
                <a:solidFill>
                  <a:schemeClr val="accent4">
                    <a:lumMod val="90000"/>
                    <a:lumOff val="10000"/>
                  </a:schemeClr>
                </a:solidFill>
              </a:rPr>
              <a:t>“KTC Recommendation” </a:t>
            </a:r>
            <a:r>
              <a:rPr lang="en-US" sz="1800" dirty="0" smtClean="0">
                <a:solidFill>
                  <a:schemeClr val="accent4">
                    <a:lumMod val="90000"/>
                    <a:lumOff val="10000"/>
                  </a:schemeClr>
                </a:solidFill>
              </a:rPr>
              <a:t>– Key Topic/Concept Recommendation   (this is a “principle” to be used in writing the NPRRs)</a:t>
            </a:r>
          </a:p>
          <a:p>
            <a:pPr marL="457200" indent="-457200">
              <a:buFont typeface="+mj-lt"/>
              <a:buAutoNum type="arabicPeriod"/>
            </a:pPr>
            <a:r>
              <a:rPr lang="en-US" sz="1800" b="1" dirty="0" smtClean="0">
                <a:solidFill>
                  <a:schemeClr val="accent4">
                    <a:lumMod val="90000"/>
                    <a:lumOff val="10000"/>
                  </a:schemeClr>
                </a:solidFill>
              </a:rPr>
              <a:t>“</a:t>
            </a:r>
            <a:r>
              <a:rPr lang="en-US" sz="1800" b="1" u="sng" dirty="0" smtClean="0">
                <a:solidFill>
                  <a:schemeClr val="accent4">
                    <a:lumMod val="90000"/>
                    <a:lumOff val="10000"/>
                  </a:schemeClr>
                </a:solidFill>
              </a:rPr>
              <a:t>Before</a:t>
            </a:r>
            <a:r>
              <a:rPr lang="en-US" sz="1800" b="1" dirty="0" smtClean="0">
                <a:solidFill>
                  <a:schemeClr val="accent4">
                    <a:lumMod val="90000"/>
                    <a:lumOff val="10000"/>
                  </a:schemeClr>
                </a:solidFill>
              </a:rPr>
              <a:t> the EMS Upgrade and RTC Implementation”</a:t>
            </a:r>
          </a:p>
          <a:p>
            <a:pPr marL="457200" indent="-457200">
              <a:buFont typeface="+mj-lt"/>
              <a:buAutoNum type="arabicPeriod"/>
            </a:pPr>
            <a:r>
              <a:rPr lang="en-US" sz="1800" b="1" dirty="0" smtClean="0">
                <a:solidFill>
                  <a:schemeClr val="accent4">
                    <a:lumMod val="90000"/>
                    <a:lumOff val="10000"/>
                  </a:schemeClr>
                </a:solidFill>
              </a:rPr>
              <a:t>“</a:t>
            </a:r>
            <a:r>
              <a:rPr lang="en-US" sz="1800" b="1" u="sng" dirty="0" smtClean="0">
                <a:solidFill>
                  <a:schemeClr val="accent4">
                    <a:lumMod val="90000"/>
                    <a:lumOff val="10000"/>
                  </a:schemeClr>
                </a:solidFill>
              </a:rPr>
              <a:t>With</a:t>
            </a:r>
            <a:r>
              <a:rPr lang="en-US" sz="1800" b="1" dirty="0" smtClean="0">
                <a:solidFill>
                  <a:schemeClr val="accent4">
                    <a:lumMod val="90000"/>
                    <a:lumOff val="10000"/>
                  </a:schemeClr>
                </a:solidFill>
              </a:rPr>
              <a:t> the </a:t>
            </a:r>
            <a:r>
              <a:rPr lang="en-US" sz="1800" b="1" dirty="0">
                <a:solidFill>
                  <a:schemeClr val="accent4">
                    <a:lumMod val="90000"/>
                    <a:lumOff val="10000"/>
                  </a:schemeClr>
                </a:solidFill>
              </a:rPr>
              <a:t>EMS Upgrade and RTC I</a:t>
            </a:r>
            <a:r>
              <a:rPr lang="en-US" sz="1800" b="1" dirty="0" smtClean="0">
                <a:solidFill>
                  <a:schemeClr val="accent4">
                    <a:lumMod val="90000"/>
                    <a:lumOff val="10000"/>
                  </a:schemeClr>
                </a:solidFill>
              </a:rPr>
              <a:t>mplementation”</a:t>
            </a:r>
            <a:r>
              <a:rPr lang="en-US" sz="1800" dirty="0" smtClean="0">
                <a:solidFill>
                  <a:schemeClr val="accent4">
                    <a:lumMod val="90000"/>
                    <a:lumOff val="10000"/>
                  </a:schemeClr>
                </a:solidFill>
              </a:rPr>
              <a:t>  </a:t>
            </a:r>
            <a:endParaRPr lang="en-US" sz="1800" dirty="0">
              <a:solidFill>
                <a:schemeClr val="accent4">
                  <a:lumMod val="90000"/>
                  <a:lumOff val="10000"/>
                </a:schemeClr>
              </a:solidFill>
            </a:endParaRPr>
          </a:p>
        </p:txBody>
      </p:sp>
      <p:sp>
        <p:nvSpPr>
          <p:cNvPr id="4" name="Title 3"/>
          <p:cNvSpPr>
            <a:spLocks noGrp="1"/>
          </p:cNvSpPr>
          <p:nvPr>
            <p:ph type="title"/>
          </p:nvPr>
        </p:nvSpPr>
        <p:spPr/>
        <p:txBody>
          <a:bodyPr/>
          <a:lstStyle/>
          <a:p>
            <a:r>
              <a:rPr lang="en-US" dirty="0" smtClean="0"/>
              <a:t>Acronyms and Key Phrases</a:t>
            </a:r>
            <a:endParaRPr lang="en-US" dirty="0"/>
          </a:p>
        </p:txBody>
      </p:sp>
      <p:sp>
        <p:nvSpPr>
          <p:cNvPr id="5" name="Slide Number Placeholder 3"/>
          <p:cNvSpPr txBox="1">
            <a:spLocks/>
          </p:cNvSpPr>
          <p:nvPr/>
        </p:nvSpPr>
        <p:spPr>
          <a:xfrm>
            <a:off x="8686800" y="6553200"/>
            <a:ext cx="533400" cy="220662"/>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t>2</a:t>
            </a:r>
          </a:p>
        </p:txBody>
      </p:sp>
    </p:spTree>
    <p:extLst>
      <p:ext uri="{BB962C8B-B14F-4D97-AF65-F5344CB8AC3E}">
        <p14:creationId xmlns:p14="http://schemas.microsoft.com/office/powerpoint/2010/main" val="32118439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solidFill>
                  <a:srgbClr val="00AEC7"/>
                </a:solidFill>
              </a:rPr>
              <a:t>Energy Storage Roadmap</a:t>
            </a:r>
            <a:endParaRPr lang="en-US" sz="2400" dirty="0">
              <a:solidFill>
                <a:srgbClr val="00AEC7"/>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dirty="0"/>
          </a:p>
        </p:txBody>
      </p:sp>
      <p:grpSp>
        <p:nvGrpSpPr>
          <p:cNvPr id="7" name="Group 6"/>
          <p:cNvGrpSpPr/>
          <p:nvPr/>
        </p:nvGrpSpPr>
        <p:grpSpPr>
          <a:xfrm>
            <a:off x="207986" y="1409021"/>
            <a:ext cx="8476936" cy="4763179"/>
            <a:chOff x="207986" y="1409021"/>
            <a:chExt cx="8476936" cy="4763179"/>
          </a:xfrm>
        </p:grpSpPr>
        <p:cxnSp>
          <p:nvCxnSpPr>
            <p:cNvPr id="38" name="Elbow Connector 37"/>
            <p:cNvCxnSpPr>
              <a:stCxn id="49" idx="3"/>
              <a:endCxn id="45" idx="0"/>
            </p:cNvCxnSpPr>
            <p:nvPr/>
          </p:nvCxnSpPr>
          <p:spPr>
            <a:xfrm>
              <a:off x="2730341" y="2291125"/>
              <a:ext cx="3620969" cy="1394948"/>
            </a:xfrm>
            <a:prstGeom prst="bentConnector2">
              <a:avLst/>
            </a:prstGeom>
            <a:ln w="28575">
              <a:solidFill>
                <a:schemeClr val="accent3">
                  <a:lumMod val="75000"/>
                </a:schemeClr>
              </a:solidFill>
              <a:tailEnd type="triangle"/>
            </a:ln>
          </p:spPr>
          <p:style>
            <a:lnRef idx="1">
              <a:schemeClr val="accent3"/>
            </a:lnRef>
            <a:fillRef idx="0">
              <a:schemeClr val="accent3"/>
            </a:fillRef>
            <a:effectRef idx="0">
              <a:schemeClr val="accent3"/>
            </a:effectRef>
            <a:fontRef idx="minor">
              <a:schemeClr val="tx1"/>
            </a:fontRef>
          </p:style>
        </p:cxnSp>
        <p:sp>
          <p:nvSpPr>
            <p:cNvPr id="10" name="Bent-Up Arrow 9"/>
            <p:cNvSpPr/>
            <p:nvPr/>
          </p:nvSpPr>
          <p:spPr>
            <a:xfrm rot="10800000" flipH="1">
              <a:off x="207986" y="2030377"/>
              <a:ext cx="6380228" cy="1665379"/>
            </a:xfrm>
            <a:prstGeom prst="bentUpArrow">
              <a:avLst>
                <a:gd name="adj1" fmla="val 20182"/>
                <a:gd name="adj2" fmla="val 14483"/>
                <a:gd name="adj3" fmla="val 16310"/>
              </a:avLst>
            </a:prstGeom>
            <a:solidFill>
              <a:srgbClr val="00B050">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0" name="Straight Connector 19"/>
            <p:cNvCxnSpPr>
              <a:stCxn id="23" idx="2"/>
            </p:cNvCxnSpPr>
            <p:nvPr/>
          </p:nvCxnSpPr>
          <p:spPr>
            <a:xfrm>
              <a:off x="779280" y="1716798"/>
              <a:ext cx="299" cy="202413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24" idx="2"/>
            </p:cNvCxnSpPr>
            <p:nvPr/>
          </p:nvCxnSpPr>
          <p:spPr>
            <a:xfrm flipH="1">
              <a:off x="2185955" y="1731584"/>
              <a:ext cx="42408" cy="2125287"/>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25" idx="2"/>
            </p:cNvCxnSpPr>
            <p:nvPr/>
          </p:nvCxnSpPr>
          <p:spPr>
            <a:xfrm>
              <a:off x="5846164" y="1731584"/>
              <a:ext cx="18866" cy="2154616"/>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488174" y="1409021"/>
              <a:ext cx="582211" cy="307777"/>
            </a:xfrm>
            <a:prstGeom prst="rect">
              <a:avLst/>
            </a:prstGeom>
            <a:noFill/>
          </p:spPr>
          <p:txBody>
            <a:bodyPr wrap="none" rtlCol="0">
              <a:spAutoFit/>
            </a:bodyPr>
            <a:lstStyle/>
            <a:p>
              <a:r>
                <a:rPr lang="en-US" sz="1400" b="1" dirty="0" smtClean="0"/>
                <a:t>2020</a:t>
              </a:r>
              <a:endParaRPr lang="en-US" sz="1400" b="1" dirty="0"/>
            </a:p>
          </p:txBody>
        </p:sp>
        <p:sp>
          <p:nvSpPr>
            <p:cNvPr id="24" name="TextBox 23"/>
            <p:cNvSpPr txBox="1"/>
            <p:nvPr/>
          </p:nvSpPr>
          <p:spPr>
            <a:xfrm>
              <a:off x="1413272" y="1423807"/>
              <a:ext cx="1630182" cy="307777"/>
            </a:xfrm>
            <a:prstGeom prst="rect">
              <a:avLst/>
            </a:prstGeom>
            <a:noFill/>
          </p:spPr>
          <p:txBody>
            <a:bodyPr wrap="square" rtlCol="0">
              <a:spAutoFit/>
            </a:bodyPr>
            <a:lstStyle/>
            <a:p>
              <a:r>
                <a:rPr lang="en-US" sz="1400" b="1" dirty="0" smtClean="0"/>
                <a:t>Jan 1, 2021</a:t>
              </a:r>
              <a:endParaRPr lang="en-US" sz="1400" b="1" dirty="0"/>
            </a:p>
          </p:txBody>
        </p:sp>
        <p:sp>
          <p:nvSpPr>
            <p:cNvPr id="25" name="TextBox 24"/>
            <p:cNvSpPr txBox="1"/>
            <p:nvPr/>
          </p:nvSpPr>
          <p:spPr>
            <a:xfrm>
              <a:off x="5555058" y="1423807"/>
              <a:ext cx="582211" cy="307777"/>
            </a:xfrm>
            <a:prstGeom prst="rect">
              <a:avLst/>
            </a:prstGeom>
            <a:noFill/>
          </p:spPr>
          <p:txBody>
            <a:bodyPr wrap="none" rtlCol="0">
              <a:spAutoFit/>
            </a:bodyPr>
            <a:lstStyle/>
            <a:p>
              <a:r>
                <a:rPr lang="en-US" sz="1400" b="1" dirty="0" smtClean="0"/>
                <a:t>2024</a:t>
              </a:r>
              <a:endParaRPr lang="en-US" sz="1400" b="1" dirty="0"/>
            </a:p>
          </p:txBody>
        </p:sp>
        <p:sp>
          <p:nvSpPr>
            <p:cNvPr id="26" name="Rounded Rectangle 25"/>
            <p:cNvSpPr/>
            <p:nvPr/>
          </p:nvSpPr>
          <p:spPr>
            <a:xfrm>
              <a:off x="255189" y="3707011"/>
              <a:ext cx="6097547" cy="313674"/>
            </a:xfrm>
            <a:prstGeom prst="roundRect">
              <a:avLst/>
            </a:prstGeom>
            <a:solidFill>
              <a:schemeClr val="tx2">
                <a:lumMod val="20000"/>
                <a:lumOff val="80000"/>
              </a:schemeClr>
            </a:solidFill>
            <a:ln w="22225"/>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200" dirty="0" smtClean="0">
                  <a:solidFill>
                    <a:schemeClr val="tx2"/>
                  </a:solidFill>
                </a:rPr>
                <a:t>Combination model for ES</a:t>
              </a:r>
              <a:endParaRPr lang="en-US" sz="1200" dirty="0">
                <a:solidFill>
                  <a:schemeClr val="tx2"/>
                </a:solidFill>
              </a:endParaRPr>
            </a:p>
          </p:txBody>
        </p:sp>
        <p:cxnSp>
          <p:nvCxnSpPr>
            <p:cNvPr id="28" name="Straight Arrow Connector 27"/>
            <p:cNvCxnSpPr/>
            <p:nvPr/>
          </p:nvCxnSpPr>
          <p:spPr>
            <a:xfrm flipH="1" flipV="1">
              <a:off x="833906" y="4027418"/>
              <a:ext cx="4294" cy="576758"/>
            </a:xfrm>
            <a:prstGeom prst="straightConnector1">
              <a:avLst/>
            </a:prstGeom>
            <a:ln w="28575">
              <a:solidFill>
                <a:srgbClr val="00AEC7"/>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V="1">
              <a:off x="381000" y="4018958"/>
              <a:ext cx="3861" cy="576757"/>
            </a:xfrm>
            <a:prstGeom prst="straightConnector1">
              <a:avLst/>
            </a:prstGeom>
            <a:ln w="28575">
              <a:solidFill>
                <a:srgbClr val="00AEC7"/>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H="1" flipV="1">
              <a:off x="613461" y="4018958"/>
              <a:ext cx="4564" cy="585218"/>
            </a:xfrm>
            <a:prstGeom prst="straightConnector1">
              <a:avLst/>
            </a:prstGeom>
            <a:ln w="28575">
              <a:solidFill>
                <a:srgbClr val="00AEC7"/>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6557914" y="2487281"/>
              <a:ext cx="2127008" cy="523220"/>
            </a:xfrm>
            <a:prstGeom prst="rect">
              <a:avLst/>
            </a:prstGeom>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400" dirty="0" smtClean="0">
                  <a:solidFill>
                    <a:schemeClr val="tx2"/>
                  </a:solidFill>
                </a:rPr>
                <a:t>Single-Model  ES Improvement NPRRs</a:t>
              </a:r>
            </a:p>
          </p:txBody>
        </p:sp>
        <p:cxnSp>
          <p:nvCxnSpPr>
            <p:cNvPr id="40" name="Straight Arrow Connector 39"/>
            <p:cNvCxnSpPr/>
            <p:nvPr/>
          </p:nvCxnSpPr>
          <p:spPr>
            <a:xfrm flipH="1">
              <a:off x="7344946" y="3010501"/>
              <a:ext cx="9067" cy="641209"/>
            </a:xfrm>
            <a:prstGeom prst="straightConnector1">
              <a:avLst/>
            </a:prstGeom>
            <a:ln w="28575">
              <a:solidFill>
                <a:schemeClr val="tx1"/>
              </a:solidFill>
              <a:tailEnd type="triangle"/>
            </a:ln>
          </p:spPr>
          <p:style>
            <a:lnRef idx="1">
              <a:schemeClr val="accent3"/>
            </a:lnRef>
            <a:fillRef idx="0">
              <a:schemeClr val="accent3"/>
            </a:fillRef>
            <a:effectRef idx="0">
              <a:schemeClr val="accent3"/>
            </a:effectRef>
            <a:fontRef idx="minor">
              <a:schemeClr val="tx1"/>
            </a:fontRef>
          </p:style>
        </p:cxnSp>
        <p:cxnSp>
          <p:nvCxnSpPr>
            <p:cNvPr id="42" name="Straight Arrow Connector 41"/>
            <p:cNvCxnSpPr/>
            <p:nvPr/>
          </p:nvCxnSpPr>
          <p:spPr>
            <a:xfrm flipH="1">
              <a:off x="7907552" y="3018911"/>
              <a:ext cx="9067" cy="641209"/>
            </a:xfrm>
            <a:prstGeom prst="straightConnector1">
              <a:avLst/>
            </a:prstGeom>
            <a:ln w="28575">
              <a:solidFill>
                <a:schemeClr val="tx1"/>
              </a:solidFill>
              <a:tailEnd type="triangle"/>
            </a:ln>
          </p:spPr>
          <p:style>
            <a:lnRef idx="1">
              <a:schemeClr val="accent3"/>
            </a:lnRef>
            <a:fillRef idx="0">
              <a:schemeClr val="accent3"/>
            </a:fillRef>
            <a:effectRef idx="0">
              <a:schemeClr val="accent3"/>
            </a:effectRef>
            <a:fontRef idx="minor">
              <a:schemeClr val="tx1"/>
            </a:fontRef>
          </p:style>
        </p:cxnSp>
        <p:cxnSp>
          <p:nvCxnSpPr>
            <p:cNvPr id="84" name="Elbow Connector 83"/>
            <p:cNvCxnSpPr/>
            <p:nvPr/>
          </p:nvCxnSpPr>
          <p:spPr>
            <a:xfrm flipV="1">
              <a:off x="1905000" y="4078870"/>
              <a:ext cx="956997" cy="786917"/>
            </a:xfrm>
            <a:prstGeom prst="bentConnector3">
              <a:avLst>
                <a:gd name="adj1" fmla="val 100049"/>
              </a:avLst>
            </a:prstGeom>
            <a:ln w="28575">
              <a:solidFill>
                <a:srgbClr val="00AEC7"/>
              </a:solidFill>
              <a:tailEnd type="triangle"/>
            </a:ln>
          </p:spPr>
          <p:style>
            <a:lnRef idx="1">
              <a:schemeClr val="accent3"/>
            </a:lnRef>
            <a:fillRef idx="0">
              <a:schemeClr val="accent3"/>
            </a:fillRef>
            <a:effectRef idx="0">
              <a:schemeClr val="accent3"/>
            </a:effectRef>
            <a:fontRef idx="minor">
              <a:schemeClr val="tx1"/>
            </a:fontRef>
          </p:style>
        </p:cxnSp>
        <p:sp>
          <p:nvSpPr>
            <p:cNvPr id="30" name="TextBox 29"/>
            <p:cNvSpPr txBox="1"/>
            <p:nvPr/>
          </p:nvSpPr>
          <p:spPr>
            <a:xfrm>
              <a:off x="207986" y="4604176"/>
              <a:ext cx="1726756" cy="523220"/>
            </a:xfrm>
            <a:prstGeom prst="rect">
              <a:avLst/>
            </a:prstGeom>
            <a:ln/>
          </p:spPr>
          <p:style>
            <a:lnRef idx="1">
              <a:schemeClr val="accent1"/>
            </a:lnRef>
            <a:fillRef idx="2">
              <a:schemeClr val="accent1"/>
            </a:fillRef>
            <a:effectRef idx="1">
              <a:schemeClr val="accent1"/>
            </a:effectRef>
            <a:fontRef idx="minor">
              <a:schemeClr val="dk1"/>
            </a:fontRef>
          </p:style>
          <p:txBody>
            <a:bodyPr wrap="none" rtlCol="0">
              <a:spAutoFit/>
            </a:bodyPr>
            <a:lstStyle/>
            <a:p>
              <a:pPr algn="ctr"/>
              <a:r>
                <a:rPr lang="en-US" sz="1400" dirty="0" smtClean="0">
                  <a:solidFill>
                    <a:schemeClr val="tx2"/>
                  </a:solidFill>
                </a:rPr>
                <a:t>Combination model</a:t>
              </a:r>
            </a:p>
            <a:p>
              <a:pPr algn="ctr"/>
              <a:r>
                <a:rPr lang="en-US" sz="1400" dirty="0" smtClean="0">
                  <a:solidFill>
                    <a:schemeClr val="tx2"/>
                  </a:solidFill>
                </a:rPr>
                <a:t>NPRRs</a:t>
              </a:r>
              <a:endParaRPr lang="en-US" sz="1400" dirty="0">
                <a:solidFill>
                  <a:schemeClr val="tx2"/>
                </a:solidFill>
              </a:endParaRPr>
            </a:p>
          </p:txBody>
        </p:sp>
        <p:sp>
          <p:nvSpPr>
            <p:cNvPr id="49" name="TextBox 48"/>
            <p:cNvSpPr txBox="1"/>
            <p:nvPr/>
          </p:nvSpPr>
          <p:spPr>
            <a:xfrm>
              <a:off x="1839901" y="1937182"/>
              <a:ext cx="890440" cy="707886"/>
            </a:xfrm>
            <a:prstGeom prst="rect">
              <a:avLst/>
            </a:prstGeom>
            <a:solidFill>
              <a:srgbClr val="26D07C"/>
            </a:solidFill>
            <a:ln/>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lang="en-US" sz="1000" dirty="0" smtClean="0">
                  <a:solidFill>
                    <a:schemeClr val="tx2"/>
                  </a:solidFill>
                </a:rPr>
                <a:t>Single Model NPRR Approved</a:t>
              </a:r>
              <a:endParaRPr lang="en-US" sz="1000" dirty="0">
                <a:solidFill>
                  <a:schemeClr val="tx2"/>
                </a:solidFill>
              </a:endParaRPr>
            </a:p>
          </p:txBody>
        </p:sp>
        <p:sp>
          <p:nvSpPr>
            <p:cNvPr id="3" name="Right Arrow 2"/>
            <p:cNvSpPr/>
            <p:nvPr/>
          </p:nvSpPr>
          <p:spPr>
            <a:xfrm>
              <a:off x="6353225" y="3581400"/>
              <a:ext cx="2190426" cy="579332"/>
            </a:xfrm>
            <a:prstGeom prst="rightArrow">
              <a:avLst/>
            </a:prstGeom>
            <a:solidFill>
              <a:srgbClr val="26D07C">
                <a:alpha val="80000"/>
              </a:srgb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2"/>
                  </a:solidFill>
                </a:rPr>
                <a:t>  Single-unit model for ES</a:t>
              </a:r>
              <a:endParaRPr lang="en-US" sz="1200" dirty="0">
                <a:solidFill>
                  <a:schemeClr val="tx2"/>
                </a:solidFill>
              </a:endParaRPr>
            </a:p>
          </p:txBody>
        </p:sp>
        <p:sp>
          <p:nvSpPr>
            <p:cNvPr id="45" name="5-Point Star 44"/>
            <p:cNvSpPr/>
            <p:nvPr/>
          </p:nvSpPr>
          <p:spPr>
            <a:xfrm>
              <a:off x="6165442" y="3686073"/>
              <a:ext cx="371735" cy="396756"/>
            </a:xfrm>
            <a:prstGeom prst="star5">
              <a:avLst/>
            </a:prstGeom>
            <a:solidFill>
              <a:srgbClr val="FFD100"/>
            </a:solidFill>
            <a:ln>
              <a:solidFill>
                <a:srgbClr val="003865"/>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400" dirty="0">
                <a:solidFill>
                  <a:srgbClr val="FFFF00"/>
                </a:solidFill>
              </a:endParaRPr>
            </a:p>
          </p:txBody>
        </p:sp>
        <p:sp>
          <p:nvSpPr>
            <p:cNvPr id="48" name="TextBox 47"/>
            <p:cNvSpPr txBox="1"/>
            <p:nvPr/>
          </p:nvSpPr>
          <p:spPr>
            <a:xfrm>
              <a:off x="1896047" y="4646210"/>
              <a:ext cx="1037463" cy="230832"/>
            </a:xfrm>
            <a:prstGeom prst="rect">
              <a:avLst/>
            </a:prstGeom>
            <a:noFill/>
          </p:spPr>
          <p:txBody>
            <a:bodyPr wrap="none" rtlCol="0">
              <a:spAutoFit/>
            </a:bodyPr>
            <a:lstStyle/>
            <a:p>
              <a:r>
                <a:rPr lang="en-US" sz="900" b="1" dirty="0" smtClean="0"/>
                <a:t>Implementation</a:t>
              </a:r>
              <a:endParaRPr lang="en-US" sz="900" b="1" dirty="0"/>
            </a:p>
          </p:txBody>
        </p:sp>
        <p:sp>
          <p:nvSpPr>
            <p:cNvPr id="54" name="TextBox 53"/>
            <p:cNvSpPr txBox="1"/>
            <p:nvPr/>
          </p:nvSpPr>
          <p:spPr>
            <a:xfrm>
              <a:off x="3888732" y="2082282"/>
              <a:ext cx="1326004" cy="230832"/>
            </a:xfrm>
            <a:prstGeom prst="rect">
              <a:avLst/>
            </a:prstGeom>
            <a:noFill/>
          </p:spPr>
          <p:txBody>
            <a:bodyPr wrap="none" rtlCol="0">
              <a:spAutoFit/>
            </a:bodyPr>
            <a:lstStyle/>
            <a:p>
              <a:r>
                <a:rPr lang="en-US" sz="900" b="1" dirty="0" smtClean="0"/>
                <a:t>Implementation Goal</a:t>
              </a:r>
              <a:endParaRPr lang="en-US" sz="900" b="1" dirty="0"/>
            </a:p>
          </p:txBody>
        </p:sp>
        <p:sp>
          <p:nvSpPr>
            <p:cNvPr id="55" name="TextBox 54"/>
            <p:cNvSpPr txBox="1"/>
            <p:nvPr/>
          </p:nvSpPr>
          <p:spPr>
            <a:xfrm>
              <a:off x="5619632" y="4015596"/>
              <a:ext cx="1447799" cy="523220"/>
            </a:xfrm>
            <a:prstGeom prst="rect">
              <a:avLst/>
            </a:prstGeom>
            <a:noFill/>
          </p:spPr>
          <p:txBody>
            <a:bodyPr wrap="square" rtlCol="0">
              <a:spAutoFit/>
            </a:bodyPr>
            <a:lstStyle/>
            <a:p>
              <a:pPr algn="ctr"/>
              <a:r>
                <a:rPr lang="en-US" sz="1400" dirty="0" smtClean="0">
                  <a:solidFill>
                    <a:srgbClr val="890C58"/>
                  </a:solidFill>
                </a:rPr>
                <a:t>RTC and EMS 3.3 Go-Live</a:t>
              </a:r>
              <a:endParaRPr lang="en-US" sz="1400" dirty="0">
                <a:solidFill>
                  <a:srgbClr val="890C58"/>
                </a:solidFill>
              </a:endParaRPr>
            </a:p>
          </p:txBody>
        </p:sp>
        <p:sp>
          <p:nvSpPr>
            <p:cNvPr id="56" name="TextBox 55"/>
            <p:cNvSpPr txBox="1"/>
            <p:nvPr/>
          </p:nvSpPr>
          <p:spPr>
            <a:xfrm>
              <a:off x="838200" y="1941435"/>
              <a:ext cx="575071" cy="646331"/>
            </a:xfrm>
            <a:prstGeom prst="rect">
              <a:avLst/>
            </a:prstGeom>
            <a:solidFill>
              <a:srgbClr val="26D07C"/>
            </a:solidFill>
            <a:ln/>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defPPr>
                <a:defRPr lang="en-US"/>
              </a:defPPr>
              <a:lvl1pPr algn="ctr">
                <a:defRPr sz="1000">
                  <a:solidFill>
                    <a:schemeClr val="tx2"/>
                  </a:solidFill>
                </a:defRPr>
              </a:lvl1pPr>
            </a:lstStyle>
            <a:p>
              <a:r>
                <a:rPr lang="en-US" sz="900" dirty="0"/>
                <a:t>File Single Model NPRR</a:t>
              </a:r>
            </a:p>
          </p:txBody>
        </p:sp>
        <p:cxnSp>
          <p:nvCxnSpPr>
            <p:cNvPr id="57" name="Straight Arrow Connector 56"/>
            <p:cNvCxnSpPr/>
            <p:nvPr/>
          </p:nvCxnSpPr>
          <p:spPr>
            <a:xfrm flipH="1" flipV="1">
              <a:off x="2081875" y="4018039"/>
              <a:ext cx="4294" cy="576758"/>
            </a:xfrm>
            <a:prstGeom prst="straightConnector1">
              <a:avLst/>
            </a:prstGeom>
            <a:ln w="28575">
              <a:solidFill>
                <a:srgbClr val="00AEC7"/>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flipH="1" flipV="1">
              <a:off x="3357229" y="4030044"/>
              <a:ext cx="4294" cy="576758"/>
            </a:xfrm>
            <a:prstGeom prst="straightConnector1">
              <a:avLst/>
            </a:prstGeom>
            <a:ln w="28575">
              <a:solidFill>
                <a:srgbClr val="00AEC7"/>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3" name="Rounded Rectangle 32"/>
            <p:cNvSpPr/>
            <p:nvPr/>
          </p:nvSpPr>
          <p:spPr>
            <a:xfrm>
              <a:off x="1187611" y="2783698"/>
              <a:ext cx="876854" cy="737201"/>
            </a:xfrm>
            <a:prstGeom prst="roundRect">
              <a:avLst/>
            </a:prstGeom>
            <a:solidFill>
              <a:schemeClr val="bg1">
                <a:lumMod val="65000"/>
              </a:schemeClr>
            </a:solidFill>
            <a:ln>
              <a:solidFill>
                <a:srgbClr val="5B6770"/>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lnSpc>
                  <a:spcPct val="150000"/>
                </a:lnSpc>
              </a:pPr>
              <a:r>
                <a:rPr lang="en-US" sz="1000" b="1" dirty="0" smtClean="0">
                  <a:solidFill>
                    <a:schemeClr val="tx1"/>
                  </a:solidFill>
                </a:rPr>
                <a:t>MMS Change Freeze</a:t>
              </a:r>
              <a:endParaRPr lang="en-US" sz="1000" b="1" dirty="0">
                <a:solidFill>
                  <a:schemeClr val="tx1"/>
                </a:solidFill>
              </a:endParaRPr>
            </a:p>
          </p:txBody>
        </p:sp>
        <p:cxnSp>
          <p:nvCxnSpPr>
            <p:cNvPr id="50" name="Straight Arrow Connector 49"/>
            <p:cNvCxnSpPr/>
            <p:nvPr/>
          </p:nvCxnSpPr>
          <p:spPr>
            <a:xfrm flipH="1">
              <a:off x="1104916" y="2606927"/>
              <a:ext cx="2424" cy="1041707"/>
            </a:xfrm>
            <a:prstGeom prst="straightConnector1">
              <a:avLst/>
            </a:prstGeom>
            <a:ln w="28575">
              <a:solidFill>
                <a:schemeClr val="accent3">
                  <a:lumMod val="7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H="1">
              <a:off x="2123384" y="2650203"/>
              <a:ext cx="3641" cy="963556"/>
            </a:xfrm>
            <a:prstGeom prst="straightConnector1">
              <a:avLst/>
            </a:prstGeom>
            <a:ln w="28575">
              <a:solidFill>
                <a:schemeClr val="accent3">
                  <a:lumMod val="7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44" name="Rounded Rectangle 43"/>
            <p:cNvSpPr/>
            <p:nvPr/>
          </p:nvSpPr>
          <p:spPr>
            <a:xfrm>
              <a:off x="4736620" y="2819654"/>
              <a:ext cx="1370169" cy="761622"/>
            </a:xfrm>
            <a:prstGeom prst="roundRect">
              <a:avLst/>
            </a:prstGeom>
            <a:solidFill>
              <a:schemeClr val="bg1">
                <a:lumMod val="65000"/>
              </a:schemeClr>
            </a:solidFill>
            <a:ln>
              <a:solidFill>
                <a:srgbClr val="5B6770"/>
              </a:solidFill>
            </a:ln>
          </p:spPr>
          <p:style>
            <a:lnRef idx="2">
              <a:schemeClr val="accent3">
                <a:shade val="50000"/>
              </a:schemeClr>
            </a:lnRef>
            <a:fillRef idx="1">
              <a:schemeClr val="accent3"/>
            </a:fillRef>
            <a:effectRef idx="0">
              <a:schemeClr val="accent3"/>
            </a:effectRef>
            <a:fontRef idx="minor">
              <a:schemeClr val="lt1"/>
            </a:fontRef>
          </p:style>
          <p:txBody>
            <a:bodyPr rtlCol="0" anchor="t"/>
            <a:lstStyle/>
            <a:p>
              <a:pPr algn="ctr">
                <a:lnSpc>
                  <a:spcPct val="150000"/>
                </a:lnSpc>
              </a:pPr>
              <a:r>
                <a:rPr lang="en-US" sz="1100" b="1" dirty="0" smtClean="0">
                  <a:solidFill>
                    <a:schemeClr val="tx1"/>
                  </a:solidFill>
                </a:rPr>
                <a:t>EMS/MMS Change Freeze</a:t>
              </a:r>
              <a:endParaRPr lang="en-US" sz="1100" b="1" dirty="0">
                <a:solidFill>
                  <a:schemeClr val="tx1"/>
                </a:solidFill>
              </a:endParaRPr>
            </a:p>
          </p:txBody>
        </p:sp>
        <p:sp>
          <p:nvSpPr>
            <p:cNvPr id="5" name="Rectangular Callout 4"/>
            <p:cNvSpPr/>
            <p:nvPr/>
          </p:nvSpPr>
          <p:spPr>
            <a:xfrm>
              <a:off x="3276601" y="5181600"/>
              <a:ext cx="2569564" cy="990600"/>
            </a:xfrm>
            <a:prstGeom prst="wedgeRectCallout">
              <a:avLst>
                <a:gd name="adj1" fmla="val -112958"/>
                <a:gd name="adj2" fmla="val -69038"/>
              </a:avLst>
            </a:prstGeom>
            <a:solidFill>
              <a:schemeClr val="accent1">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p:cNvSpPr txBox="1"/>
            <p:nvPr/>
          </p:nvSpPr>
          <p:spPr>
            <a:xfrm>
              <a:off x="3357229" y="5181600"/>
              <a:ext cx="2586371" cy="954107"/>
            </a:xfrm>
            <a:prstGeom prst="rect">
              <a:avLst/>
            </a:prstGeom>
            <a:noFill/>
          </p:spPr>
          <p:txBody>
            <a:bodyPr wrap="square" rtlCol="0">
              <a:spAutoFit/>
            </a:bodyPr>
            <a:lstStyle/>
            <a:p>
              <a:r>
                <a:rPr lang="en-US" sz="1400" dirty="0" smtClean="0">
                  <a:solidFill>
                    <a:schemeClr val="tx2"/>
                  </a:solidFill>
                </a:rPr>
                <a:t>These include NPRRs 963 and 967, as well as several ERCOT-sponsored NPRRs under development </a:t>
              </a:r>
              <a:endParaRPr lang="en-US" sz="1400" dirty="0">
                <a:solidFill>
                  <a:schemeClr val="tx2"/>
                </a:solidFill>
              </a:endParaRPr>
            </a:p>
          </p:txBody>
        </p:sp>
      </p:grpSp>
    </p:spTree>
    <p:extLst>
      <p:ext uri="{BB962C8B-B14F-4D97-AF65-F5344CB8AC3E}">
        <p14:creationId xmlns:p14="http://schemas.microsoft.com/office/powerpoint/2010/main" val="6495008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Milestones </a:t>
            </a:r>
            <a:endParaRPr lang="en-US" dirty="0"/>
          </a:p>
        </p:txBody>
      </p:sp>
      <p:sp>
        <p:nvSpPr>
          <p:cNvPr id="3" name="Content Placeholder 2"/>
          <p:cNvSpPr>
            <a:spLocks noGrp="1"/>
          </p:cNvSpPr>
          <p:nvPr>
            <p:ph idx="1"/>
          </p:nvPr>
        </p:nvSpPr>
        <p:spPr>
          <a:xfrm>
            <a:off x="685800" y="990600"/>
            <a:ext cx="7772400" cy="5334000"/>
          </a:xfrm>
        </p:spPr>
        <p:txBody>
          <a:bodyPr/>
          <a:lstStyle/>
          <a:p>
            <a:r>
              <a:rPr lang="en-US" sz="2000" dirty="0" smtClean="0"/>
              <a:t>File key NPRRs </a:t>
            </a:r>
            <a:r>
              <a:rPr lang="en-US" sz="2000" dirty="0"/>
              <a:t>needed to </a:t>
            </a:r>
            <a:r>
              <a:rPr lang="en-US" sz="2000" dirty="0" smtClean="0"/>
              <a:t>sustain/improve </a:t>
            </a:r>
            <a:r>
              <a:rPr lang="en-US" sz="2000" dirty="0"/>
              <a:t>the </a:t>
            </a:r>
            <a:r>
              <a:rPr lang="en-US" sz="2000" dirty="0" smtClean="0"/>
              <a:t>current “combo model”: </a:t>
            </a:r>
            <a:r>
              <a:rPr lang="en-US" sz="2000" b="1" dirty="0" smtClean="0">
                <a:solidFill>
                  <a:srgbClr val="FF0000"/>
                </a:solidFill>
              </a:rPr>
              <a:t>(before the </a:t>
            </a:r>
            <a:r>
              <a:rPr lang="en-US" sz="2000" b="1" dirty="0">
                <a:solidFill>
                  <a:srgbClr val="FF0000"/>
                </a:solidFill>
              </a:rPr>
              <a:t>end of Q1 </a:t>
            </a:r>
            <a:r>
              <a:rPr lang="en-US" sz="2000" b="1" dirty="0" smtClean="0">
                <a:solidFill>
                  <a:srgbClr val="FF0000"/>
                </a:solidFill>
              </a:rPr>
              <a:t>2020)</a:t>
            </a:r>
            <a:endParaRPr lang="en-US" sz="2000" b="1" dirty="0">
              <a:solidFill>
                <a:srgbClr val="FF0000"/>
              </a:solidFill>
            </a:endParaRPr>
          </a:p>
          <a:p>
            <a:pPr marL="0" indent="0">
              <a:buNone/>
            </a:pPr>
            <a:r>
              <a:rPr lang="en-US" sz="2000" dirty="0"/>
              <a:t> </a:t>
            </a:r>
            <a:endParaRPr lang="en-US" sz="2000" dirty="0" smtClean="0"/>
          </a:p>
          <a:p>
            <a:r>
              <a:rPr lang="en-US" sz="2000" dirty="0" smtClean="0"/>
              <a:t>File NPRRs related to Single Model (and RTC):  </a:t>
            </a:r>
            <a:r>
              <a:rPr lang="en-US" sz="2000" b="1" dirty="0" smtClean="0">
                <a:solidFill>
                  <a:srgbClr val="FF0000"/>
                </a:solidFill>
              </a:rPr>
              <a:t>(before the end of Q1 2020)</a:t>
            </a:r>
            <a:endParaRPr lang="en-US" sz="2000" b="1" dirty="0">
              <a:solidFill>
                <a:srgbClr val="FF0000"/>
              </a:solidFill>
            </a:endParaRPr>
          </a:p>
          <a:p>
            <a:pPr marL="0" indent="0">
              <a:buNone/>
            </a:pPr>
            <a:endParaRPr lang="en-US" sz="2000" dirty="0"/>
          </a:p>
          <a:p>
            <a:r>
              <a:rPr lang="en-US" sz="2000" dirty="0" smtClean="0"/>
              <a:t>Single Model (and RTC) NPRRs BOD approved:  </a:t>
            </a:r>
            <a:r>
              <a:rPr lang="en-US" sz="2000" b="1" dirty="0" smtClean="0">
                <a:solidFill>
                  <a:srgbClr val="FF0000"/>
                </a:solidFill>
              </a:rPr>
              <a:t>(before January 1, 2021)</a:t>
            </a:r>
            <a:endParaRPr lang="en-US" sz="2000" dirty="0"/>
          </a:p>
          <a:p>
            <a:pPr marL="0" indent="0">
              <a:buNone/>
            </a:pPr>
            <a:r>
              <a:rPr lang="en-US" sz="2000" dirty="0"/>
              <a:t> </a:t>
            </a:r>
          </a:p>
          <a:p>
            <a:r>
              <a:rPr lang="en-US" sz="2000" dirty="0" smtClean="0"/>
              <a:t>Start discussion on the integration of </a:t>
            </a:r>
            <a:r>
              <a:rPr lang="en-US" sz="2000" dirty="0"/>
              <a:t>hybrid (battery and </a:t>
            </a:r>
            <a:r>
              <a:rPr lang="en-US" sz="2000" dirty="0" smtClean="0"/>
              <a:t>thermal), </a:t>
            </a:r>
            <a:r>
              <a:rPr lang="en-US" sz="2000" dirty="0"/>
              <a:t>and DC-coupled (battery and solar behind the inverter) </a:t>
            </a:r>
            <a:r>
              <a:rPr lang="en-US" sz="2000" dirty="0" smtClean="0"/>
              <a:t>resources:  </a:t>
            </a:r>
            <a:r>
              <a:rPr lang="en-US" sz="2000" b="1" dirty="0" smtClean="0">
                <a:solidFill>
                  <a:srgbClr val="FF0000"/>
                </a:solidFill>
              </a:rPr>
              <a:t>(early January 2020)</a:t>
            </a:r>
          </a:p>
          <a:p>
            <a:pPr marL="0" indent="0">
              <a:buNone/>
            </a:pPr>
            <a:endParaRPr lang="en-US" sz="2000" dirty="0" smtClean="0"/>
          </a:p>
          <a:p>
            <a:r>
              <a:rPr lang="en-US" sz="2000" dirty="0" smtClean="0"/>
              <a:t> Identify </a:t>
            </a:r>
            <a:r>
              <a:rPr lang="en-US" sz="2000" dirty="0"/>
              <a:t>solutions (NPRRs, system changes etc.) </a:t>
            </a:r>
            <a:r>
              <a:rPr lang="en-US" sz="2000" dirty="0" smtClean="0"/>
              <a:t>for hybrids:  </a:t>
            </a:r>
            <a:r>
              <a:rPr lang="en-US" sz="2000" b="1" dirty="0" smtClean="0">
                <a:solidFill>
                  <a:srgbClr val="FF0000"/>
                </a:solidFill>
              </a:rPr>
              <a:t>(before the end </a:t>
            </a:r>
            <a:r>
              <a:rPr lang="en-US" sz="2000" b="1" dirty="0">
                <a:solidFill>
                  <a:srgbClr val="FF0000"/>
                </a:solidFill>
              </a:rPr>
              <a:t>of Q2 </a:t>
            </a:r>
            <a:r>
              <a:rPr lang="en-US" sz="2000" b="1" dirty="0" smtClean="0">
                <a:solidFill>
                  <a:srgbClr val="FF0000"/>
                </a:solidFill>
              </a:rPr>
              <a:t>2020) </a:t>
            </a:r>
            <a:endParaRPr lang="en-US" sz="2000" b="1" dirty="0">
              <a:solidFill>
                <a:srgbClr val="FF0000"/>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15</a:t>
            </a:fld>
            <a:endParaRPr lang="en-US" dirty="0"/>
          </a:p>
        </p:txBody>
      </p:sp>
    </p:spTree>
    <p:extLst>
      <p:ext uri="{BB962C8B-B14F-4D97-AF65-F5344CB8AC3E}">
        <p14:creationId xmlns:p14="http://schemas.microsoft.com/office/powerpoint/2010/main" val="6262494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Straight Arrow Connector 15"/>
          <p:cNvCxnSpPr/>
          <p:nvPr/>
        </p:nvCxnSpPr>
        <p:spPr>
          <a:xfrm flipV="1">
            <a:off x="1346010" y="4083133"/>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7" name="Straight Arrow Connector 16"/>
          <p:cNvCxnSpPr/>
          <p:nvPr/>
        </p:nvCxnSpPr>
        <p:spPr>
          <a:xfrm flipV="1">
            <a:off x="4038600" y="4082563"/>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1" name="Straight Arrow Connector 20"/>
          <p:cNvCxnSpPr/>
          <p:nvPr/>
        </p:nvCxnSpPr>
        <p:spPr>
          <a:xfrm flipV="1">
            <a:off x="6553200" y="4061239"/>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3" name="Straight Arrow Connector 22"/>
          <p:cNvCxnSpPr/>
          <p:nvPr/>
        </p:nvCxnSpPr>
        <p:spPr>
          <a:xfrm flipV="1">
            <a:off x="7596117" y="4082563"/>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5" name="Straight Arrow Connector 14"/>
          <p:cNvCxnSpPr/>
          <p:nvPr/>
        </p:nvCxnSpPr>
        <p:spPr>
          <a:xfrm>
            <a:off x="762000" y="3184939"/>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8" name="Straight Arrow Connector 17"/>
          <p:cNvCxnSpPr/>
          <p:nvPr/>
        </p:nvCxnSpPr>
        <p:spPr>
          <a:xfrm>
            <a:off x="4953000" y="3184939"/>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0" name="Straight Arrow Connector 19"/>
          <p:cNvCxnSpPr/>
          <p:nvPr/>
        </p:nvCxnSpPr>
        <p:spPr>
          <a:xfrm>
            <a:off x="2514600" y="3176719"/>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2" name="Straight Arrow Connector 21"/>
          <p:cNvCxnSpPr/>
          <p:nvPr/>
        </p:nvCxnSpPr>
        <p:spPr>
          <a:xfrm>
            <a:off x="7543800" y="3184939"/>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4" name="Straight Arrow Connector 23"/>
          <p:cNvCxnSpPr/>
          <p:nvPr/>
        </p:nvCxnSpPr>
        <p:spPr>
          <a:xfrm>
            <a:off x="6553200" y="3184939"/>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2" name="Title 1"/>
          <p:cNvSpPr>
            <a:spLocks noGrp="1"/>
          </p:cNvSpPr>
          <p:nvPr>
            <p:ph type="title"/>
          </p:nvPr>
        </p:nvSpPr>
        <p:spPr/>
        <p:txBody>
          <a:bodyPr/>
          <a:lstStyle/>
          <a:p>
            <a:r>
              <a:rPr lang="en-US" sz="2400" dirty="0" smtClean="0"/>
              <a:t>BESTF Review Process </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dirty="0"/>
          </a:p>
        </p:txBody>
      </p:sp>
      <p:sp>
        <p:nvSpPr>
          <p:cNvPr id="5" name="Rectangle 4"/>
          <p:cNvSpPr/>
          <p:nvPr/>
        </p:nvSpPr>
        <p:spPr>
          <a:xfrm>
            <a:off x="381000" y="847288"/>
            <a:ext cx="1828800" cy="12269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00" i="1" dirty="0" smtClean="0"/>
              <a:t>Internal ERCOT draft policy recommendations and recommendation concepts (elements)</a:t>
            </a:r>
            <a:endParaRPr lang="en-US" sz="1300" i="1" dirty="0"/>
          </a:p>
        </p:txBody>
      </p:sp>
      <p:sp>
        <p:nvSpPr>
          <p:cNvPr id="8" name="Rectangle 7"/>
          <p:cNvSpPr/>
          <p:nvPr/>
        </p:nvSpPr>
        <p:spPr>
          <a:xfrm>
            <a:off x="381000" y="2080038"/>
            <a:ext cx="1828800" cy="14477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ERCOT presents recommendations for meeting in presentation format.</a:t>
            </a:r>
            <a:endParaRPr lang="en-US" sz="1600" dirty="0"/>
          </a:p>
        </p:txBody>
      </p:sp>
      <p:sp>
        <p:nvSpPr>
          <p:cNvPr id="9" name="Rectangle 8"/>
          <p:cNvSpPr/>
          <p:nvPr/>
        </p:nvSpPr>
        <p:spPr>
          <a:xfrm>
            <a:off x="2217577" y="2080039"/>
            <a:ext cx="1625219" cy="14477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ERCOT takes feedback and posts in 2 days as initial document for MP edits.</a:t>
            </a:r>
            <a:endParaRPr lang="en-US" sz="1600" dirty="0"/>
          </a:p>
        </p:txBody>
      </p:sp>
      <p:sp>
        <p:nvSpPr>
          <p:cNvPr id="10" name="Rectangle 9"/>
          <p:cNvSpPr/>
          <p:nvPr/>
        </p:nvSpPr>
        <p:spPr>
          <a:xfrm>
            <a:off x="3352800" y="4366039"/>
            <a:ext cx="2819400" cy="13335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bg2"/>
                </a:solidFill>
              </a:rPr>
              <a:t>MPs submit feedback as edits to document and any </a:t>
            </a:r>
          </a:p>
          <a:p>
            <a:pPr algn="ctr"/>
            <a:r>
              <a:rPr lang="en-US" sz="1600" dirty="0" smtClean="0">
                <a:solidFill>
                  <a:schemeClr val="bg2"/>
                </a:solidFill>
              </a:rPr>
              <a:t>-   Concerns  </a:t>
            </a:r>
            <a:endParaRPr lang="en-US" sz="1600" dirty="0">
              <a:solidFill>
                <a:schemeClr val="bg2"/>
              </a:solidFill>
            </a:endParaRPr>
          </a:p>
          <a:p>
            <a:pPr marL="285750" indent="-285750" algn="ctr">
              <a:buFontTx/>
              <a:buChar char="-"/>
            </a:pPr>
            <a:r>
              <a:rPr lang="en-US" sz="1600" dirty="0" smtClean="0">
                <a:solidFill>
                  <a:schemeClr val="bg2"/>
                </a:solidFill>
              </a:rPr>
              <a:t>Alternatives</a:t>
            </a:r>
            <a:endParaRPr lang="en-US" sz="1600" dirty="0">
              <a:solidFill>
                <a:schemeClr val="bg2"/>
              </a:solidFill>
            </a:endParaRPr>
          </a:p>
        </p:txBody>
      </p:sp>
      <p:sp>
        <p:nvSpPr>
          <p:cNvPr id="11" name="Rectangle 10"/>
          <p:cNvSpPr/>
          <p:nvPr/>
        </p:nvSpPr>
        <p:spPr>
          <a:xfrm>
            <a:off x="470557" y="4390588"/>
            <a:ext cx="2044043" cy="13335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MPs share initial feedback, </a:t>
            </a:r>
            <a:r>
              <a:rPr lang="en-US" sz="1600" dirty="0" smtClean="0"/>
              <a:t>concerns, or requests </a:t>
            </a:r>
            <a:r>
              <a:rPr lang="en-US" sz="1600" dirty="0"/>
              <a:t>for additional </a:t>
            </a:r>
            <a:r>
              <a:rPr lang="en-US" sz="1600" dirty="0" smtClean="0"/>
              <a:t>information.</a:t>
            </a:r>
            <a:endParaRPr lang="en-US" sz="1600" dirty="0"/>
          </a:p>
        </p:txBody>
      </p:sp>
      <p:sp>
        <p:nvSpPr>
          <p:cNvPr id="12" name="Rectangle 11"/>
          <p:cNvSpPr/>
          <p:nvPr/>
        </p:nvSpPr>
        <p:spPr>
          <a:xfrm>
            <a:off x="6349622" y="4366039"/>
            <a:ext cx="2515168" cy="135804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MPs must document concerns and alternative approaches prior to meeting, and be prepared to discuss.</a:t>
            </a:r>
          </a:p>
        </p:txBody>
      </p:sp>
      <p:sp>
        <p:nvSpPr>
          <p:cNvPr id="13" name="Rectangle 12"/>
          <p:cNvSpPr/>
          <p:nvPr/>
        </p:nvSpPr>
        <p:spPr>
          <a:xfrm>
            <a:off x="6349621" y="2080038"/>
            <a:ext cx="2489580" cy="14477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ERCOT provides responses to finalize supporting policy recommendations.</a:t>
            </a:r>
            <a:endParaRPr lang="en-US" sz="1600" dirty="0"/>
          </a:p>
        </p:txBody>
      </p:sp>
      <p:sp>
        <p:nvSpPr>
          <p:cNvPr id="14" name="Right Arrow 13"/>
          <p:cNvSpPr/>
          <p:nvPr/>
        </p:nvSpPr>
        <p:spPr>
          <a:xfrm>
            <a:off x="304800" y="3604039"/>
            <a:ext cx="8686800" cy="609600"/>
          </a:xfrm>
          <a:prstGeom prst="right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Meeting #1                                 Meeting #2                             Meeting #3</a:t>
            </a:r>
            <a:endParaRPr lang="en-US" dirty="0"/>
          </a:p>
        </p:txBody>
      </p:sp>
      <p:sp>
        <p:nvSpPr>
          <p:cNvPr id="25" name="TextBox 24"/>
          <p:cNvSpPr txBox="1"/>
          <p:nvPr/>
        </p:nvSpPr>
        <p:spPr>
          <a:xfrm>
            <a:off x="6757917" y="5767481"/>
            <a:ext cx="2309883" cy="830997"/>
          </a:xfrm>
          <a:prstGeom prst="rect">
            <a:avLst/>
          </a:prstGeom>
          <a:solidFill>
            <a:schemeClr val="bg1"/>
          </a:solidFill>
          <a:ln>
            <a:solidFill>
              <a:srgbClr val="FF0000"/>
            </a:solidFill>
          </a:ln>
        </p:spPr>
        <p:txBody>
          <a:bodyPr wrap="square" rtlCol="0">
            <a:spAutoFit/>
          </a:bodyPr>
          <a:lstStyle/>
          <a:p>
            <a:r>
              <a:rPr lang="en-US" sz="1600" dirty="0" smtClean="0">
                <a:solidFill>
                  <a:srgbClr val="FF0000"/>
                </a:solidFill>
              </a:rPr>
              <a:t>Take consensus and non-consensus items to TAC for vote</a:t>
            </a:r>
            <a:endParaRPr lang="en-US" sz="1600" dirty="0">
              <a:solidFill>
                <a:srgbClr val="FF0000"/>
              </a:solidFill>
            </a:endParaRPr>
          </a:p>
        </p:txBody>
      </p:sp>
      <p:sp>
        <p:nvSpPr>
          <p:cNvPr id="26" name="Rectangle 25"/>
          <p:cNvSpPr/>
          <p:nvPr/>
        </p:nvSpPr>
        <p:spPr>
          <a:xfrm>
            <a:off x="4013012" y="1828801"/>
            <a:ext cx="2235388" cy="16990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ERCOT posts MP feedback and responds to MP redlines, concerns, or alternatives. </a:t>
            </a:r>
            <a:r>
              <a:rPr lang="en-US" sz="1400" u="sng" dirty="0" smtClean="0">
                <a:solidFill>
                  <a:srgbClr val="FF0000"/>
                </a:solidFill>
              </a:rPr>
              <a:t>Issues that have broad consensus may go to TAC for approval following second discussion. </a:t>
            </a:r>
            <a:endParaRPr lang="en-US" sz="1400" u="sng" dirty="0">
              <a:solidFill>
                <a:srgbClr val="FF0000"/>
              </a:solidFill>
            </a:endParaRPr>
          </a:p>
        </p:txBody>
      </p:sp>
    </p:spTree>
    <p:extLst>
      <p:ext uri="{BB962C8B-B14F-4D97-AF65-F5344CB8AC3E}">
        <p14:creationId xmlns:p14="http://schemas.microsoft.com/office/powerpoint/2010/main" val="41483900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Outline of BESTF Update </a:t>
            </a:r>
            <a:endParaRPr lang="en-US" sz="2400" dirty="0"/>
          </a:p>
        </p:txBody>
      </p:sp>
      <p:sp>
        <p:nvSpPr>
          <p:cNvPr id="3" name="Content Placeholder 2"/>
          <p:cNvSpPr>
            <a:spLocks noGrp="1"/>
          </p:cNvSpPr>
          <p:nvPr>
            <p:ph idx="1"/>
          </p:nvPr>
        </p:nvSpPr>
        <p:spPr>
          <a:xfrm>
            <a:off x="413238" y="1066800"/>
            <a:ext cx="8534400" cy="5052221"/>
          </a:xfrm>
        </p:spPr>
        <p:txBody>
          <a:bodyPr/>
          <a:lstStyle/>
          <a:p>
            <a:pPr>
              <a:spcBef>
                <a:spcPts val="1000"/>
              </a:spcBef>
              <a:spcAft>
                <a:spcPts val="1000"/>
              </a:spcAft>
            </a:pPr>
            <a:r>
              <a:rPr lang="en-US" sz="2000" dirty="0" smtClean="0"/>
              <a:t>TAC Voting Items</a:t>
            </a:r>
          </a:p>
          <a:p>
            <a:pPr lvl="1">
              <a:spcBef>
                <a:spcPts val="1000"/>
              </a:spcBef>
              <a:spcAft>
                <a:spcPts val="1000"/>
              </a:spcAft>
            </a:pPr>
            <a:r>
              <a:rPr lang="en-US" sz="1800" dirty="0" smtClean="0"/>
              <a:t>Seeking TAC approval of 7 Key Topic/Concept (KTC) Documents (all had consensus at BESTF meetings on 11/15, 12/6 or 1/17)</a:t>
            </a:r>
            <a:endParaRPr lang="en-US" sz="2000" dirty="0"/>
          </a:p>
          <a:p>
            <a:pPr>
              <a:spcBef>
                <a:spcPts val="1000"/>
              </a:spcBef>
              <a:spcAft>
                <a:spcPts val="1000"/>
              </a:spcAft>
            </a:pPr>
            <a:r>
              <a:rPr lang="en-US" sz="2000" dirty="0" smtClean="0">
                <a:solidFill>
                  <a:schemeClr val="accent2"/>
                </a:solidFill>
              </a:rPr>
              <a:t>Next Steps</a:t>
            </a:r>
          </a:p>
          <a:p>
            <a:pPr lvl="1"/>
            <a:r>
              <a:rPr lang="en-US" sz="1600" dirty="0"/>
              <a:t>Continue to work the items on the Discussion Points and Issue Tracking Spreadsheet</a:t>
            </a:r>
          </a:p>
          <a:p>
            <a:pPr lvl="1"/>
            <a:r>
              <a:rPr lang="en-US" sz="1600" dirty="0" smtClean="0"/>
              <a:t>As </a:t>
            </a:r>
            <a:r>
              <a:rPr lang="en-US" sz="1600" dirty="0"/>
              <a:t>additional items receive consensus by BESTF, they will be brought to TAC for voting.</a:t>
            </a:r>
          </a:p>
          <a:p>
            <a:pPr>
              <a:spcBef>
                <a:spcPts val="1000"/>
              </a:spcBef>
              <a:spcAft>
                <a:spcPts val="1000"/>
              </a:spcAft>
            </a:pPr>
            <a:r>
              <a:rPr lang="en-US" sz="1800" dirty="0" smtClean="0"/>
              <a:t>Dash Boards</a:t>
            </a:r>
            <a:endParaRPr lang="en-US" sz="1800" dirty="0"/>
          </a:p>
          <a:p>
            <a:pPr>
              <a:spcBef>
                <a:spcPts val="1000"/>
              </a:spcBef>
              <a:spcAft>
                <a:spcPts val="1000"/>
              </a:spcAft>
            </a:pPr>
            <a:r>
              <a:rPr lang="en-US" sz="1400" dirty="0" smtClean="0"/>
              <a:t>Appendix</a:t>
            </a:r>
          </a:p>
          <a:p>
            <a:pPr lvl="1">
              <a:spcBef>
                <a:spcPts val="600"/>
              </a:spcBef>
              <a:spcAft>
                <a:spcPts val="600"/>
              </a:spcAft>
            </a:pPr>
            <a:r>
              <a:rPr lang="en-US" sz="1600" dirty="0" smtClean="0"/>
              <a:t>Acronyms and Key Phrases</a:t>
            </a:r>
          </a:p>
          <a:p>
            <a:pPr lvl="1">
              <a:spcBef>
                <a:spcPts val="600"/>
              </a:spcBef>
              <a:spcAft>
                <a:spcPts val="600"/>
              </a:spcAft>
            </a:pPr>
            <a:r>
              <a:rPr lang="en-US" sz="1600" dirty="0" smtClean="0"/>
              <a:t>Key </a:t>
            </a:r>
            <a:r>
              <a:rPr lang="en-US" sz="1600" dirty="0"/>
              <a:t>Topics and Concepts and Schedule</a:t>
            </a:r>
          </a:p>
          <a:p>
            <a:pPr lvl="1">
              <a:spcBef>
                <a:spcPts val="600"/>
              </a:spcBef>
              <a:spcAft>
                <a:spcPts val="600"/>
              </a:spcAft>
            </a:pPr>
            <a:r>
              <a:rPr lang="en-US" sz="1600" dirty="0"/>
              <a:t>Reminder of review process for BESTF and TAC</a:t>
            </a:r>
          </a:p>
          <a:p>
            <a:pPr lvl="1">
              <a:spcBef>
                <a:spcPts val="600"/>
              </a:spcBef>
              <a:spcAft>
                <a:spcPts val="600"/>
              </a:spcAft>
            </a:pPr>
            <a:endParaRPr lang="en-US" sz="20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17754468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TAC </a:t>
            </a:r>
            <a:r>
              <a:rPr lang="en-US" sz="2400" dirty="0" smtClean="0"/>
              <a:t>Voting Items</a:t>
            </a:r>
            <a:endParaRPr lang="en-US" sz="2400" dirty="0"/>
          </a:p>
        </p:txBody>
      </p:sp>
      <p:sp>
        <p:nvSpPr>
          <p:cNvPr id="3" name="Content Placeholder 2"/>
          <p:cNvSpPr>
            <a:spLocks noGrp="1"/>
          </p:cNvSpPr>
          <p:nvPr>
            <p:ph idx="1"/>
          </p:nvPr>
        </p:nvSpPr>
        <p:spPr>
          <a:xfrm>
            <a:off x="381000" y="914400"/>
            <a:ext cx="8458200" cy="5410200"/>
          </a:xfrm>
        </p:spPr>
        <p:txBody>
          <a:bodyPr/>
          <a:lstStyle/>
          <a:p>
            <a:r>
              <a:rPr lang="en-US" sz="2000" dirty="0" smtClean="0"/>
              <a:t>Seeking TAC approval </a:t>
            </a:r>
            <a:r>
              <a:rPr lang="en-US" sz="2000" dirty="0"/>
              <a:t>of </a:t>
            </a:r>
            <a:r>
              <a:rPr lang="en-US" sz="2000" dirty="0" smtClean="0"/>
              <a:t>7 </a:t>
            </a:r>
            <a:r>
              <a:rPr lang="en-US" sz="2000" dirty="0"/>
              <a:t>Key Topic/Concept (KTC) </a:t>
            </a:r>
            <a:r>
              <a:rPr lang="en-US" sz="2000" dirty="0" smtClean="0"/>
              <a:t>Documents</a:t>
            </a:r>
          </a:p>
          <a:p>
            <a:pPr lvl="1"/>
            <a:r>
              <a:rPr lang="en-US" sz="1800" dirty="0" smtClean="0">
                <a:solidFill>
                  <a:schemeClr val="accent2"/>
                </a:solidFill>
              </a:rPr>
              <a:t>(all had consensus at BESTF meetings on Nov 15, Dec </a:t>
            </a:r>
            <a:r>
              <a:rPr lang="en-US" sz="1800" dirty="0">
                <a:solidFill>
                  <a:schemeClr val="accent2"/>
                </a:solidFill>
              </a:rPr>
              <a:t>6</a:t>
            </a:r>
            <a:r>
              <a:rPr lang="en-US" sz="1800" dirty="0" smtClean="0">
                <a:solidFill>
                  <a:schemeClr val="accent2"/>
                </a:solidFill>
              </a:rPr>
              <a:t> or Jan 17)</a:t>
            </a:r>
            <a:endParaRPr lang="en-US" sz="2200" dirty="0" smtClean="0">
              <a:solidFill>
                <a:schemeClr val="accent2"/>
              </a:solidFill>
            </a:endParaRPr>
          </a:p>
          <a:p>
            <a:endParaRPr lang="en-US" sz="1200" dirty="0" smtClean="0"/>
          </a:p>
          <a:p>
            <a:pPr marL="800100" lvl="1" indent="-342900">
              <a:buFont typeface="+mj-lt"/>
              <a:buAutoNum type="arabicParenR"/>
            </a:pPr>
            <a:r>
              <a:rPr lang="en-US" sz="1800" dirty="0" smtClean="0"/>
              <a:t>KTC-1 Definitions and Registration for Energy Storage Resources (11/15)</a:t>
            </a:r>
          </a:p>
          <a:p>
            <a:pPr marL="800100" lvl="1" indent="-342900">
              <a:buFont typeface="+mj-lt"/>
              <a:buAutoNum type="arabicParenR"/>
            </a:pPr>
            <a:endParaRPr lang="en-US" sz="1800" dirty="0" smtClean="0"/>
          </a:p>
          <a:p>
            <a:pPr marL="800100" lvl="1" indent="-342900">
              <a:buFont typeface="+mj-lt"/>
              <a:buAutoNum type="arabicParenR"/>
            </a:pPr>
            <a:r>
              <a:rPr lang="en-US" sz="1800" dirty="0" smtClean="0"/>
              <a:t>KTC-3 </a:t>
            </a:r>
            <a:r>
              <a:rPr lang="en-US" sz="1800" dirty="0"/>
              <a:t>ESR Dispatch, Pricing and </a:t>
            </a:r>
            <a:r>
              <a:rPr lang="en-US" sz="1800" dirty="0" smtClean="0"/>
              <a:t>Mitigation (12/6)</a:t>
            </a:r>
          </a:p>
          <a:p>
            <a:pPr marL="800100" lvl="1" indent="-342900">
              <a:buFont typeface="+mj-lt"/>
              <a:buAutoNum type="arabicParenR"/>
            </a:pPr>
            <a:endParaRPr lang="en-US" sz="1800" dirty="0" smtClean="0"/>
          </a:p>
          <a:p>
            <a:pPr marL="800100" lvl="1" indent="-342900">
              <a:buFont typeface="+mj-lt"/>
              <a:buAutoNum type="arabicParenR"/>
            </a:pPr>
            <a:r>
              <a:rPr lang="en-US" sz="1800" dirty="0" smtClean="0"/>
              <a:t>KTC-5 Performance (11/15)</a:t>
            </a:r>
          </a:p>
          <a:p>
            <a:pPr marL="800100" lvl="1" indent="-342900">
              <a:buFont typeface="+mj-lt"/>
              <a:buAutoNum type="arabicParenR"/>
            </a:pPr>
            <a:endParaRPr lang="en-US" sz="1800" dirty="0" smtClean="0"/>
          </a:p>
          <a:p>
            <a:pPr marL="800100" lvl="1" indent="-342900">
              <a:buFont typeface="+mj-lt"/>
              <a:buAutoNum type="arabicParenR"/>
            </a:pPr>
            <a:r>
              <a:rPr lang="en-US" sz="1800" dirty="0" smtClean="0"/>
              <a:t>KTC-6 ESR </a:t>
            </a:r>
            <a:r>
              <a:rPr lang="en-US" sz="1800" dirty="0"/>
              <a:t>Options to Maintain Desired Level of State of </a:t>
            </a:r>
            <a:r>
              <a:rPr lang="en-US" sz="1800" dirty="0" smtClean="0"/>
              <a:t>Charge (1/17)</a:t>
            </a:r>
          </a:p>
          <a:p>
            <a:pPr marL="800100" lvl="1" indent="-342900">
              <a:buFont typeface="+mj-lt"/>
              <a:buAutoNum type="arabicParenR"/>
            </a:pPr>
            <a:endParaRPr lang="en-US" sz="1800" dirty="0"/>
          </a:p>
          <a:p>
            <a:pPr marL="800100" lvl="1" indent="-342900">
              <a:buFont typeface="+mj-lt"/>
              <a:buAutoNum type="arabicParenR"/>
            </a:pPr>
            <a:r>
              <a:rPr lang="en-US" sz="1800" dirty="0" smtClean="0"/>
              <a:t>KTC-7 Settlement (</a:t>
            </a:r>
            <a:r>
              <a:rPr lang="en-US" sz="1800" dirty="0" smtClean="0"/>
              <a:t>12/6)</a:t>
            </a:r>
            <a:endParaRPr lang="en-US" sz="1800" dirty="0" smtClean="0"/>
          </a:p>
          <a:p>
            <a:pPr marL="800100" lvl="1" indent="-342900">
              <a:buFont typeface="+mj-lt"/>
              <a:buAutoNum type="arabicParenR"/>
            </a:pPr>
            <a:endParaRPr lang="en-US" sz="1800" dirty="0"/>
          </a:p>
          <a:p>
            <a:pPr marL="800100" lvl="1" indent="-342900">
              <a:buFont typeface="+mj-lt"/>
              <a:buAutoNum type="arabicParenR"/>
            </a:pPr>
            <a:r>
              <a:rPr lang="en-US" sz="1800" dirty="0" smtClean="0"/>
              <a:t>KTC-8 Wholesale Storage Load Treatment (12/6)</a:t>
            </a:r>
          </a:p>
          <a:p>
            <a:pPr marL="800100" lvl="1" indent="-342900">
              <a:buFont typeface="+mj-lt"/>
              <a:buAutoNum type="arabicParenR"/>
            </a:pPr>
            <a:endParaRPr lang="en-US" sz="1800" dirty="0" smtClean="0"/>
          </a:p>
          <a:p>
            <a:pPr marL="800100" lvl="1" indent="-342900">
              <a:buFont typeface="+mj-lt"/>
              <a:buAutoNum type="arabicParenR"/>
            </a:pPr>
            <a:r>
              <a:rPr lang="en-US" sz="1800" dirty="0" smtClean="0"/>
              <a:t>KTC-10 </a:t>
            </a:r>
            <a:r>
              <a:rPr lang="en-US" sz="1800" dirty="0"/>
              <a:t>ESR - Study &amp; Capacity </a:t>
            </a:r>
            <a:r>
              <a:rPr lang="en-US" sz="1800" dirty="0" smtClean="0"/>
              <a:t>Assumptions (1/17)</a:t>
            </a:r>
          </a:p>
          <a:p>
            <a:pPr marL="800100" lvl="1" indent="-342900">
              <a:buFont typeface="+mj-lt"/>
              <a:buAutoNum type="arabicParenR"/>
            </a:pPr>
            <a:endParaRPr lang="en-US" sz="1800" dirty="0" smtClean="0"/>
          </a:p>
          <a:p>
            <a:pPr marL="457200" lvl="1" indent="0">
              <a:buNone/>
            </a:pPr>
            <a:endParaRPr lang="en-US" sz="1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24666422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TAC </a:t>
            </a:r>
            <a:r>
              <a:rPr lang="en-US" sz="2400" dirty="0" smtClean="0"/>
              <a:t>Voting Items</a:t>
            </a:r>
            <a:endParaRPr lang="en-US" sz="2400" dirty="0"/>
          </a:p>
        </p:txBody>
      </p:sp>
      <p:sp>
        <p:nvSpPr>
          <p:cNvPr id="3" name="Content Placeholder 2"/>
          <p:cNvSpPr>
            <a:spLocks noGrp="1"/>
          </p:cNvSpPr>
          <p:nvPr>
            <p:ph idx="1"/>
          </p:nvPr>
        </p:nvSpPr>
        <p:spPr>
          <a:xfrm>
            <a:off x="371929" y="776514"/>
            <a:ext cx="8458200" cy="5471886"/>
          </a:xfrm>
        </p:spPr>
        <p:txBody>
          <a:bodyPr/>
          <a:lstStyle/>
          <a:p>
            <a:pPr marL="800100" lvl="1" indent="-342900">
              <a:buFont typeface="+mj-lt"/>
              <a:buAutoNum type="arabicParenR"/>
            </a:pPr>
            <a:r>
              <a:rPr lang="en-US" sz="1800" dirty="0"/>
              <a:t>KTC-1 Definitions and Registration for Energy Storage </a:t>
            </a:r>
            <a:r>
              <a:rPr lang="en-US" sz="1800" dirty="0" smtClean="0"/>
              <a:t>Resources</a:t>
            </a:r>
            <a:endParaRPr lang="en-US" sz="1800" dirty="0"/>
          </a:p>
          <a:p>
            <a:pPr lvl="2">
              <a:buFont typeface="+mj-lt"/>
              <a:buAutoNum type="alphaLcParenR"/>
            </a:pPr>
            <a:r>
              <a:rPr lang="en-US" sz="1400" dirty="0"/>
              <a:t>ERCOT proposes that a Resource Entity shall register an Energy Storage System that desires to participate in SCED and Ancillary Services markets as an Energy Storage Resource.</a:t>
            </a:r>
          </a:p>
          <a:p>
            <a:pPr lvl="2">
              <a:buFont typeface="+mj-lt"/>
              <a:buAutoNum type="alphaLcParenR"/>
            </a:pPr>
            <a:r>
              <a:rPr lang="en-US" sz="1400" dirty="0"/>
              <a:t>Similar to Combined Cycle Resources, ERCOT proposes that an ESR may not be registered in ERCOT as a Split Generation Resource</a:t>
            </a:r>
            <a:r>
              <a:rPr lang="en-US" sz="1400" dirty="0" smtClean="0"/>
              <a:t>.</a:t>
            </a:r>
          </a:p>
          <a:p>
            <a:pPr lvl="2">
              <a:buFont typeface="+mj-lt"/>
              <a:buAutoNum type="alphaLcParenR"/>
            </a:pPr>
            <a:r>
              <a:rPr lang="en-US" sz="1400" dirty="0" smtClean="0"/>
              <a:t>No items previously approved at TAC.</a:t>
            </a:r>
          </a:p>
          <a:p>
            <a:pPr lvl="2">
              <a:buFont typeface="+mj-lt"/>
              <a:buAutoNum type="alphaLcParenR"/>
            </a:pPr>
            <a:r>
              <a:rPr lang="en-US" sz="1400" dirty="0" smtClean="0"/>
              <a:t>No </a:t>
            </a:r>
            <a:r>
              <a:rPr lang="en-US" sz="1400" dirty="0"/>
              <a:t>items in discussion at BESTF and no Future Decision Points.</a:t>
            </a:r>
          </a:p>
          <a:p>
            <a:pPr marL="457200" lvl="1" indent="0">
              <a:buNone/>
            </a:pPr>
            <a:endParaRPr lang="en-US" sz="1800" dirty="0" smtClean="0"/>
          </a:p>
          <a:p>
            <a:pPr marL="457200" lvl="1" indent="0">
              <a:buNone/>
            </a:pPr>
            <a:endParaRPr lang="en-US" sz="1800" dirty="0" smtClean="0"/>
          </a:p>
          <a:p>
            <a:pPr marL="800100" lvl="1" indent="-342900">
              <a:buFont typeface="+mj-lt"/>
              <a:buAutoNum type="arabicParenR" startAt="2"/>
            </a:pPr>
            <a:r>
              <a:rPr lang="en-US" sz="1800" dirty="0" smtClean="0"/>
              <a:t>KTC-3 </a:t>
            </a:r>
            <a:r>
              <a:rPr lang="en-US" sz="1800" dirty="0"/>
              <a:t>ESR Dispatch, Pricing and Mitigation; </a:t>
            </a:r>
            <a:r>
              <a:rPr lang="en-US" sz="1800" b="1" i="1" dirty="0"/>
              <a:t>and Charging Restrictions During Emergency </a:t>
            </a:r>
            <a:r>
              <a:rPr lang="en-US" sz="1800" b="1" i="1" dirty="0" smtClean="0"/>
              <a:t>Conditions</a:t>
            </a:r>
            <a:endParaRPr lang="en-US" sz="1800" dirty="0"/>
          </a:p>
          <a:p>
            <a:pPr marL="1200150" lvl="2" indent="-342900">
              <a:buFont typeface="+mj-lt"/>
              <a:buAutoNum type="alphaLcParenR"/>
            </a:pPr>
            <a:r>
              <a:rPr lang="en-US" sz="1400" b="1" u="sng" dirty="0"/>
              <a:t>(Item # 4) </a:t>
            </a:r>
            <a:r>
              <a:rPr lang="en-US" sz="1400" dirty="0"/>
              <a:t>During all levels of an Energy Emergency Alert, ESRs shall suspend charging unless instructed otherwise by ERCOT. Such instructions may be in the form of, but not limited to SCED Base Points, Load Frequency Control  deployment, manual Dispatch including Verbal Dispatch Instruction, and Primary Frequency Response</a:t>
            </a:r>
            <a:r>
              <a:rPr lang="en-US" sz="1400" dirty="0" smtClean="0"/>
              <a:t>. </a:t>
            </a:r>
            <a:r>
              <a:rPr lang="en-US" sz="1400" dirty="0"/>
              <a:t>In the case of an ERCOT-declared local transmission emergency, ERCOT may instruct one or more ESRs to suspend charging if the ESR(s) are capable of mitigating the constraint.</a:t>
            </a:r>
            <a:r>
              <a:rPr lang="en-US" sz="1400" dirty="0" smtClean="0"/>
              <a:t> </a:t>
            </a:r>
            <a:endParaRPr lang="en-US" sz="1400" dirty="0"/>
          </a:p>
          <a:p>
            <a:pPr marL="1200150" lvl="2" indent="-342900">
              <a:buFont typeface="+mj-lt"/>
              <a:buAutoNum type="alphaLcParenR"/>
            </a:pPr>
            <a:r>
              <a:rPr lang="en-US" sz="1400" dirty="0"/>
              <a:t>KTC-3, Items #1, 2, and 3 were approved at TAC on 11/20/2019. </a:t>
            </a:r>
            <a:endParaRPr lang="en-US" sz="1400" dirty="0" smtClean="0"/>
          </a:p>
          <a:p>
            <a:pPr marL="1200150" lvl="2" indent="-342900">
              <a:buFont typeface="+mj-lt"/>
              <a:buAutoNum type="alphaLcParenR"/>
            </a:pPr>
            <a:r>
              <a:rPr lang="en-US" sz="1400" dirty="0" smtClean="0"/>
              <a:t>No items in discussion at BESTF and no Future Decision Points.</a:t>
            </a:r>
            <a:endParaRPr lang="en-US" sz="1800" dirty="0" smtClean="0"/>
          </a:p>
          <a:p>
            <a:pPr marL="800100" lvl="1" indent="-342900">
              <a:buFont typeface="+mj-lt"/>
              <a:buAutoNum type="arabicParenR" startAt="2"/>
            </a:pPr>
            <a:endParaRPr lang="en-US" sz="1800" dirty="0" smtClean="0"/>
          </a:p>
          <a:p>
            <a:pPr marL="457200" lvl="1" indent="0">
              <a:buNone/>
            </a:pPr>
            <a:endParaRPr lang="en-US" sz="1800" dirty="0" smtClean="0"/>
          </a:p>
          <a:p>
            <a:pPr marL="457200" lvl="1" indent="0">
              <a:buNone/>
            </a:pPr>
            <a:endParaRPr lang="en-US" sz="1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Tree>
    <p:extLst>
      <p:ext uri="{BB962C8B-B14F-4D97-AF65-F5344CB8AC3E}">
        <p14:creationId xmlns:p14="http://schemas.microsoft.com/office/powerpoint/2010/main" val="30143824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TAC </a:t>
            </a:r>
            <a:r>
              <a:rPr lang="en-US" sz="2400" dirty="0" smtClean="0"/>
              <a:t>Voting Items (continued)</a:t>
            </a:r>
            <a:endParaRPr lang="en-US" sz="2400" dirty="0"/>
          </a:p>
        </p:txBody>
      </p:sp>
      <p:sp>
        <p:nvSpPr>
          <p:cNvPr id="3" name="Content Placeholder 2"/>
          <p:cNvSpPr>
            <a:spLocks noGrp="1"/>
          </p:cNvSpPr>
          <p:nvPr>
            <p:ph idx="1"/>
          </p:nvPr>
        </p:nvSpPr>
        <p:spPr>
          <a:xfrm>
            <a:off x="371929" y="776514"/>
            <a:ext cx="8458200" cy="5410200"/>
          </a:xfrm>
        </p:spPr>
        <p:txBody>
          <a:bodyPr/>
          <a:lstStyle/>
          <a:p>
            <a:pPr marL="800100" lvl="1" indent="-342900">
              <a:buFont typeface="+mj-lt"/>
              <a:buAutoNum type="arabicParenR" startAt="3"/>
            </a:pPr>
            <a:r>
              <a:rPr lang="en-US" sz="1800" dirty="0" smtClean="0"/>
              <a:t>KTC-5 </a:t>
            </a:r>
            <a:r>
              <a:rPr lang="en-US" sz="1800" dirty="0"/>
              <a:t>Single Model Energy Storage Resource Energy Deployment Performance (ESREDP</a:t>
            </a:r>
            <a:r>
              <a:rPr lang="en-US" sz="1800" dirty="0" smtClean="0"/>
              <a:t>)</a:t>
            </a:r>
          </a:p>
          <a:p>
            <a:pPr marL="1200150" lvl="2" indent="-342900">
              <a:buFont typeface="+mj-lt"/>
              <a:buAutoNum type="alphaLcParenR"/>
            </a:pPr>
            <a:r>
              <a:rPr lang="en-US" sz="1400" dirty="0"/>
              <a:t>ESR performance will be scored using ESR Energy Deployment Performance (ESREDP) % and ESREDP MW. The tolerance for ESREDP is recommended to be the greater of 3 % or 3 MW.  These thresholds will be reviewed biennially and changed as needed</a:t>
            </a:r>
            <a:r>
              <a:rPr lang="en-US" sz="1400" dirty="0" smtClean="0"/>
              <a:t>.</a:t>
            </a:r>
          </a:p>
          <a:p>
            <a:pPr marL="1200150" lvl="2" indent="-342900">
              <a:buFont typeface="+mj-lt"/>
              <a:buAutoNum type="alphaLcParenR"/>
            </a:pPr>
            <a:r>
              <a:rPr lang="en-US" sz="1400" dirty="0"/>
              <a:t>No items previously approved at TAC.</a:t>
            </a:r>
          </a:p>
          <a:p>
            <a:pPr marL="1200150" lvl="2" indent="-342900">
              <a:buFont typeface="+mj-lt"/>
              <a:buAutoNum type="alphaLcParenR"/>
            </a:pPr>
            <a:r>
              <a:rPr lang="en-US" sz="1400" dirty="0" smtClean="0"/>
              <a:t>No items in discussion at BESTF and no Future Decision Points.</a:t>
            </a:r>
          </a:p>
          <a:p>
            <a:pPr marL="1200150" lvl="2" indent="-342900">
              <a:buFont typeface="+mj-lt"/>
              <a:buAutoNum type="alphaLcParenR"/>
            </a:pPr>
            <a:endParaRPr lang="en-US" sz="1400" dirty="0" smtClean="0"/>
          </a:p>
          <a:p>
            <a:pPr marL="857250" lvl="2" indent="0">
              <a:buNone/>
            </a:pPr>
            <a:endParaRPr lang="en-US" sz="1400" dirty="0" smtClean="0"/>
          </a:p>
          <a:p>
            <a:pPr marL="800100" lvl="1" indent="-342900">
              <a:buFont typeface="+mj-lt"/>
              <a:buAutoNum type="arabicParenR" startAt="4"/>
            </a:pPr>
            <a:r>
              <a:rPr lang="en-US" sz="1800" dirty="0"/>
              <a:t>KTC-6 ESR Options to Maintain Desired Level of State of Charge and Single Model ESR Framework Description</a:t>
            </a:r>
          </a:p>
          <a:p>
            <a:pPr lvl="2">
              <a:buFont typeface="+mj-lt"/>
              <a:buAutoNum type="alphaLcParenR"/>
            </a:pPr>
            <a:r>
              <a:rPr lang="en-US" sz="1400" dirty="0"/>
              <a:t>This KTC recommends that updates to Energy Offer Curves (EOCs) by Limited Duration Resources (LDRs) may be submitted immediately prior to the start of the Operating Hour.  As a second phase consideration, LDRs could be allowed to submit EOCs during the Operating Hour.</a:t>
            </a:r>
          </a:p>
          <a:p>
            <a:pPr lvl="2">
              <a:buFont typeface="+mj-lt"/>
              <a:buAutoNum type="alphaLcParenR"/>
            </a:pPr>
            <a:r>
              <a:rPr lang="en-US" sz="1400" dirty="0"/>
              <a:t>This KTC also establishes a framework for how ESRs will participate in the ERCOT markets after they are represented in the ERCOT systems as a single model resource (i.e., after the current “combination model” is retired, now scheduled for mid-2024).</a:t>
            </a:r>
          </a:p>
          <a:p>
            <a:pPr marL="1200150" lvl="2" indent="-342900">
              <a:buFont typeface="+mj-lt"/>
              <a:buAutoNum type="alphaLcParenR"/>
            </a:pPr>
            <a:r>
              <a:rPr lang="en-US" sz="1400" dirty="0" smtClean="0"/>
              <a:t>KTC-6, Item </a:t>
            </a:r>
            <a:r>
              <a:rPr lang="en-US" sz="1400" dirty="0"/>
              <a:t>#</a:t>
            </a:r>
            <a:r>
              <a:rPr lang="en-US" sz="1400" dirty="0" smtClean="0"/>
              <a:t>1 was approved </a:t>
            </a:r>
            <a:r>
              <a:rPr lang="en-US" sz="1400" dirty="0"/>
              <a:t>at TAC on 11/20/2019 </a:t>
            </a:r>
            <a:endParaRPr lang="en-US" sz="1400" dirty="0" smtClean="0"/>
          </a:p>
          <a:p>
            <a:pPr marL="1200150" lvl="2" indent="-342900">
              <a:buFont typeface="+mj-lt"/>
              <a:buAutoNum type="alphaLcParenR"/>
            </a:pPr>
            <a:r>
              <a:rPr lang="en-US" sz="1400" dirty="0" smtClean="0"/>
              <a:t>No </a:t>
            </a:r>
            <a:r>
              <a:rPr lang="en-US" sz="1400" dirty="0"/>
              <a:t>items in discussion at BESTF and no Future Decision Points</a:t>
            </a:r>
            <a:r>
              <a:rPr lang="en-US" sz="1400" dirty="0" smtClean="0"/>
              <a:t>.</a:t>
            </a:r>
            <a:endParaRPr lang="en-US" sz="1400" dirty="0"/>
          </a:p>
          <a:p>
            <a:pPr marL="1200150" lvl="2" indent="-342900">
              <a:buFont typeface="+mj-lt"/>
              <a:buAutoNum type="alphaLcParenR"/>
            </a:pPr>
            <a:endParaRPr lang="en-US" sz="1400" dirty="0" smtClean="0"/>
          </a:p>
          <a:p>
            <a:pPr marL="457200" lvl="1" indent="0">
              <a:buNone/>
            </a:pPr>
            <a:endParaRPr lang="en-US" sz="16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spTree>
    <p:extLst>
      <p:ext uri="{BB962C8B-B14F-4D97-AF65-F5344CB8AC3E}">
        <p14:creationId xmlns:p14="http://schemas.microsoft.com/office/powerpoint/2010/main" val="28349064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TAC </a:t>
            </a:r>
            <a:r>
              <a:rPr lang="en-US" sz="2400" dirty="0" smtClean="0"/>
              <a:t>Voting Items (continued)</a:t>
            </a:r>
            <a:endParaRPr lang="en-US" sz="2400" dirty="0"/>
          </a:p>
        </p:txBody>
      </p:sp>
      <p:sp>
        <p:nvSpPr>
          <p:cNvPr id="3" name="Content Placeholder 2"/>
          <p:cNvSpPr>
            <a:spLocks noGrp="1"/>
          </p:cNvSpPr>
          <p:nvPr>
            <p:ph idx="1"/>
          </p:nvPr>
        </p:nvSpPr>
        <p:spPr>
          <a:xfrm>
            <a:off x="371929" y="776514"/>
            <a:ext cx="8458200" cy="5410200"/>
          </a:xfrm>
        </p:spPr>
        <p:txBody>
          <a:bodyPr/>
          <a:lstStyle/>
          <a:p>
            <a:pPr marL="800100" lvl="1" indent="-342900">
              <a:buFont typeface="+mj-lt"/>
              <a:buAutoNum type="arabicParenR" startAt="4"/>
            </a:pPr>
            <a:r>
              <a:rPr lang="en-US" sz="1800" dirty="0" smtClean="0"/>
              <a:t>KTC-7 Settlements for ESR’s</a:t>
            </a:r>
            <a:endParaRPr lang="en-US" sz="1800" dirty="0"/>
          </a:p>
          <a:p>
            <a:pPr lvl="2">
              <a:buFont typeface="+mj-lt"/>
              <a:buAutoNum type="alphaLcParenR"/>
            </a:pPr>
            <a:r>
              <a:rPr lang="en-US" sz="1200" dirty="0" smtClean="0"/>
              <a:t>ESRs will be settled in the Day-Ahead and Real-Time Markets:</a:t>
            </a:r>
          </a:p>
          <a:p>
            <a:pPr lvl="3">
              <a:buFont typeface="+mj-lt"/>
              <a:buAutoNum type="alphaLcParenR"/>
            </a:pPr>
            <a:r>
              <a:rPr lang="en-US" sz="1200" dirty="0" smtClean="0"/>
              <a:t>A </a:t>
            </a:r>
            <a:r>
              <a:rPr lang="en-US" sz="1200" dirty="0"/>
              <a:t>new Base Point Deviation (BPD) Settlement will be created for ESRs</a:t>
            </a:r>
            <a:r>
              <a:rPr lang="en-US" sz="1200" dirty="0" smtClean="0"/>
              <a:t>.</a:t>
            </a:r>
          </a:p>
          <a:p>
            <a:pPr lvl="3">
              <a:buFont typeface="+mj-lt"/>
              <a:buAutoNum type="alphaLcParenR"/>
            </a:pPr>
            <a:r>
              <a:rPr lang="en-US" sz="1200" dirty="0"/>
              <a:t>Negative quantity awards to an ESR in the DAM will be settled under current Protocols as Day Ahead Energy Purchases.</a:t>
            </a:r>
          </a:p>
          <a:p>
            <a:pPr lvl="3">
              <a:buFont typeface="+mj-lt"/>
              <a:buAutoNum type="alphaLcParenR"/>
            </a:pPr>
            <a:r>
              <a:rPr lang="en-US" sz="1200" dirty="0"/>
              <a:t>ESRs will not be eligible for DAM Make-Whole payments. With a null startup offer, a null minimum energy offer and no temporal constraints the DAM Make-Whole payment is not required.</a:t>
            </a:r>
          </a:p>
          <a:p>
            <a:pPr lvl="3">
              <a:buFont typeface="+mj-lt"/>
              <a:buAutoNum type="alphaLcParenR"/>
            </a:pPr>
            <a:r>
              <a:rPr lang="en-US" sz="1200" dirty="0"/>
              <a:t>ESRs will not receive RUC instructions, therefore RUC Make-Whole payments and </a:t>
            </a:r>
            <a:r>
              <a:rPr lang="en-US" sz="1200" dirty="0" err="1"/>
              <a:t>Clawback</a:t>
            </a:r>
            <a:r>
              <a:rPr lang="en-US" sz="1200" dirty="0"/>
              <a:t> Charges do not apply. In the event an ESR receives a Verbal Dispatch Instruction they will be considered for additional compensation via Emergency Operations Settlement. </a:t>
            </a:r>
          </a:p>
          <a:p>
            <a:pPr lvl="3">
              <a:buFont typeface="+mj-lt"/>
              <a:buAutoNum type="alphaLcParenR"/>
            </a:pPr>
            <a:r>
              <a:rPr lang="en-US" sz="1200" dirty="0"/>
              <a:t>The RUC Capacity Short calculation will count the full qualified capacity of the ESR from negative LSL to positive HSL when giving credit for AS capability. The calculation will count the capacity from 0 to HSL when determining the credit for energy capability.</a:t>
            </a:r>
          </a:p>
          <a:p>
            <a:pPr lvl="3">
              <a:buFont typeface="+mj-lt"/>
              <a:buAutoNum type="alphaLcParenR"/>
            </a:pPr>
            <a:r>
              <a:rPr lang="en-US" sz="1200" dirty="0"/>
              <a:t>ESR load will be separately metered from ESR generation. This is required in order to satisfy KTC 3.1, which requires the base-point weighted nodal price for settlement of ESRs. </a:t>
            </a:r>
          </a:p>
          <a:p>
            <a:pPr lvl="3">
              <a:buFont typeface="+mj-lt"/>
              <a:buAutoNum type="alphaLcParenR"/>
            </a:pPr>
            <a:r>
              <a:rPr lang="en-US" sz="1200" dirty="0"/>
              <a:t>The Emergency Operations Settlement rules will be extended to include negative Base Points. If the RTSPP is greater than the price on the Bid to Buy curve at the negative base point, the QSE for the ESR will be considered for additional compensation. </a:t>
            </a:r>
          </a:p>
          <a:p>
            <a:pPr lvl="3">
              <a:buFont typeface="+mj-lt"/>
              <a:buAutoNum type="alphaLcParenR"/>
            </a:pPr>
            <a:r>
              <a:rPr lang="en-US" sz="1200" dirty="0"/>
              <a:t>Load allocated Settlement charges will continue to be allocated to ESR load that is not eligible for WSL treatment.</a:t>
            </a:r>
            <a:r>
              <a:rPr lang="en-US" sz="1200" dirty="0" smtClean="0"/>
              <a:t> </a:t>
            </a:r>
          </a:p>
          <a:p>
            <a:pPr marL="1200150" lvl="2" indent="-342900">
              <a:buFont typeface="+mj-lt"/>
              <a:buAutoNum type="alphaLcParenR"/>
            </a:pPr>
            <a:r>
              <a:rPr lang="en-US" sz="1200" dirty="0"/>
              <a:t>No items previously approved at TAC. </a:t>
            </a:r>
            <a:endParaRPr lang="en-US" sz="1200" dirty="0" smtClean="0"/>
          </a:p>
          <a:p>
            <a:pPr marL="1200150" lvl="2" indent="-342900">
              <a:buFont typeface="+mj-lt"/>
              <a:buAutoNum type="alphaLcParenR"/>
            </a:pPr>
            <a:r>
              <a:rPr lang="en-US" sz="1200" dirty="0" smtClean="0"/>
              <a:t>KTC-7, item 4 </a:t>
            </a:r>
            <a:r>
              <a:rPr lang="en-US" sz="1200" i="1" dirty="0"/>
              <a:t>SODG /SOTG settled at Nodal pricing while charging and </a:t>
            </a:r>
            <a:r>
              <a:rPr lang="en-US" sz="1200" i="1" dirty="0" smtClean="0"/>
              <a:t>discharging</a:t>
            </a:r>
            <a:r>
              <a:rPr lang="en-US" sz="1200" dirty="0"/>
              <a:t> </a:t>
            </a:r>
            <a:r>
              <a:rPr lang="en-US" sz="1200" dirty="0" smtClean="0"/>
              <a:t>is a </a:t>
            </a:r>
            <a:r>
              <a:rPr lang="en-US" sz="1200" dirty="0"/>
              <a:t>future BESTF discussion and decision </a:t>
            </a:r>
            <a:r>
              <a:rPr lang="en-US" sz="1200" dirty="0" smtClean="0"/>
              <a:t>point </a:t>
            </a:r>
            <a:r>
              <a:rPr lang="en-US" sz="1200" dirty="0"/>
              <a:t>related to this Key Topic/Concept. </a:t>
            </a:r>
            <a:r>
              <a:rPr lang="en-US" sz="1200" dirty="0" smtClean="0"/>
              <a:t>  (April 2020)</a:t>
            </a:r>
          </a:p>
          <a:p>
            <a:pPr marL="1200150" lvl="2" indent="-342900">
              <a:buFont typeface="+mj-lt"/>
              <a:buAutoNum type="alphaLcParenR"/>
            </a:pPr>
            <a:r>
              <a:rPr lang="en-US" sz="1200" dirty="0" smtClean="0"/>
              <a:t>KTC-7, item 6 </a:t>
            </a:r>
            <a:r>
              <a:rPr lang="en-US" sz="1200" i="1" dirty="0"/>
              <a:t>ESR treatment during SCED Failures</a:t>
            </a:r>
            <a:r>
              <a:rPr lang="en-US" sz="1200" dirty="0"/>
              <a:t> (RTCTF assigned) has been closed and is an RTC </a:t>
            </a:r>
            <a:r>
              <a:rPr lang="en-US" sz="1200" dirty="0" smtClean="0"/>
              <a:t>item.</a:t>
            </a:r>
            <a:endParaRPr lang="en-US" sz="1200" dirty="0"/>
          </a:p>
          <a:p>
            <a:pPr marL="1200150" lvl="2" indent="-342900">
              <a:buFont typeface="+mj-lt"/>
              <a:buAutoNum type="alphaLcParenR"/>
            </a:pPr>
            <a:r>
              <a:rPr lang="en-US" sz="1200" dirty="0" smtClean="0"/>
              <a:t>KTC-7 item “new” 6 ESR Reliability Instructions and Associated Settlement is in discussion at BESTF.</a:t>
            </a:r>
            <a:endParaRPr lang="en-US" sz="1200" dirty="0"/>
          </a:p>
          <a:p>
            <a:pPr marL="1200150" lvl="2" indent="-342900">
              <a:buFont typeface="+mj-lt"/>
              <a:buAutoNum type="alphaLcParenR"/>
            </a:pPr>
            <a:endParaRPr lang="en-US" sz="1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spTree>
    <p:extLst>
      <p:ext uri="{BB962C8B-B14F-4D97-AF65-F5344CB8AC3E}">
        <p14:creationId xmlns:p14="http://schemas.microsoft.com/office/powerpoint/2010/main" val="13663130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TAC </a:t>
            </a:r>
            <a:r>
              <a:rPr lang="en-US" sz="2400" dirty="0" smtClean="0"/>
              <a:t>Voting Items (continued)</a:t>
            </a:r>
            <a:endParaRPr lang="en-US" sz="2400" dirty="0"/>
          </a:p>
        </p:txBody>
      </p:sp>
      <p:sp>
        <p:nvSpPr>
          <p:cNvPr id="3" name="Content Placeholder 2"/>
          <p:cNvSpPr>
            <a:spLocks noGrp="1"/>
          </p:cNvSpPr>
          <p:nvPr>
            <p:ph idx="1"/>
          </p:nvPr>
        </p:nvSpPr>
        <p:spPr>
          <a:xfrm>
            <a:off x="371929" y="776514"/>
            <a:ext cx="8458200" cy="5410200"/>
          </a:xfrm>
        </p:spPr>
        <p:txBody>
          <a:bodyPr/>
          <a:lstStyle/>
          <a:p>
            <a:pPr marL="800100" lvl="1" indent="-342900">
              <a:buFont typeface="+mj-lt"/>
              <a:buAutoNum type="arabicParenR" startAt="5"/>
            </a:pPr>
            <a:r>
              <a:rPr lang="en-US" sz="1800" dirty="0" smtClean="0"/>
              <a:t>KTC-8 Wholesale Storage Load Treatment</a:t>
            </a:r>
          </a:p>
          <a:p>
            <a:pPr marL="1198562" lvl="2" indent="-342900">
              <a:buFont typeface="+mj-lt"/>
              <a:buAutoNum type="alphaLcParenR"/>
            </a:pPr>
            <a:r>
              <a:rPr lang="en-US" sz="1400" dirty="0"/>
              <a:t>The BESTF acknowledged the language in PUC Subst. Rule 25.501 (m) which states that WSL occurs when stored energy is “subsequently re-generated and sold at wholesale as energy or ancillary services.”  Based on this provision in Rule, a battery that serves retail Load behind its Point of Interconnection should be ineligible for WSL treatment.</a:t>
            </a:r>
          </a:p>
          <a:p>
            <a:pPr marL="1200150" lvl="2" indent="-342900">
              <a:buFont typeface="+mj-lt"/>
              <a:buAutoNum type="alphaLcParenR"/>
            </a:pPr>
            <a:r>
              <a:rPr lang="en-US" sz="1400" dirty="0"/>
              <a:t>No items previously approved at </a:t>
            </a:r>
            <a:r>
              <a:rPr lang="en-US" sz="1400" dirty="0" smtClean="0"/>
              <a:t>TAC.</a:t>
            </a:r>
          </a:p>
          <a:p>
            <a:pPr marL="1200150" lvl="2" indent="-342900">
              <a:buFont typeface="+mj-lt"/>
              <a:buAutoNum type="alphaLcParenR"/>
            </a:pPr>
            <a:r>
              <a:rPr lang="en-US" sz="1400" dirty="0" smtClean="0"/>
              <a:t>KTC-8, item </a:t>
            </a:r>
            <a:r>
              <a:rPr lang="en-US" sz="1400" dirty="0"/>
              <a:t>2 </a:t>
            </a:r>
            <a:r>
              <a:rPr lang="en-US" sz="1400" i="1" dirty="0"/>
              <a:t>Should WSL treatment implementation extend to non-dispatched generators</a:t>
            </a:r>
            <a:r>
              <a:rPr lang="en-US" sz="1400" i="1" dirty="0" smtClean="0"/>
              <a:t>?</a:t>
            </a:r>
            <a:r>
              <a:rPr lang="en-US" sz="1400" dirty="0" smtClean="0"/>
              <a:t> </a:t>
            </a:r>
            <a:r>
              <a:rPr lang="en-US" sz="1400" dirty="0"/>
              <a:t>is a future BESTF discussion and decision point related to this Key Topic/Concept. </a:t>
            </a:r>
            <a:endParaRPr lang="en-US" sz="1400" dirty="0" smtClean="0"/>
          </a:p>
          <a:p>
            <a:pPr marL="857250" lvl="2" indent="0">
              <a:buNone/>
            </a:pPr>
            <a:endParaRPr lang="en-US" sz="1400" dirty="0" smtClean="0"/>
          </a:p>
          <a:p>
            <a:pPr marL="800100" lvl="1" indent="-342900">
              <a:buFont typeface="+mj-lt"/>
              <a:buAutoNum type="arabicParenR" startAt="5"/>
            </a:pPr>
            <a:r>
              <a:rPr lang="en-US" sz="1800" dirty="0" smtClean="0"/>
              <a:t>KTC-10 </a:t>
            </a:r>
            <a:r>
              <a:rPr lang="en-US" sz="1800" dirty="0"/>
              <a:t>ESR </a:t>
            </a:r>
            <a:r>
              <a:rPr lang="en-US" sz="1800" dirty="0" smtClean="0"/>
              <a:t>– Study &amp; Capacity Assumptions</a:t>
            </a:r>
            <a:endParaRPr lang="en-US" sz="1800" dirty="0"/>
          </a:p>
          <a:p>
            <a:pPr marL="1257300" lvl="2" indent="-342900">
              <a:buFont typeface="+mj-lt"/>
              <a:buAutoNum type="alphaLcParenR"/>
            </a:pPr>
            <a:r>
              <a:rPr lang="en-US" sz="1400" dirty="0"/>
              <a:t>ERCOT together with stakeholders participating in the Supply Analysis Working Group (SAWG) will develop a threshold above which ESRs will be included in the CDR report, as well as a methodology for calculating the appropriate percentage of total ESR capacity to include in the CDR as ESRs’ Peak Average Capacity Contribution.</a:t>
            </a:r>
          </a:p>
          <a:p>
            <a:pPr marL="1257300" lvl="2" indent="-342900">
              <a:buFont typeface="+mj-lt"/>
              <a:buAutoNum type="alphaLcParenR"/>
            </a:pPr>
            <a:r>
              <a:rPr lang="en-US" sz="1400" dirty="0"/>
              <a:t>This KTC also proposes near- and longer-term methodologies for considering ESR capacity in Outage coordination studies, operations studies other than Reliability Unit Commitment (RUC), and transmission planning studies</a:t>
            </a:r>
            <a:r>
              <a:rPr lang="en-US" sz="1400" dirty="0" smtClean="0"/>
              <a:t>.</a:t>
            </a:r>
          </a:p>
          <a:p>
            <a:pPr marL="1200150" lvl="2" indent="-342900">
              <a:buFont typeface="+mj-lt"/>
              <a:buAutoNum type="alphaLcParenR"/>
            </a:pPr>
            <a:r>
              <a:rPr lang="en-US" sz="1400" dirty="0" smtClean="0"/>
              <a:t>KTC-10, item 3, </a:t>
            </a:r>
            <a:r>
              <a:rPr lang="en-US" sz="1400" i="1" dirty="0" smtClean="0"/>
              <a:t>Reliability Unit Commitment Studies</a:t>
            </a:r>
            <a:r>
              <a:rPr lang="en-US" sz="1400" dirty="0" smtClean="0"/>
              <a:t> was approved by TAC on 11/20/2019.  KTC-10, item 6, </a:t>
            </a:r>
            <a:r>
              <a:rPr lang="en-US" sz="1400" i="1" dirty="0" smtClean="0"/>
              <a:t>Reliability Unit Commitment Studies (single model) </a:t>
            </a:r>
            <a:r>
              <a:rPr lang="en-US" sz="1400" dirty="0" smtClean="0"/>
              <a:t>was removed and no longer needs to be discussed.</a:t>
            </a:r>
          </a:p>
          <a:p>
            <a:pPr marL="1200150" lvl="2" indent="-342900">
              <a:buFont typeface="+mj-lt"/>
              <a:buAutoNum type="alphaLcParenR"/>
            </a:pPr>
            <a:r>
              <a:rPr lang="en-US" sz="1400" dirty="0" smtClean="0"/>
              <a:t>No </a:t>
            </a:r>
            <a:r>
              <a:rPr lang="en-US" sz="1400" dirty="0"/>
              <a:t>items in discussion at BESTF and no Future Decision Points.</a:t>
            </a:r>
          </a:p>
          <a:p>
            <a:pPr marL="1200150" lvl="2" indent="-342900">
              <a:buFont typeface="+mj-lt"/>
              <a:buAutoNum type="alphaLcParenR"/>
            </a:pPr>
            <a:endParaRPr lang="en-US" sz="1400" dirty="0"/>
          </a:p>
          <a:p>
            <a:pPr marL="1200150" lvl="2" indent="-342900">
              <a:buFont typeface="+mj-lt"/>
              <a:buAutoNum type="alphaLcParenR"/>
            </a:pPr>
            <a:endParaRPr lang="en-US" sz="1400" dirty="0" smtClean="0"/>
          </a:p>
          <a:p>
            <a:pPr marL="457200" lvl="1" indent="0">
              <a:buNone/>
            </a:pPr>
            <a:endParaRPr lang="en-US" sz="16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spTree>
    <p:extLst>
      <p:ext uri="{BB962C8B-B14F-4D97-AF65-F5344CB8AC3E}">
        <p14:creationId xmlns:p14="http://schemas.microsoft.com/office/powerpoint/2010/main" val="3103395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lstStyle/>
          <a:p>
            <a:r>
              <a:rPr lang="en-US" sz="2400" dirty="0" smtClean="0"/>
              <a:t>The next BESTF meeting is scheduled for February 25.</a:t>
            </a:r>
          </a:p>
          <a:p>
            <a:endParaRPr lang="en-US" sz="2400" dirty="0" smtClean="0"/>
          </a:p>
          <a:p>
            <a:r>
              <a:rPr lang="en-US" sz="2400" dirty="0" smtClean="0"/>
              <a:t>Continue to work the items on the Discussion Points and Issue Tracking Spreadsheet</a:t>
            </a:r>
          </a:p>
          <a:p>
            <a:pPr lvl="1"/>
            <a:r>
              <a:rPr lang="en-US" dirty="0"/>
              <a:t>Posted on BESTF page: </a:t>
            </a:r>
            <a:r>
              <a:rPr lang="en-US" dirty="0">
                <a:hlinkClick r:id="rId2"/>
              </a:rPr>
              <a:t>http://</a:t>
            </a:r>
            <a:r>
              <a:rPr lang="en-US" dirty="0" smtClean="0">
                <a:hlinkClick r:id="rId2"/>
              </a:rPr>
              <a:t>www.ercot.com/committee/bestf</a:t>
            </a:r>
            <a:endParaRPr lang="en-US" dirty="0" smtClean="0"/>
          </a:p>
          <a:p>
            <a:pPr lvl="1"/>
            <a:endParaRPr lang="en-US" dirty="0"/>
          </a:p>
          <a:p>
            <a:r>
              <a:rPr lang="en-US" dirty="0" smtClean="0"/>
              <a:t>As additional items receive consensus by BESTF, they will be brought to TAC for voting.</a:t>
            </a:r>
          </a:p>
          <a:p>
            <a:pPr lvl="1"/>
            <a:endParaRPr lang="en-US" dirty="0"/>
          </a:p>
          <a:p>
            <a:endParaRPr lang="en-US" dirty="0" smtClean="0"/>
          </a:p>
          <a:p>
            <a:endParaRPr lang="en-US" dirty="0"/>
          </a:p>
          <a:p>
            <a:endParaRPr lang="en-US" dirty="0" smtClean="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dirty="0"/>
          </a:p>
        </p:txBody>
      </p:sp>
    </p:spTree>
    <p:extLst>
      <p:ext uri="{BB962C8B-B14F-4D97-AF65-F5344CB8AC3E}">
        <p14:creationId xmlns:p14="http://schemas.microsoft.com/office/powerpoint/2010/main" val="39291705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Battery Energy Task Force Status Dashboard</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dirty="0"/>
          </a:p>
        </p:txBody>
      </p:sp>
      <p:sp>
        <p:nvSpPr>
          <p:cNvPr id="12" name="Footer Placeholder 11"/>
          <p:cNvSpPr>
            <a:spLocks noGrp="1"/>
          </p:cNvSpPr>
          <p:nvPr>
            <p:ph type="ftr" sz="quarter" idx="11"/>
          </p:nvPr>
        </p:nvSpPr>
        <p:spPr/>
        <p:txBody>
          <a:bodyPr/>
          <a:lstStyle/>
          <a:p>
            <a:r>
              <a:rPr lang="en-US" dirty="0" smtClean="0"/>
              <a:t>January 29, 2020 (before the TAC meeting)</a:t>
            </a:r>
            <a:endParaRPr lang="en-US" dirty="0"/>
          </a:p>
        </p:txBody>
      </p:sp>
      <p:graphicFrame>
        <p:nvGraphicFramePr>
          <p:cNvPr id="8" name="Chart 7"/>
          <p:cNvGraphicFramePr/>
          <p:nvPr>
            <p:extLst/>
          </p:nvPr>
        </p:nvGraphicFramePr>
        <p:xfrm>
          <a:off x="533400" y="914400"/>
          <a:ext cx="8001000" cy="50292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1"/>
          <p:cNvSpPr txBox="1"/>
          <p:nvPr/>
        </p:nvSpPr>
        <p:spPr>
          <a:xfrm>
            <a:off x="6096000" y="3657600"/>
            <a:ext cx="1600200" cy="228628"/>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050" dirty="0">
                <a:solidFill>
                  <a:schemeClr val="accent1"/>
                </a:solidFill>
              </a:rPr>
              <a:t>4</a:t>
            </a:r>
            <a:r>
              <a:rPr lang="en-US" sz="1050" dirty="0" smtClean="0">
                <a:solidFill>
                  <a:schemeClr val="accent1"/>
                </a:solidFill>
              </a:rPr>
              <a:t> @ TAC for approval</a:t>
            </a:r>
            <a:endParaRPr lang="en-US" sz="1050" dirty="0">
              <a:solidFill>
                <a:schemeClr val="accent1"/>
              </a:solidFill>
            </a:endParaRPr>
          </a:p>
        </p:txBody>
      </p:sp>
    </p:spTree>
    <p:extLst>
      <p:ext uri="{BB962C8B-B14F-4D97-AF65-F5344CB8AC3E}">
        <p14:creationId xmlns:p14="http://schemas.microsoft.com/office/powerpoint/2010/main" val="161817483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0" ma:contentTypeDescription="Create a new document." ma:contentTypeScope="" ma:versionID="673c3b80bdd78f53d029ffa560b18dd8">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A658A-C103-45C1-832E-B28E7F58B3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purl.org/dc/terms/"/>
    <ds:schemaRef ds:uri="http://schemas.openxmlformats.org/package/2006/metadata/core-properties"/>
    <ds:schemaRef ds:uri="http://schemas.microsoft.com/office/2006/documentManagement/types"/>
    <ds:schemaRef ds:uri="c34af464-7aa1-4edd-9be4-83dffc1cb926"/>
    <ds:schemaRef ds:uri="http://purl.org/dc/elements/1.1/"/>
    <ds:schemaRef ds:uri="http://schemas.microsoft.com/office/2006/metadata/properti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4368</TotalTime>
  <Words>1708</Words>
  <Application>Microsoft Office PowerPoint</Application>
  <PresentationFormat>On-screen Show (4:3)</PresentationFormat>
  <Paragraphs>189</Paragraphs>
  <Slides>16</Slides>
  <Notes>2</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16</vt:i4>
      </vt:variant>
    </vt:vector>
  </HeadingPairs>
  <TitlesOfParts>
    <vt:vector size="21" baseType="lpstr">
      <vt:lpstr>Arial</vt:lpstr>
      <vt:lpstr>Arial Rounded MT Bold</vt:lpstr>
      <vt:lpstr>Calibri</vt:lpstr>
      <vt:lpstr>1_Custom Design</vt:lpstr>
      <vt:lpstr>Office Theme</vt:lpstr>
      <vt:lpstr>PowerPoint Presentation</vt:lpstr>
      <vt:lpstr>Outline of BESTF Update </vt:lpstr>
      <vt:lpstr>TAC Voting Items</vt:lpstr>
      <vt:lpstr>TAC Voting Items</vt:lpstr>
      <vt:lpstr>TAC Voting Items (continued)</vt:lpstr>
      <vt:lpstr>TAC Voting Items (continued)</vt:lpstr>
      <vt:lpstr>TAC Voting Items (continued)</vt:lpstr>
      <vt:lpstr>Next Steps</vt:lpstr>
      <vt:lpstr>Battery Energy Task Force Status Dashboard</vt:lpstr>
      <vt:lpstr>Battery Energy Task Force Status Dashboard</vt:lpstr>
      <vt:lpstr>PowerPoint Presentation</vt:lpstr>
      <vt:lpstr>PowerPoint Presentation</vt:lpstr>
      <vt:lpstr>Acronyms and Key Phrases</vt:lpstr>
      <vt:lpstr>Energy Storage Roadmap</vt:lpstr>
      <vt:lpstr>Key Milestones </vt:lpstr>
      <vt:lpstr>BESTF Review Process </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ERCOT</cp:lastModifiedBy>
  <cp:revision>320</cp:revision>
  <cp:lastPrinted>2019-10-21T19:26:36Z</cp:lastPrinted>
  <dcterms:created xsi:type="dcterms:W3CDTF">2016-01-21T15:20:31Z</dcterms:created>
  <dcterms:modified xsi:type="dcterms:W3CDTF">2020-01-17T23:44:20Z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