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8"/>
  </p:notesMasterIdLst>
  <p:handoutMasterIdLst>
    <p:handoutMasterId r:id="rId29"/>
  </p:handoutMasterIdLst>
  <p:sldIdLst>
    <p:sldId id="260" r:id="rId6"/>
    <p:sldId id="285" r:id="rId7"/>
    <p:sldId id="359" r:id="rId8"/>
    <p:sldId id="293" r:id="rId9"/>
    <p:sldId id="341" r:id="rId10"/>
    <p:sldId id="343" r:id="rId11"/>
    <p:sldId id="342" r:id="rId12"/>
    <p:sldId id="324" r:id="rId13"/>
    <p:sldId id="345" r:id="rId14"/>
    <p:sldId id="346" r:id="rId15"/>
    <p:sldId id="348" r:id="rId16"/>
    <p:sldId id="347" r:id="rId17"/>
    <p:sldId id="349" r:id="rId18"/>
    <p:sldId id="350" r:id="rId19"/>
    <p:sldId id="351" r:id="rId20"/>
    <p:sldId id="352" r:id="rId21"/>
    <p:sldId id="353" r:id="rId22"/>
    <p:sldId id="316" r:id="rId23"/>
    <p:sldId id="335" r:id="rId24"/>
    <p:sldId id="360" r:id="rId25"/>
    <p:sldId id="339" r:id="rId26"/>
    <p:sldId id="340"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60"/>
  </p:normalViewPr>
  <p:slideViewPr>
    <p:cSldViewPr showGuides="1">
      <p:cViewPr varScale="1">
        <p:scale>
          <a:sx n="82" d="100"/>
          <a:sy n="82" d="100"/>
        </p:scale>
        <p:origin x="792"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1/24/2020</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1/24/2020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286000"/>
            <a:ext cx="4953000" cy="2185214"/>
          </a:xfrm>
          <a:prstGeom prst="rect">
            <a:avLst/>
          </a:prstGeom>
          <a:noFill/>
        </p:spPr>
        <p:txBody>
          <a:bodyPr wrap="square" rtlCol="0">
            <a:spAutoFit/>
          </a:bodyPr>
          <a:lstStyle/>
          <a:p>
            <a:r>
              <a:rPr lang="en-US" sz="2000" b="1" dirty="0" smtClean="0">
                <a:solidFill>
                  <a:schemeClr val="tx2"/>
                </a:solidFill>
              </a:rPr>
              <a:t>Real-Time </a:t>
            </a:r>
            <a:r>
              <a:rPr lang="en-US" sz="2000" b="1" dirty="0">
                <a:solidFill>
                  <a:schemeClr val="tx2"/>
                </a:solidFill>
              </a:rPr>
              <a:t>Co-optimization Task Force (RTCTF) Update to TAC</a:t>
            </a:r>
          </a:p>
          <a:p>
            <a:endParaRPr lang="en-US" sz="2400" dirty="0" smtClean="0">
              <a:solidFill>
                <a:schemeClr val="tx2"/>
              </a:solidFill>
            </a:endParaRPr>
          </a:p>
          <a:p>
            <a:endParaRPr lang="en-US" dirty="0">
              <a:solidFill>
                <a:schemeClr val="tx2"/>
              </a:solidFill>
            </a:endParaRPr>
          </a:p>
          <a:p>
            <a:r>
              <a:rPr lang="en-US" dirty="0" smtClean="0">
                <a:solidFill>
                  <a:schemeClr val="tx2"/>
                </a:solidFill>
              </a:rPr>
              <a:t>Matt Mereness	</a:t>
            </a:r>
            <a:endParaRPr lang="en-US" dirty="0">
              <a:solidFill>
                <a:schemeClr val="tx2"/>
              </a:solidFill>
            </a:endParaRPr>
          </a:p>
          <a:p>
            <a:endParaRPr lang="en-US" dirty="0">
              <a:solidFill>
                <a:schemeClr val="tx2"/>
              </a:solidFill>
            </a:endParaRPr>
          </a:p>
          <a:p>
            <a:r>
              <a:rPr lang="en-US" dirty="0" smtClean="0">
                <a:solidFill>
                  <a:schemeClr val="tx2"/>
                </a:solidFill>
              </a:rPr>
              <a:t>January 29, 2020</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1.5: </a:t>
            </a:r>
            <a:r>
              <a:rPr lang="en-US" sz="2000" dirty="0"/>
              <a:t>Process for Deploying Ancillary Services</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5" name="Content Placeholder 2"/>
          <p:cNvSpPr>
            <a:spLocks noGrp="1"/>
          </p:cNvSpPr>
          <p:nvPr>
            <p:ph idx="1"/>
          </p:nvPr>
        </p:nvSpPr>
        <p:spPr>
          <a:xfrm>
            <a:off x="304800" y="762000"/>
            <a:ext cx="8686800" cy="5638800"/>
          </a:xfrm>
        </p:spPr>
        <p:txBody>
          <a:bodyPr/>
          <a:lstStyle/>
          <a:p>
            <a:r>
              <a:rPr lang="en-US" sz="1800" u="sng" dirty="0"/>
              <a:t>KP </a:t>
            </a:r>
            <a:r>
              <a:rPr lang="en-US" sz="1800" u="sng" dirty="0" smtClean="0"/>
              <a:t>1.5</a:t>
            </a:r>
            <a:r>
              <a:rPr lang="en-US" sz="1800" dirty="0" smtClean="0"/>
              <a:t> </a:t>
            </a:r>
            <a:r>
              <a:rPr lang="en-US" sz="1600" dirty="0"/>
              <a:t>To implement RTC, certain processes for deploying </a:t>
            </a:r>
            <a:r>
              <a:rPr lang="en-US" sz="1600" dirty="0" smtClean="0"/>
              <a:t>AS </a:t>
            </a:r>
            <a:r>
              <a:rPr lang="en-US" sz="1600" dirty="0"/>
              <a:t>will need to be modified to accommodate the awarding of AS in Real-Time.  This </a:t>
            </a:r>
            <a:r>
              <a:rPr lang="en-US" sz="1600" dirty="0" smtClean="0"/>
              <a:t>Key Principle </a:t>
            </a:r>
            <a:r>
              <a:rPr lang="en-US" sz="1600" dirty="0"/>
              <a:t>looks at the ERCOT systems, ERCOT to QSE communications, QSE to ERCOT communications, and other processes in place that play a role in the sending of Dispatch </a:t>
            </a:r>
            <a:r>
              <a:rPr lang="en-US" sz="1600" dirty="0" smtClean="0"/>
              <a:t>Instructions </a:t>
            </a:r>
            <a:r>
              <a:rPr lang="en-US" sz="1600" dirty="0"/>
              <a:t>and deployment of AS. </a:t>
            </a:r>
          </a:p>
          <a:p>
            <a:pPr marL="0" indent="0">
              <a:buNone/>
            </a:pPr>
            <a:endParaRPr lang="en-US" sz="1050" dirty="0" smtClean="0"/>
          </a:p>
          <a:p>
            <a:r>
              <a:rPr lang="en-US" sz="1800" u="sng" dirty="0" smtClean="0"/>
              <a:t>Sections (</a:t>
            </a:r>
            <a:r>
              <a:rPr lang="en-US" sz="1800" u="sng" dirty="0"/>
              <a:t>summarized</a:t>
            </a:r>
            <a:r>
              <a:rPr lang="en-US" sz="1800" u="sng" dirty="0" smtClean="0"/>
              <a:t>)</a:t>
            </a:r>
          </a:p>
          <a:p>
            <a:pPr marL="800100" lvl="1" indent="-342900">
              <a:buFont typeface="+mj-lt"/>
              <a:buAutoNum type="arabicParenR" startAt="14"/>
            </a:pPr>
            <a:r>
              <a:rPr lang="en-US" sz="1600" dirty="0" smtClean="0"/>
              <a:t>For Emergency </a:t>
            </a:r>
            <a:r>
              <a:rPr lang="en-US" sz="1600" dirty="0"/>
              <a:t>Base Points, RTC systems will consider </a:t>
            </a:r>
            <a:r>
              <a:rPr lang="en-US" sz="1600" dirty="0" smtClean="0"/>
              <a:t>AS </a:t>
            </a:r>
            <a:r>
              <a:rPr lang="en-US" sz="1600" dirty="0"/>
              <a:t>awards from the most recent SCED execution. Non-AS awarded capacity will be utilized ahead of AS awarded capacity and, if necessary, </a:t>
            </a:r>
            <a:r>
              <a:rPr lang="en-US" sz="1600" dirty="0" smtClean="0"/>
              <a:t>Non-Spinning Reserve (Non-Spin) </a:t>
            </a:r>
            <a:r>
              <a:rPr lang="en-US" sz="1600" dirty="0"/>
              <a:t>capacity will be utilized before ERCOT Contingency Reserve Service </a:t>
            </a:r>
            <a:r>
              <a:rPr lang="en-US" sz="1600" dirty="0" smtClean="0"/>
              <a:t>(ECRS), </a:t>
            </a:r>
            <a:r>
              <a:rPr lang="en-US" sz="1600" dirty="0"/>
              <a:t>and ECRS will be utilized before Regulation Service and RRS capacity</a:t>
            </a:r>
            <a:r>
              <a:rPr lang="en-US" sz="1600" dirty="0" smtClean="0"/>
              <a:t>.</a:t>
            </a:r>
          </a:p>
          <a:p>
            <a:pPr marL="800100" lvl="1" indent="-342900">
              <a:buFont typeface="+mj-lt"/>
              <a:buAutoNum type="arabicParenR" startAt="14"/>
            </a:pPr>
            <a:r>
              <a:rPr lang="en-US" sz="1600" dirty="0"/>
              <a:t>No new Settlement calculations will be needed to address </a:t>
            </a:r>
            <a:r>
              <a:rPr lang="en-US" sz="1600" dirty="0" smtClean="0"/>
              <a:t>a </a:t>
            </a:r>
            <a:r>
              <a:rPr lang="en-US" sz="1600" dirty="0"/>
              <a:t>SCED failure</a:t>
            </a:r>
            <a:r>
              <a:rPr lang="en-US" sz="1600" dirty="0" smtClean="0"/>
              <a:t>.</a:t>
            </a:r>
          </a:p>
          <a:p>
            <a:pPr marL="800100" lvl="1" indent="-342900">
              <a:buFont typeface="+mj-lt"/>
              <a:buAutoNum type="arabicParenR" startAt="14"/>
            </a:pPr>
            <a:r>
              <a:rPr lang="en-US" sz="1600" dirty="0" smtClean="0"/>
              <a:t>Fast </a:t>
            </a:r>
            <a:r>
              <a:rPr lang="en-US" sz="1600" dirty="0"/>
              <a:t>Responding Regulation Service (FRRS) will not be needed as a subset of Regulation Ancillary  Service and will be removed.  Energy Storage Resources (ESRs) will be required to qualify and provide the same Regulation Service as other Resources providing Regulation Service</a:t>
            </a:r>
            <a:r>
              <a:rPr lang="en-US" sz="1600" dirty="0" smtClean="0"/>
              <a:t>.</a:t>
            </a:r>
          </a:p>
          <a:p>
            <a:pPr marL="800100" lvl="1" indent="-342900">
              <a:buFont typeface="+mj-lt"/>
              <a:buAutoNum type="arabicParenR" startAt="14"/>
            </a:pPr>
            <a:endParaRPr lang="en-US" sz="1000" dirty="0" smtClean="0"/>
          </a:p>
          <a:p>
            <a:r>
              <a:rPr lang="en-US" sz="1800" u="sng" dirty="0"/>
              <a:t>Meeting/Discussion &amp; Consensus</a:t>
            </a:r>
            <a:r>
              <a:rPr lang="en-US" sz="1800" dirty="0"/>
              <a:t>: </a:t>
            </a:r>
          </a:p>
          <a:p>
            <a:pPr lvl="1"/>
            <a:r>
              <a:rPr lang="en-US" sz="1600" dirty="0"/>
              <a:t>Meeting/Discussion on </a:t>
            </a:r>
            <a:r>
              <a:rPr lang="en-US" sz="1600" dirty="0" smtClean="0"/>
              <a:t>10/30/19, 11/19/19, and 12/3/19</a:t>
            </a:r>
          </a:p>
          <a:p>
            <a:pPr lvl="1"/>
            <a:r>
              <a:rPr lang="en-US" sz="1600" dirty="0" smtClean="0"/>
              <a:t>Consensus on (14) - (16) on 12/3/19</a:t>
            </a:r>
          </a:p>
        </p:txBody>
      </p:sp>
    </p:spTree>
    <p:extLst>
      <p:ext uri="{BB962C8B-B14F-4D97-AF65-F5344CB8AC3E}">
        <p14:creationId xmlns:p14="http://schemas.microsoft.com/office/powerpoint/2010/main" val="3938944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1.6: </a:t>
            </a:r>
            <a:r>
              <a:rPr lang="en-US" sz="2000" dirty="0"/>
              <a:t>Process for Deploying Ancillary Services</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Content Placeholder 2"/>
          <p:cNvSpPr>
            <a:spLocks noGrp="1"/>
          </p:cNvSpPr>
          <p:nvPr>
            <p:ph idx="1"/>
          </p:nvPr>
        </p:nvSpPr>
        <p:spPr>
          <a:xfrm>
            <a:off x="304800" y="990600"/>
            <a:ext cx="8686800" cy="5410200"/>
          </a:xfrm>
        </p:spPr>
        <p:txBody>
          <a:bodyPr/>
          <a:lstStyle/>
          <a:p>
            <a:r>
              <a:rPr lang="en-US" sz="1800" u="sng" dirty="0"/>
              <a:t>KP </a:t>
            </a:r>
            <a:r>
              <a:rPr lang="en-US" sz="1800" u="sng" dirty="0" smtClean="0"/>
              <a:t>1.6</a:t>
            </a:r>
            <a:r>
              <a:rPr lang="en-US" sz="1800" dirty="0" smtClean="0"/>
              <a:t> With RTC, </a:t>
            </a:r>
            <a:r>
              <a:rPr lang="en-US" sz="1800" dirty="0"/>
              <a:t>the AS </a:t>
            </a:r>
            <a:r>
              <a:rPr lang="en-US" sz="1800" dirty="0" smtClean="0"/>
              <a:t>imbalance </a:t>
            </a:r>
            <a:r>
              <a:rPr lang="en-US" sz="1800" dirty="0"/>
              <a:t>Settlement </a:t>
            </a:r>
            <a:r>
              <a:rPr lang="en-US" sz="1800" dirty="0" smtClean="0"/>
              <a:t>process </a:t>
            </a:r>
            <a:r>
              <a:rPr lang="en-US" sz="1800" dirty="0"/>
              <a:t>needs to be modified since AS will be awarded in Real-Time.</a:t>
            </a:r>
          </a:p>
          <a:p>
            <a:pPr marL="0" indent="0">
              <a:buNone/>
            </a:pPr>
            <a:endParaRPr lang="en-US" sz="1050" dirty="0" smtClean="0"/>
          </a:p>
          <a:p>
            <a:r>
              <a:rPr lang="en-US" sz="1800" u="sng" dirty="0" smtClean="0"/>
              <a:t>Sections (</a:t>
            </a:r>
            <a:r>
              <a:rPr lang="en-US" sz="1800" u="sng" dirty="0"/>
              <a:t>summarized</a:t>
            </a:r>
            <a:r>
              <a:rPr lang="en-US" sz="1800" u="sng" dirty="0" smtClean="0"/>
              <a:t>)</a:t>
            </a:r>
          </a:p>
          <a:p>
            <a:pPr marL="800100" lvl="1" indent="-342900">
              <a:buFont typeface="+mj-lt"/>
              <a:buAutoNum type="arabicParenR" startAt="5"/>
            </a:pPr>
            <a:r>
              <a:rPr lang="en-US" sz="1600" dirty="0"/>
              <a:t>Under RTC, the following </a:t>
            </a:r>
            <a:r>
              <a:rPr lang="en-US" sz="1600" dirty="0" smtClean="0"/>
              <a:t>credit </a:t>
            </a:r>
            <a:r>
              <a:rPr lang="en-US" sz="1600" dirty="0"/>
              <a:t>exposure calculations </a:t>
            </a:r>
            <a:r>
              <a:rPr lang="en-US" sz="1600" dirty="0" smtClean="0"/>
              <a:t>will be revised to </a:t>
            </a:r>
            <a:r>
              <a:rPr lang="en-US" sz="1600" dirty="0"/>
              <a:t>account for </a:t>
            </a:r>
            <a:r>
              <a:rPr lang="en-US" sz="1600" dirty="0" smtClean="0"/>
              <a:t>RTC </a:t>
            </a:r>
            <a:r>
              <a:rPr lang="en-US" sz="1600" dirty="0"/>
              <a:t>AS activity:</a:t>
            </a:r>
          </a:p>
          <a:p>
            <a:pPr marL="1200150" lvl="2" indent="-342900">
              <a:buFont typeface="+mj-lt"/>
              <a:buAutoNum type="alphaLcParenR"/>
            </a:pPr>
            <a:r>
              <a:rPr lang="en-US" sz="1400" dirty="0" smtClean="0"/>
              <a:t>Updates </a:t>
            </a:r>
            <a:r>
              <a:rPr lang="en-US" sz="1400" dirty="0"/>
              <a:t>will be made to the Real-Time Liability Completed and Not Settled (RTLCNS) component of Estimated Aggregate Liability (EAL) calculation to include RTC AS </a:t>
            </a:r>
            <a:r>
              <a:rPr lang="en-US" sz="1400" dirty="0" smtClean="0"/>
              <a:t>activity.</a:t>
            </a:r>
          </a:p>
          <a:p>
            <a:pPr marL="1200150" lvl="2" indent="-342900">
              <a:buFont typeface="+mj-lt"/>
              <a:buAutoNum type="alphaLcParenR"/>
            </a:pPr>
            <a:r>
              <a:rPr lang="en-US" sz="1400" dirty="0"/>
              <a:t>Updates will be made to the Real-Time Liability Estimates (RTL) component of the EAL to include RTC AS activity (these components will flow into RTLCNS).</a:t>
            </a:r>
          </a:p>
          <a:p>
            <a:pPr marL="1200150" lvl="2" indent="-342900">
              <a:buFont typeface="+mj-lt"/>
              <a:buAutoNum type="alphaLcParenR"/>
            </a:pPr>
            <a:r>
              <a:rPr lang="en-US" sz="1400" dirty="0"/>
              <a:t>Updates will be made to the Minimum Current Exposure (MCE) component of Total Potential Exposure (TPE) calculation to include RTC AS activity.</a:t>
            </a:r>
          </a:p>
          <a:p>
            <a:pPr marL="800100" lvl="1" indent="-342900">
              <a:buFont typeface="+mj-lt"/>
              <a:buAutoNum type="arabicParenR" startAt="5"/>
            </a:pPr>
            <a:endParaRPr lang="en-US" sz="1000" dirty="0" smtClean="0"/>
          </a:p>
          <a:p>
            <a:r>
              <a:rPr lang="en-US" sz="1800" u="sng" dirty="0"/>
              <a:t>Meeting/Discussion &amp; Consensus</a:t>
            </a:r>
            <a:r>
              <a:rPr lang="en-US" sz="1800" dirty="0"/>
              <a:t>: </a:t>
            </a:r>
          </a:p>
          <a:p>
            <a:pPr lvl="1"/>
            <a:r>
              <a:rPr lang="en-US" sz="1600" dirty="0"/>
              <a:t>Meeting/Discussion on </a:t>
            </a:r>
            <a:r>
              <a:rPr lang="en-US" sz="1600" dirty="0" smtClean="0"/>
              <a:t>11/19/19 and 12/3/19</a:t>
            </a:r>
          </a:p>
          <a:p>
            <a:pPr lvl="1"/>
            <a:r>
              <a:rPr lang="en-US" sz="1600" dirty="0" smtClean="0"/>
              <a:t>Consensus on (5) on 12/3/19</a:t>
            </a:r>
          </a:p>
        </p:txBody>
      </p:sp>
    </p:spTree>
    <p:extLst>
      <p:ext uri="{BB962C8B-B14F-4D97-AF65-F5344CB8AC3E}">
        <p14:creationId xmlns:p14="http://schemas.microsoft.com/office/powerpoint/2010/main" val="4090155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3</a:t>
            </a:r>
            <a:r>
              <a:rPr lang="en-US" sz="2000" dirty="0"/>
              <a:t>: Reliability Unit Commitment (RUC)</a:t>
            </a:r>
            <a:br>
              <a:rPr lang="en-US" sz="2000" dirty="0"/>
            </a:br>
            <a:r>
              <a:rPr lang="en-US" sz="2000" dirty="0"/>
              <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5" name="Content Placeholder 2"/>
          <p:cNvSpPr>
            <a:spLocks noGrp="1"/>
          </p:cNvSpPr>
          <p:nvPr>
            <p:ph idx="1"/>
          </p:nvPr>
        </p:nvSpPr>
        <p:spPr>
          <a:xfrm>
            <a:off x="266700" y="685800"/>
            <a:ext cx="8724900" cy="5638800"/>
          </a:xfrm>
        </p:spPr>
        <p:txBody>
          <a:bodyPr/>
          <a:lstStyle/>
          <a:p>
            <a:r>
              <a:rPr lang="en-US" sz="1800" u="sng" dirty="0"/>
              <a:t>KP </a:t>
            </a:r>
            <a:r>
              <a:rPr lang="en-US" sz="1800" u="sng" dirty="0" smtClean="0"/>
              <a:t>3</a:t>
            </a:r>
            <a:r>
              <a:rPr lang="en-US" sz="1800" dirty="0"/>
              <a:t> </a:t>
            </a:r>
            <a:r>
              <a:rPr lang="en-US" sz="1800" dirty="0" smtClean="0"/>
              <a:t> </a:t>
            </a:r>
            <a:r>
              <a:rPr lang="en-US" sz="1600" dirty="0" smtClean="0"/>
              <a:t>Since </a:t>
            </a:r>
            <a:r>
              <a:rPr lang="en-US" sz="1600" dirty="0"/>
              <a:t>RTC will co-optimize the clearing of energy and AS, RUC will review Resources scheduled to be </a:t>
            </a:r>
            <a:r>
              <a:rPr lang="en-US" sz="1600" dirty="0" smtClean="0"/>
              <a:t>available, </a:t>
            </a:r>
            <a:r>
              <a:rPr lang="en-US" sz="1600" dirty="0"/>
              <a:t>and </a:t>
            </a:r>
            <a:r>
              <a:rPr lang="en-US" sz="1600" dirty="0" smtClean="0"/>
              <a:t>consider moving </a:t>
            </a:r>
            <a:r>
              <a:rPr lang="en-US" sz="1600" dirty="0"/>
              <a:t>AS among qualified Resources to meet the forecasted conditions for Real-Time</a:t>
            </a:r>
            <a:r>
              <a:rPr lang="en-US" sz="1600" dirty="0" smtClean="0"/>
              <a:t>.</a:t>
            </a:r>
            <a:endParaRPr lang="en-US" sz="1600" dirty="0"/>
          </a:p>
          <a:p>
            <a:pPr marL="0" indent="0">
              <a:buNone/>
            </a:pPr>
            <a:endParaRPr lang="en-US" sz="1050" dirty="0" smtClean="0"/>
          </a:p>
          <a:p>
            <a:r>
              <a:rPr lang="en-US" sz="1800" u="sng" dirty="0"/>
              <a:t>Sections (summarized)</a:t>
            </a:r>
          </a:p>
          <a:p>
            <a:pPr marL="800100" lvl="1" indent="-342900">
              <a:buFont typeface="+mj-lt"/>
              <a:buAutoNum type="arabicParenR" startAt="13"/>
            </a:pPr>
            <a:r>
              <a:rPr lang="en-US" sz="1200" dirty="0" smtClean="0"/>
              <a:t>The </a:t>
            </a:r>
            <a:r>
              <a:rPr lang="en-US" sz="1200" dirty="0"/>
              <a:t>RUC engine will use the same proxy methodology for AS </a:t>
            </a:r>
            <a:r>
              <a:rPr lang="en-US" sz="1200" dirty="0" err="1"/>
              <a:t>as</a:t>
            </a:r>
            <a:r>
              <a:rPr lang="en-US" sz="1200" dirty="0"/>
              <a:t> </a:t>
            </a:r>
            <a:r>
              <a:rPr lang="en-US" sz="1200" dirty="0" smtClean="0"/>
              <a:t>used for Real-Time.</a:t>
            </a:r>
          </a:p>
          <a:p>
            <a:pPr marL="800100" lvl="1" indent="-342900">
              <a:buFont typeface="+mj-lt"/>
              <a:buAutoNum type="arabicParenR" startAt="13"/>
            </a:pPr>
            <a:r>
              <a:rPr lang="en-US" sz="1200" dirty="0"/>
              <a:t>The RUC engine will use the same scaling for AS offers as used for </a:t>
            </a:r>
            <a:r>
              <a:rPr lang="en-US" sz="1200" dirty="0" smtClean="0"/>
              <a:t>energy offers.</a:t>
            </a:r>
          </a:p>
          <a:p>
            <a:pPr marL="800100" lvl="1" indent="-342900">
              <a:buFont typeface="+mj-lt"/>
              <a:buAutoNum type="arabicParenR" startAt="13"/>
            </a:pPr>
            <a:r>
              <a:rPr lang="en-US" sz="1200" dirty="0" smtClean="0"/>
              <a:t>RUC </a:t>
            </a:r>
            <a:r>
              <a:rPr lang="en-US" sz="1200" dirty="0"/>
              <a:t>will use new information contained </a:t>
            </a:r>
            <a:r>
              <a:rPr lang="en-US" sz="1200" dirty="0" smtClean="0"/>
              <a:t>in the Current Operating Plan (COP) </a:t>
            </a:r>
            <a:r>
              <a:rPr lang="en-US" sz="1200" dirty="0"/>
              <a:t>to determine how much capability for each AS product each Resource will be capable of providing</a:t>
            </a:r>
            <a:r>
              <a:rPr lang="en-US" sz="1200" dirty="0" smtClean="0"/>
              <a:t>.</a:t>
            </a:r>
          </a:p>
          <a:p>
            <a:pPr marL="800100" lvl="1" indent="-342900">
              <a:buFont typeface="+mj-lt"/>
              <a:buAutoNum type="arabicParenR" startAt="13"/>
            </a:pPr>
            <a:r>
              <a:rPr lang="en-US" sz="1200" dirty="0"/>
              <a:t>The </a:t>
            </a:r>
            <a:r>
              <a:rPr lang="en-US" sz="1200" dirty="0" smtClean="0"/>
              <a:t>energy </a:t>
            </a:r>
            <a:r>
              <a:rPr lang="en-US" sz="1200" dirty="0"/>
              <a:t>o</a:t>
            </a:r>
            <a:r>
              <a:rPr lang="en-US" sz="1200" dirty="0" smtClean="0"/>
              <a:t>ffer </a:t>
            </a:r>
            <a:r>
              <a:rPr lang="en-US" sz="1200" dirty="0"/>
              <a:t>f</a:t>
            </a:r>
            <a:r>
              <a:rPr lang="en-US" sz="1200" dirty="0" smtClean="0"/>
              <a:t>loor </a:t>
            </a:r>
            <a:r>
              <a:rPr lang="en-US" sz="1200" dirty="0"/>
              <a:t>for RUC-instructed Resources </a:t>
            </a:r>
            <a:r>
              <a:rPr lang="en-US" sz="1200" dirty="0" smtClean="0"/>
              <a:t>that have </a:t>
            </a:r>
            <a:r>
              <a:rPr lang="en-US" sz="1200" dirty="0"/>
              <a:t>not opted out of RUC </a:t>
            </a:r>
            <a:r>
              <a:rPr lang="en-US" sz="1200" dirty="0" smtClean="0"/>
              <a:t>Settlement </a:t>
            </a:r>
            <a:r>
              <a:rPr lang="en-US" sz="1200" dirty="0"/>
              <a:t>will be $1,500/MWh for </a:t>
            </a:r>
            <a:r>
              <a:rPr lang="en-US" sz="1200" dirty="0" smtClean="0"/>
              <a:t>a dispatch run.</a:t>
            </a:r>
          </a:p>
          <a:p>
            <a:pPr marL="800100" lvl="1" indent="-342900">
              <a:buFont typeface="+mj-lt"/>
              <a:buAutoNum type="arabicParenR" startAt="13"/>
            </a:pPr>
            <a:r>
              <a:rPr lang="en-US" sz="1200" dirty="0"/>
              <a:t>All RUC-instructed Resources will have their </a:t>
            </a:r>
            <a:r>
              <a:rPr lang="en-US" sz="1200" dirty="0" smtClean="0"/>
              <a:t>EOC </a:t>
            </a:r>
            <a:r>
              <a:rPr lang="en-US" sz="1200" dirty="0"/>
              <a:t>administratively set to a value just below the </a:t>
            </a:r>
            <a:r>
              <a:rPr lang="en-US" sz="1200" dirty="0" smtClean="0"/>
              <a:t>PBPP (i.e</a:t>
            </a:r>
            <a:r>
              <a:rPr lang="en-US" sz="1200" dirty="0"/>
              <a:t>., $11,000/MWh) in the pricing run only.  This EOC is </a:t>
            </a:r>
            <a:r>
              <a:rPr lang="en-US" sz="1200" dirty="0" smtClean="0"/>
              <a:t>subject </a:t>
            </a:r>
            <a:r>
              <a:rPr lang="en-US" sz="1200" dirty="0"/>
              <a:t>to mitigation for non-competitive </a:t>
            </a:r>
            <a:r>
              <a:rPr lang="en-US" sz="1200" dirty="0" smtClean="0"/>
              <a:t>constraints.</a:t>
            </a:r>
          </a:p>
          <a:p>
            <a:pPr marL="800100" lvl="1" indent="-342900">
              <a:buFont typeface="+mj-lt"/>
              <a:buAutoNum type="arabicParenR" startAt="13"/>
            </a:pPr>
            <a:r>
              <a:rPr lang="en-US" sz="1200" dirty="0"/>
              <a:t>The AS Offer Floors for RUC-instructed Resources which have not opted out of RUC Settlement will be $1,500/MWh for </a:t>
            </a:r>
            <a:r>
              <a:rPr lang="en-US" sz="1200" dirty="0" smtClean="0"/>
              <a:t>a dispatch run.</a:t>
            </a:r>
          </a:p>
          <a:p>
            <a:pPr marL="800100" lvl="1" indent="-342900">
              <a:buFont typeface="+mj-lt"/>
              <a:buAutoNum type="arabicParenR" startAt="13"/>
            </a:pPr>
            <a:r>
              <a:rPr lang="en-US" sz="1200" dirty="0"/>
              <a:t>AS Offers for RUC-instructed Resources </a:t>
            </a:r>
            <a:r>
              <a:rPr lang="en-US" sz="1200" dirty="0" smtClean="0"/>
              <a:t>that have </a:t>
            </a:r>
            <a:r>
              <a:rPr lang="en-US" sz="1200" dirty="0"/>
              <a:t>not opted out of RUC Settlement will be removed for the pricing </a:t>
            </a:r>
            <a:r>
              <a:rPr lang="en-US" sz="1200" dirty="0" smtClean="0"/>
              <a:t>run.</a:t>
            </a:r>
          </a:p>
          <a:p>
            <a:pPr marL="800100" lvl="1" indent="-342900">
              <a:buFont typeface="+mj-lt"/>
              <a:buAutoNum type="arabicParenR" startAt="13"/>
            </a:pPr>
            <a:r>
              <a:rPr lang="en-US" sz="1200" dirty="0"/>
              <a:t>RTC will not affect the ability for QSEs to opt out of RUC Settlement.</a:t>
            </a:r>
          </a:p>
          <a:p>
            <a:pPr marL="800100" lvl="1" indent="-342900">
              <a:buFont typeface="+mj-lt"/>
              <a:buAutoNum type="arabicParenR" startAt="13"/>
            </a:pPr>
            <a:endParaRPr lang="en-US" sz="1000" dirty="0" smtClean="0"/>
          </a:p>
          <a:p>
            <a:r>
              <a:rPr lang="en-US" sz="1800" u="sng" dirty="0"/>
              <a:t>Meeting/Discussion &amp; Consensus</a:t>
            </a:r>
            <a:r>
              <a:rPr lang="en-US" sz="1800" dirty="0"/>
              <a:t>: </a:t>
            </a:r>
          </a:p>
          <a:p>
            <a:pPr lvl="1"/>
            <a:r>
              <a:rPr lang="en-US" sz="1200" dirty="0"/>
              <a:t>Meeting/Discussion on </a:t>
            </a:r>
            <a:r>
              <a:rPr lang="en-US" sz="1200" dirty="0" smtClean="0"/>
              <a:t>10/9/19, 10/30/19, 11/19/19 and 12/3/19</a:t>
            </a:r>
          </a:p>
          <a:p>
            <a:pPr lvl="1"/>
            <a:r>
              <a:rPr lang="en-US" sz="1200" dirty="0" smtClean="0"/>
              <a:t>Consensus on (13)-(20) on 12/3/19</a:t>
            </a:r>
          </a:p>
        </p:txBody>
      </p:sp>
    </p:spTree>
    <p:extLst>
      <p:ext uri="{BB962C8B-B14F-4D97-AF65-F5344CB8AC3E}">
        <p14:creationId xmlns:p14="http://schemas.microsoft.com/office/powerpoint/2010/main" val="866668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5</a:t>
            </a:r>
            <a:r>
              <a:rPr lang="en-US" sz="2000" dirty="0" smtClean="0"/>
              <a:t>: Day-Ahead Market</a:t>
            </a:r>
            <a:r>
              <a:rPr lang="en-US" sz="2000" dirty="0"/>
              <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5" name="Content Placeholder 2"/>
          <p:cNvSpPr>
            <a:spLocks noGrp="1"/>
          </p:cNvSpPr>
          <p:nvPr>
            <p:ph idx="1"/>
          </p:nvPr>
        </p:nvSpPr>
        <p:spPr>
          <a:xfrm>
            <a:off x="304800" y="990600"/>
            <a:ext cx="8686800" cy="5410200"/>
          </a:xfrm>
        </p:spPr>
        <p:txBody>
          <a:bodyPr/>
          <a:lstStyle/>
          <a:p>
            <a:r>
              <a:rPr lang="en-US" sz="1800" u="sng" dirty="0"/>
              <a:t>KP </a:t>
            </a:r>
            <a:r>
              <a:rPr lang="en-US" sz="1800" u="sng" dirty="0" smtClean="0"/>
              <a:t>5</a:t>
            </a:r>
            <a:r>
              <a:rPr lang="en-US" sz="1800" dirty="0"/>
              <a:t> </a:t>
            </a:r>
            <a:r>
              <a:rPr lang="en-US" sz="1800" dirty="0" smtClean="0"/>
              <a:t> Identifies </a:t>
            </a:r>
            <a:r>
              <a:rPr lang="en-US" sz="1800" dirty="0"/>
              <a:t>necessary changes for the DAM to bring Day-Ahead AS procurement into alignment with implementation of RTC.</a:t>
            </a:r>
          </a:p>
          <a:p>
            <a:pPr marL="0" indent="0">
              <a:buNone/>
            </a:pPr>
            <a:endParaRPr lang="en-US" sz="1050" dirty="0" smtClean="0"/>
          </a:p>
          <a:p>
            <a:r>
              <a:rPr lang="en-US" sz="1800" u="sng" dirty="0"/>
              <a:t>Sections (summarized)</a:t>
            </a:r>
          </a:p>
          <a:p>
            <a:pPr marL="800100" lvl="1" indent="-342900">
              <a:buFont typeface="+mj-lt"/>
              <a:buAutoNum type="arabicParenR" startAt="2"/>
            </a:pPr>
            <a:r>
              <a:rPr lang="en-US" sz="1600" dirty="0" smtClean="0"/>
              <a:t>The </a:t>
            </a:r>
            <a:r>
              <a:rPr lang="en-US" sz="1600" dirty="0"/>
              <a:t>same ASDCs that are used in Real-Time will be used in DAM. </a:t>
            </a:r>
            <a:endParaRPr lang="en-US" sz="1600" dirty="0" smtClean="0"/>
          </a:p>
          <a:p>
            <a:pPr marL="1200150" lvl="2" indent="-342900">
              <a:buFont typeface="+mj-lt"/>
              <a:buAutoNum type="alphaLcParenR"/>
            </a:pPr>
            <a:r>
              <a:rPr lang="en-US" sz="1400" dirty="0" smtClean="0"/>
              <a:t>In </a:t>
            </a:r>
            <a:r>
              <a:rPr lang="en-US" sz="1400" dirty="0"/>
              <a:t>some cases, negative self-arranged quantities may necessitate shifting the DAM ASDC to the right, as they are treated by DAM as bids at the highest price on each corresponding ASDC.</a:t>
            </a:r>
          </a:p>
          <a:p>
            <a:pPr marL="800100" lvl="1" indent="-342900">
              <a:buFont typeface="+mj-lt"/>
              <a:buAutoNum type="arabicParenR" startAt="7"/>
            </a:pPr>
            <a:r>
              <a:rPr lang="en-US" sz="1600" dirty="0" smtClean="0"/>
              <a:t>AS </a:t>
            </a:r>
            <a:r>
              <a:rPr lang="en-US" sz="1600" dirty="0"/>
              <a:t>Virtual </a:t>
            </a:r>
            <a:r>
              <a:rPr lang="en-US" sz="1600" dirty="0" smtClean="0"/>
              <a:t>Offers</a:t>
            </a:r>
          </a:p>
          <a:p>
            <a:pPr marL="1200150" lvl="2" indent="-342900">
              <a:buFont typeface="+mj-lt"/>
              <a:buAutoNum type="alphaLcParenR" startAt="2"/>
            </a:pPr>
            <a:r>
              <a:rPr lang="en-US" sz="1400" dirty="0" smtClean="0"/>
              <a:t>If </a:t>
            </a:r>
            <a:r>
              <a:rPr lang="en-US" sz="1400" dirty="0"/>
              <a:t>awarded, the QSE will be paid the DAM price for the capacity times </a:t>
            </a:r>
            <a:r>
              <a:rPr lang="en-US" sz="1400" dirty="0" smtClean="0"/>
              <a:t>the quantity awarded.  The awarded QSE will pay the Real-Time price times the quantity awarded</a:t>
            </a:r>
            <a:r>
              <a:rPr lang="en-US" sz="1400" strike="sngStrike" dirty="0" smtClean="0"/>
              <a:t>, via the AS Imbalance calculation</a:t>
            </a:r>
            <a:r>
              <a:rPr lang="en-US" sz="1400" dirty="0" smtClean="0"/>
              <a:t>. </a:t>
            </a:r>
            <a:r>
              <a:rPr lang="en-US" sz="1400" i="1" dirty="0" smtClean="0"/>
              <a:t>[Change to previously approved TAC KP]</a:t>
            </a:r>
          </a:p>
          <a:p>
            <a:pPr marL="1200150" lvl="2" indent="-342900">
              <a:buFont typeface="+mj-lt"/>
              <a:buAutoNum type="alphaLcParenR" startAt="10"/>
            </a:pPr>
            <a:r>
              <a:rPr lang="en-US" sz="1400" dirty="0" smtClean="0"/>
              <a:t>The default uplift Invoice process will include virtual AS awards to the QSE when calculating the maximum MWh activity for the Counter-Party that represents the QSE.</a:t>
            </a:r>
          </a:p>
          <a:p>
            <a:pPr marL="800100" lvl="1" indent="-342900">
              <a:buFont typeface="+mj-lt"/>
              <a:buAutoNum type="arabicParenR" startAt="7"/>
            </a:pPr>
            <a:endParaRPr lang="en-US" sz="1000" dirty="0" smtClean="0"/>
          </a:p>
          <a:p>
            <a:r>
              <a:rPr lang="en-US" sz="1800" u="sng" dirty="0"/>
              <a:t>Meeting/Discussion &amp; Consensus</a:t>
            </a:r>
            <a:r>
              <a:rPr lang="en-US" sz="1800" dirty="0"/>
              <a:t>: </a:t>
            </a:r>
          </a:p>
          <a:p>
            <a:pPr lvl="1"/>
            <a:r>
              <a:rPr lang="en-US" sz="1600" dirty="0"/>
              <a:t>Meeting/Discussion on </a:t>
            </a:r>
            <a:r>
              <a:rPr lang="en-US" sz="1600" dirty="0" smtClean="0"/>
              <a:t>10/30/19, 12/3/19, and 12/19/19</a:t>
            </a:r>
          </a:p>
          <a:p>
            <a:pPr lvl="1"/>
            <a:r>
              <a:rPr lang="en-US" sz="1600" dirty="0" smtClean="0"/>
              <a:t>Consensus on (7)(j) on 12/3/19 and (2)(a) and (7)(b) on 12/19/19</a:t>
            </a:r>
          </a:p>
        </p:txBody>
      </p:sp>
    </p:spTree>
    <p:extLst>
      <p:ext uri="{BB962C8B-B14F-4D97-AF65-F5344CB8AC3E}">
        <p14:creationId xmlns:p14="http://schemas.microsoft.com/office/powerpoint/2010/main" val="544015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7</a:t>
            </a:r>
            <a:r>
              <a:rPr lang="en-US" sz="2000" dirty="0"/>
              <a:t>: Performance Monitoring</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
        <p:nvSpPr>
          <p:cNvPr id="5" name="Content Placeholder 2"/>
          <p:cNvSpPr>
            <a:spLocks noGrp="1"/>
          </p:cNvSpPr>
          <p:nvPr>
            <p:ph idx="1"/>
          </p:nvPr>
        </p:nvSpPr>
        <p:spPr>
          <a:xfrm>
            <a:off x="304800" y="685800"/>
            <a:ext cx="8686800" cy="5638800"/>
          </a:xfrm>
        </p:spPr>
        <p:txBody>
          <a:bodyPr/>
          <a:lstStyle/>
          <a:p>
            <a:r>
              <a:rPr lang="en-US" sz="1800" u="sng" dirty="0"/>
              <a:t>KP 7</a:t>
            </a:r>
            <a:r>
              <a:rPr lang="en-US" sz="1800" dirty="0" smtClean="0"/>
              <a:t>  </a:t>
            </a:r>
            <a:r>
              <a:rPr lang="en-US" sz="1800" dirty="0"/>
              <a:t>I</a:t>
            </a:r>
            <a:r>
              <a:rPr lang="en-US" sz="1800" dirty="0" smtClean="0"/>
              <a:t>dentifies </a:t>
            </a:r>
            <a:r>
              <a:rPr lang="en-US" sz="1800" dirty="0"/>
              <a:t>changes to performance monitoring that will be necessary to reflect the implementation of </a:t>
            </a:r>
            <a:r>
              <a:rPr lang="en-US" sz="1800" dirty="0" smtClean="0"/>
              <a:t>RTC. </a:t>
            </a:r>
          </a:p>
          <a:p>
            <a:pPr marL="0" indent="0">
              <a:buNone/>
            </a:pPr>
            <a:endParaRPr lang="en-US" sz="1050" dirty="0" smtClean="0"/>
          </a:p>
          <a:p>
            <a:r>
              <a:rPr lang="en-US" sz="1800" u="sng" dirty="0" smtClean="0"/>
              <a:t>KP 7 (summarized</a:t>
            </a:r>
            <a:r>
              <a:rPr lang="en-US" sz="1800" u="sng" dirty="0"/>
              <a:t>)</a:t>
            </a:r>
          </a:p>
          <a:p>
            <a:pPr marL="800100" lvl="1" indent="-342900">
              <a:buFont typeface="+mj-lt"/>
              <a:buAutoNum type="arabicParenR"/>
            </a:pPr>
            <a:r>
              <a:rPr lang="en-US" sz="1300" dirty="0" smtClean="0"/>
              <a:t>Generation </a:t>
            </a:r>
            <a:r>
              <a:rPr lang="en-US" sz="1300" dirty="0"/>
              <a:t>Resource Energy Deployment Performance (GREDP) and Controllable Load Resource Energy Deployment Performance (CLREDP) calculations will updated to account changes made to deployments instructions from ERCOT.  The “ABP” and “ARI” components of the GREDP and CLREDP </a:t>
            </a:r>
            <a:r>
              <a:rPr lang="en-US" sz="1300" dirty="0" smtClean="0"/>
              <a:t>will </a:t>
            </a:r>
            <a:r>
              <a:rPr lang="en-US" sz="1300" dirty="0"/>
              <a:t>be replaced with an Average Set Point (ASP) component, where ASP is equal to the time-weighted average of the Updated Desired Set Point (UDSP), which is sum of a linearly ramped Base Point (Base Ramp) and Regulation Service instruction that the Resource should have produced during a five-minute clock interval.  </a:t>
            </a:r>
          </a:p>
          <a:p>
            <a:pPr marL="800100" lvl="1" indent="-342900">
              <a:buFont typeface="+mj-lt"/>
              <a:buAutoNum type="arabicParenR"/>
            </a:pPr>
            <a:r>
              <a:rPr lang="en-US" sz="1300" dirty="0" smtClean="0"/>
              <a:t>With </a:t>
            </a:r>
            <a:r>
              <a:rPr lang="en-US" sz="1300" dirty="0"/>
              <a:t>RTC, the concept of an AS Obligation based on </a:t>
            </a:r>
            <a:r>
              <a:rPr lang="en-US" sz="1300" dirty="0" smtClean="0"/>
              <a:t>DAM </a:t>
            </a:r>
            <a:r>
              <a:rPr lang="en-US" sz="1300" dirty="0"/>
              <a:t>awards, AS self-arrangement, and AS trades is no longer relevant.  As such, related compliance requirements and associated reporting will be removed.  </a:t>
            </a:r>
          </a:p>
          <a:p>
            <a:pPr marL="800100" lvl="1" indent="-342900">
              <a:buFont typeface="+mj-lt"/>
              <a:buAutoNum type="arabicParenR"/>
            </a:pPr>
            <a:r>
              <a:rPr lang="en-US" sz="1300" dirty="0" smtClean="0"/>
              <a:t>With </a:t>
            </a:r>
            <a:r>
              <a:rPr lang="en-US" sz="1300" dirty="0"/>
              <a:t>RTC, the updating </a:t>
            </a:r>
            <a:r>
              <a:rPr lang="en-US" sz="1300" dirty="0" smtClean="0"/>
              <a:t>of AS </a:t>
            </a:r>
            <a:r>
              <a:rPr lang="en-US" sz="1300" dirty="0"/>
              <a:t>Schedules following a deployment instruction for the purpose of adjusting High Ancillary Service Limits (HASLs) is no longer </a:t>
            </a:r>
            <a:r>
              <a:rPr lang="en-US" sz="1300" dirty="0" smtClean="0"/>
              <a:t>relevant; accordingly, the </a:t>
            </a:r>
            <a:r>
              <a:rPr lang="en-US" sz="1300" dirty="0"/>
              <a:t>compliance requirement and associated reporting will be removed. </a:t>
            </a:r>
          </a:p>
          <a:p>
            <a:pPr marL="800100" lvl="1" indent="-342900">
              <a:buFont typeface="+mj-lt"/>
              <a:buAutoNum type="arabicParenR"/>
            </a:pPr>
            <a:r>
              <a:rPr lang="en-US" sz="1300" dirty="0" smtClean="0"/>
              <a:t>With </a:t>
            </a:r>
            <a:r>
              <a:rPr lang="en-US" sz="1300" dirty="0"/>
              <a:t>the changes for GREDP and CLREDP, the Aggregate Adjusted Base Point (AABP) </a:t>
            </a:r>
            <a:r>
              <a:rPr lang="en-US" sz="1300" dirty="0" smtClean="0"/>
              <a:t>used </a:t>
            </a:r>
            <a:r>
              <a:rPr lang="en-US" sz="1300" dirty="0"/>
              <a:t>in the Base Point Deviation (BPD) Settlement will replace the sum of the Average Base Point (AVGBP) and the Average Regulation Instruction (AVGREG) with the </a:t>
            </a:r>
            <a:r>
              <a:rPr lang="en-US" sz="1300" dirty="0" smtClean="0"/>
              <a:t>ASP </a:t>
            </a:r>
            <a:r>
              <a:rPr lang="en-US" sz="1300" dirty="0"/>
              <a:t>component. </a:t>
            </a:r>
            <a:endParaRPr lang="en-US" sz="1300" dirty="0" smtClean="0"/>
          </a:p>
          <a:p>
            <a:pPr marL="800100" lvl="1" indent="-342900">
              <a:buFont typeface="+mj-lt"/>
              <a:buAutoNum type="arabicParenR" startAt="7"/>
            </a:pPr>
            <a:endParaRPr lang="en-US" sz="1000" dirty="0" smtClean="0"/>
          </a:p>
          <a:p>
            <a:r>
              <a:rPr lang="en-US" sz="1800" u="sng" dirty="0"/>
              <a:t>Meeting/Discussion &amp; Consensus</a:t>
            </a:r>
            <a:r>
              <a:rPr lang="en-US" sz="1800" dirty="0"/>
              <a:t>: </a:t>
            </a:r>
          </a:p>
          <a:p>
            <a:pPr lvl="1"/>
            <a:r>
              <a:rPr lang="en-US" sz="1600" dirty="0"/>
              <a:t>Meeting/Discussion on </a:t>
            </a:r>
            <a:r>
              <a:rPr lang="en-US" sz="1600" dirty="0" smtClean="0"/>
              <a:t>10/30/19, 11/19/19, 12/3/19</a:t>
            </a:r>
          </a:p>
          <a:p>
            <a:pPr lvl="1"/>
            <a:r>
              <a:rPr lang="en-US" sz="1600" dirty="0" smtClean="0"/>
              <a:t>Consensus on 12/19/19</a:t>
            </a:r>
          </a:p>
        </p:txBody>
      </p:sp>
    </p:spTree>
    <p:extLst>
      <p:ext uri="{BB962C8B-B14F-4D97-AF65-F5344CB8AC3E}">
        <p14:creationId xmlns:p14="http://schemas.microsoft.com/office/powerpoint/2010/main" val="3386636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8</a:t>
            </a:r>
            <a:r>
              <a:rPr lang="en-US" sz="2000" dirty="0"/>
              <a:t>: RTC Out of Scope and Post-RTC Review Items</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
        <p:nvSpPr>
          <p:cNvPr id="5" name="Content Placeholder 2"/>
          <p:cNvSpPr>
            <a:spLocks noGrp="1"/>
          </p:cNvSpPr>
          <p:nvPr>
            <p:ph idx="1"/>
          </p:nvPr>
        </p:nvSpPr>
        <p:spPr>
          <a:xfrm>
            <a:off x="304800" y="990600"/>
            <a:ext cx="8686800" cy="5410200"/>
          </a:xfrm>
        </p:spPr>
        <p:txBody>
          <a:bodyPr/>
          <a:lstStyle/>
          <a:p>
            <a:r>
              <a:rPr lang="en-US" sz="1800" u="sng" dirty="0"/>
              <a:t>KP </a:t>
            </a:r>
            <a:r>
              <a:rPr lang="en-US" sz="1800" u="sng" dirty="0" smtClean="0"/>
              <a:t>8</a:t>
            </a:r>
            <a:r>
              <a:rPr lang="en-US" sz="1800" dirty="0"/>
              <a:t>  </a:t>
            </a:r>
            <a:r>
              <a:rPr lang="en-US" sz="1800" dirty="0" smtClean="0"/>
              <a:t>Captures </a:t>
            </a:r>
            <a:r>
              <a:rPr lang="en-US" sz="1800" dirty="0"/>
              <a:t>design concepts that were considered during the development of </a:t>
            </a:r>
            <a:r>
              <a:rPr lang="en-US" sz="1800" dirty="0" smtClean="0"/>
              <a:t>RTC Principles</a:t>
            </a:r>
            <a:r>
              <a:rPr lang="en-US" sz="1800" dirty="0"/>
              <a:t>, but deemed to be outside the scope of the </a:t>
            </a:r>
            <a:r>
              <a:rPr lang="en-US" sz="1800" dirty="0" smtClean="0"/>
              <a:t>implementation </a:t>
            </a:r>
            <a:r>
              <a:rPr lang="en-US" sz="1800" dirty="0"/>
              <a:t>of RTC</a:t>
            </a:r>
            <a:r>
              <a:rPr lang="en-US" sz="1800" dirty="0" smtClean="0"/>
              <a:t>.  </a:t>
            </a:r>
          </a:p>
          <a:p>
            <a:endParaRPr lang="en-US" sz="1050" dirty="0" smtClean="0"/>
          </a:p>
          <a:p>
            <a:r>
              <a:rPr lang="en-US" sz="1800" u="sng" dirty="0" smtClean="0"/>
              <a:t>KP 8 (summarized)</a:t>
            </a:r>
          </a:p>
          <a:p>
            <a:pPr marL="800100" lvl="1" indent="-342900">
              <a:buFont typeface="+mj-lt"/>
              <a:buAutoNum type="arabicParenR"/>
            </a:pPr>
            <a:r>
              <a:rPr lang="en-US" sz="1600" dirty="0" smtClean="0"/>
              <a:t>DAM </a:t>
            </a:r>
            <a:r>
              <a:rPr lang="en-US" sz="1600" dirty="0"/>
              <a:t>e</a:t>
            </a:r>
            <a:r>
              <a:rPr lang="en-US" sz="1600" dirty="0" smtClean="0"/>
              <a:t>nhancement </a:t>
            </a:r>
            <a:r>
              <a:rPr lang="en-US" sz="1600" dirty="0"/>
              <a:t>to </a:t>
            </a:r>
            <a:r>
              <a:rPr lang="en-US" sz="1600" dirty="0" smtClean="0"/>
              <a:t>introduce </a:t>
            </a:r>
            <a:r>
              <a:rPr lang="en-US" sz="1600" dirty="0"/>
              <a:t>w</a:t>
            </a:r>
            <a:r>
              <a:rPr lang="en-US" sz="1600" dirty="0" smtClean="0"/>
              <a:t>illing </a:t>
            </a:r>
            <a:r>
              <a:rPr lang="en-US" sz="1600" dirty="0"/>
              <a:t>b</a:t>
            </a:r>
            <a:r>
              <a:rPr lang="en-US" sz="1600" dirty="0" smtClean="0"/>
              <a:t>uyer</a:t>
            </a:r>
            <a:r>
              <a:rPr lang="en-US" sz="1600" dirty="0"/>
              <a:t>, </a:t>
            </a:r>
            <a:r>
              <a:rPr lang="en-US" sz="1600" dirty="0" smtClean="0"/>
              <a:t>willing </a:t>
            </a:r>
            <a:r>
              <a:rPr lang="en-US" sz="1600" dirty="0"/>
              <a:t>s</a:t>
            </a:r>
            <a:r>
              <a:rPr lang="en-US" sz="1600" dirty="0" smtClean="0"/>
              <a:t>eller concept </a:t>
            </a:r>
            <a:endParaRPr lang="en-US" sz="1600" dirty="0"/>
          </a:p>
          <a:p>
            <a:pPr marL="1200150" lvl="2" indent="-342900"/>
            <a:r>
              <a:rPr lang="en-US" sz="1400" dirty="0" smtClean="0"/>
              <a:t>PUCT decision related to KP5</a:t>
            </a:r>
          </a:p>
          <a:p>
            <a:pPr marL="800100" lvl="1" indent="-342900">
              <a:buFont typeface="+mj-lt"/>
              <a:buAutoNum type="arabicParenR"/>
            </a:pPr>
            <a:r>
              <a:rPr lang="en-US" sz="1600" dirty="0"/>
              <a:t>Maintaining </a:t>
            </a:r>
            <a:r>
              <a:rPr lang="en-US" sz="1600" dirty="0" smtClean="0"/>
              <a:t>participation </a:t>
            </a:r>
            <a:r>
              <a:rPr lang="en-US" sz="1600" dirty="0"/>
              <a:t>f</a:t>
            </a:r>
            <a:r>
              <a:rPr lang="en-US" sz="1600" dirty="0" smtClean="0"/>
              <a:t>actors </a:t>
            </a:r>
            <a:r>
              <a:rPr lang="en-US" sz="1600" dirty="0"/>
              <a:t>for </a:t>
            </a:r>
            <a:r>
              <a:rPr lang="en-US" sz="1600" dirty="0" smtClean="0"/>
              <a:t>Regulation Service deployments </a:t>
            </a:r>
            <a:endParaRPr lang="en-US" sz="1600" dirty="0"/>
          </a:p>
          <a:p>
            <a:pPr marL="1200150" lvl="2" indent="-342900"/>
            <a:r>
              <a:rPr lang="en-US" sz="1400" dirty="0" smtClean="0"/>
              <a:t>TAC decision related to KP 1.5</a:t>
            </a:r>
          </a:p>
          <a:p>
            <a:pPr marL="800100" lvl="1" indent="-342900">
              <a:buFont typeface="+mj-lt"/>
              <a:buAutoNum type="arabicParenR"/>
            </a:pPr>
            <a:r>
              <a:rPr lang="en-US" sz="1600" dirty="0"/>
              <a:t>Price Adjustments for Reg-Up, RRS, ECRS, and Non-Spin </a:t>
            </a:r>
          </a:p>
          <a:p>
            <a:pPr marL="1200150" lvl="2" indent="-342900"/>
            <a:r>
              <a:rPr lang="en-US" sz="1400" dirty="0" smtClean="0"/>
              <a:t>RTCTF decision related to KP 1.2</a:t>
            </a:r>
          </a:p>
          <a:p>
            <a:pPr marL="800100" lvl="1" indent="-342900">
              <a:buFont typeface="+mj-lt"/>
              <a:buAutoNum type="arabicParenR"/>
            </a:pPr>
            <a:r>
              <a:rPr lang="en-US" sz="1600" dirty="0" smtClean="0"/>
              <a:t>EOC updates </a:t>
            </a:r>
            <a:r>
              <a:rPr lang="en-US" sz="1600" dirty="0"/>
              <a:t>in Real-Time and </a:t>
            </a:r>
            <a:r>
              <a:rPr lang="en-US" sz="1600" dirty="0" smtClean="0"/>
              <a:t>make-whole </a:t>
            </a:r>
            <a:r>
              <a:rPr lang="en-US" sz="1600" dirty="0"/>
              <a:t>c</a:t>
            </a:r>
            <a:r>
              <a:rPr lang="en-US" sz="1600" dirty="0" smtClean="0"/>
              <a:t>onsiderations </a:t>
            </a:r>
            <a:r>
              <a:rPr lang="en-US" sz="1600" dirty="0"/>
              <a:t>for Resources </a:t>
            </a:r>
          </a:p>
          <a:p>
            <a:pPr marL="1200150" lvl="2" indent="-342900"/>
            <a:r>
              <a:rPr lang="en-US" sz="1400" dirty="0" smtClean="0"/>
              <a:t>RTCTF decision related to KPs 1.3</a:t>
            </a:r>
            <a:r>
              <a:rPr lang="en-US" sz="1400" dirty="0"/>
              <a:t> </a:t>
            </a:r>
            <a:r>
              <a:rPr lang="en-US" sz="1400" dirty="0" smtClean="0"/>
              <a:t>and 4(c)&amp;(</a:t>
            </a:r>
            <a:r>
              <a:rPr lang="en-US" sz="1400" dirty="0"/>
              <a:t>d</a:t>
            </a:r>
            <a:r>
              <a:rPr lang="en-US" sz="1400" dirty="0" smtClean="0"/>
              <a:t>)</a:t>
            </a:r>
          </a:p>
          <a:p>
            <a:pPr marL="800100" lvl="1" indent="-342900">
              <a:buFont typeface="+mj-lt"/>
              <a:buAutoNum type="arabicParenR"/>
            </a:pPr>
            <a:r>
              <a:rPr lang="en-US" sz="1600" dirty="0" smtClean="0"/>
              <a:t>AS substitution for SCED to substitute higher value AS having lower offer for lower value AS </a:t>
            </a:r>
          </a:p>
          <a:p>
            <a:pPr marL="1200150" lvl="2" indent="-342900"/>
            <a:r>
              <a:rPr lang="en-US" sz="1400" dirty="0"/>
              <a:t>RTCTF decision related to KP </a:t>
            </a:r>
            <a:r>
              <a:rPr lang="en-US" sz="1400" dirty="0" smtClean="0"/>
              <a:t>1.3</a:t>
            </a:r>
            <a:endParaRPr lang="en-US" sz="1400" dirty="0"/>
          </a:p>
          <a:p>
            <a:pPr marL="800100" lvl="1" indent="-342900">
              <a:buFont typeface="+mj-lt"/>
              <a:buAutoNum type="arabicParenR" startAt="7"/>
            </a:pPr>
            <a:endParaRPr lang="en-US" sz="1000" dirty="0" smtClean="0"/>
          </a:p>
          <a:p>
            <a:r>
              <a:rPr lang="en-US" sz="1800" u="sng" dirty="0" smtClean="0"/>
              <a:t>Meeting/Discussion</a:t>
            </a:r>
            <a:r>
              <a:rPr lang="en-US" sz="1800" dirty="0" smtClean="0"/>
              <a:t>: </a:t>
            </a:r>
            <a:endParaRPr lang="en-US" sz="1800" dirty="0"/>
          </a:p>
          <a:p>
            <a:pPr lvl="1"/>
            <a:r>
              <a:rPr lang="en-US" sz="1600" dirty="0" smtClean="0"/>
              <a:t>Numerous meeting discussions through RTC process</a:t>
            </a:r>
          </a:p>
        </p:txBody>
      </p:sp>
    </p:spTree>
    <p:extLst>
      <p:ext uri="{BB962C8B-B14F-4D97-AF65-F5344CB8AC3E}">
        <p14:creationId xmlns:p14="http://schemas.microsoft.com/office/powerpoint/2010/main" val="39906344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6</a:t>
            </a:r>
            <a:r>
              <a:rPr lang="en-US" sz="2000" dirty="0"/>
              <a:t>: Market-Facing Reports</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
        <p:nvSpPr>
          <p:cNvPr id="5" name="Content Placeholder 2"/>
          <p:cNvSpPr>
            <a:spLocks noGrp="1"/>
          </p:cNvSpPr>
          <p:nvPr>
            <p:ph idx="1"/>
          </p:nvPr>
        </p:nvSpPr>
        <p:spPr>
          <a:xfrm>
            <a:off x="304800" y="990600"/>
            <a:ext cx="8686800" cy="5410200"/>
          </a:xfrm>
        </p:spPr>
        <p:txBody>
          <a:bodyPr/>
          <a:lstStyle/>
          <a:p>
            <a:r>
              <a:rPr lang="en-US" sz="1800" u="sng" dirty="0"/>
              <a:t>KP </a:t>
            </a:r>
            <a:r>
              <a:rPr lang="en-US" sz="1800" u="sng" dirty="0" smtClean="0"/>
              <a:t>6</a:t>
            </a:r>
            <a:r>
              <a:rPr lang="en-US" sz="1800" dirty="0"/>
              <a:t>  </a:t>
            </a:r>
            <a:r>
              <a:rPr lang="en-US" sz="1800" dirty="0" smtClean="0"/>
              <a:t>Identifies </a:t>
            </a:r>
            <a:r>
              <a:rPr lang="en-US" sz="1800" dirty="0"/>
              <a:t>changes to market-facing reports that will be necessary for the market for implementation of </a:t>
            </a:r>
            <a:r>
              <a:rPr lang="en-US" sz="1800" dirty="0" smtClean="0"/>
              <a:t>RTC.</a:t>
            </a:r>
            <a:endParaRPr lang="en-US" sz="1800" dirty="0"/>
          </a:p>
          <a:p>
            <a:pPr marL="0" indent="0">
              <a:buNone/>
            </a:pPr>
            <a:endParaRPr lang="en-US" sz="1050" dirty="0" smtClean="0"/>
          </a:p>
          <a:p>
            <a:r>
              <a:rPr lang="en-US" sz="1800" u="sng" dirty="0"/>
              <a:t>KP </a:t>
            </a:r>
            <a:r>
              <a:rPr lang="en-US" sz="1800" u="sng" dirty="0" smtClean="0"/>
              <a:t>6 (summarized)</a:t>
            </a:r>
          </a:p>
          <a:p>
            <a:pPr marL="800100" lvl="1" indent="-342900">
              <a:buFont typeface="+mj-lt"/>
              <a:buAutoNum type="arabicParenR"/>
            </a:pPr>
            <a:r>
              <a:rPr lang="en-US" sz="1600" dirty="0" smtClean="0"/>
              <a:t>As </a:t>
            </a:r>
            <a:r>
              <a:rPr lang="en-US" sz="1600" dirty="0"/>
              <a:t>necessary, existing market-facing reports and user interfaces will be removed or </a:t>
            </a:r>
            <a:r>
              <a:rPr lang="en-US" sz="1600" dirty="0" smtClean="0"/>
              <a:t>modified, </a:t>
            </a:r>
            <a:r>
              <a:rPr lang="en-US" sz="1600" dirty="0"/>
              <a:t>and new market-facing reports and user interfaces will be created to implement RTC and achieve </a:t>
            </a:r>
            <a:r>
              <a:rPr lang="en-US" sz="1600" dirty="0" smtClean="0"/>
              <a:t>Key Principles.  </a:t>
            </a:r>
            <a:endParaRPr lang="en-US" sz="1600" dirty="0"/>
          </a:p>
          <a:p>
            <a:pPr marL="800100" lvl="1" indent="-342900">
              <a:buFont typeface="+mj-lt"/>
              <a:buAutoNum type="arabicParenR"/>
            </a:pPr>
            <a:r>
              <a:rPr lang="en-US" sz="1600" dirty="0" smtClean="0"/>
              <a:t>The </a:t>
            </a:r>
            <a:r>
              <a:rPr lang="en-US" sz="1600" dirty="0"/>
              <a:t>list of reports and user interfaces contained in the appendix of this document will be used to guide the development of Protocol language for RTC.</a:t>
            </a:r>
          </a:p>
          <a:p>
            <a:pPr marL="800100" lvl="1" indent="-342900">
              <a:buFont typeface="+mj-lt"/>
              <a:buAutoNum type="arabicParenR" startAt="7"/>
            </a:pPr>
            <a:endParaRPr lang="en-US" sz="1000" dirty="0" smtClean="0"/>
          </a:p>
          <a:p>
            <a:r>
              <a:rPr lang="en-US" sz="1800" u="sng" dirty="0"/>
              <a:t>Meeting/Discussion &amp; Consensus</a:t>
            </a:r>
            <a:r>
              <a:rPr lang="en-US" sz="1800" dirty="0"/>
              <a:t>: </a:t>
            </a:r>
          </a:p>
          <a:p>
            <a:pPr lvl="1"/>
            <a:r>
              <a:rPr lang="en-US" sz="1600" dirty="0"/>
              <a:t>Meeting/Discussion on </a:t>
            </a:r>
            <a:r>
              <a:rPr lang="en-US" sz="1600" dirty="0" smtClean="0"/>
              <a:t>11/19/19, 12/3/19 and 12/19/19</a:t>
            </a:r>
          </a:p>
          <a:p>
            <a:pPr lvl="1"/>
            <a:r>
              <a:rPr lang="en-US" sz="1600" dirty="0" smtClean="0"/>
              <a:t>Consensus on (1) and (2) on 12/19/19</a:t>
            </a:r>
          </a:p>
          <a:p>
            <a:pPr lvl="1"/>
            <a:endParaRPr lang="en-US" sz="1600" dirty="0"/>
          </a:p>
          <a:p>
            <a:r>
              <a:rPr lang="en-US" sz="1800" i="1" dirty="0" smtClean="0"/>
              <a:t>Re: KP 6 Appendix, List of Reports - There was a proposed addition of 2 reports without consensus (see next two slides)</a:t>
            </a:r>
          </a:p>
        </p:txBody>
      </p:sp>
    </p:spTree>
    <p:extLst>
      <p:ext uri="{BB962C8B-B14F-4D97-AF65-F5344CB8AC3E}">
        <p14:creationId xmlns:p14="http://schemas.microsoft.com/office/powerpoint/2010/main" val="123349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smtClean="0"/>
              <a:t>TAC Consideration </a:t>
            </a:r>
            <a:r>
              <a:rPr lang="en-US" sz="2000" dirty="0"/>
              <a:t>of KP6: Two Additional Reports</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sp>
        <p:nvSpPr>
          <p:cNvPr id="5" name="Content Placeholder 2"/>
          <p:cNvSpPr>
            <a:spLocks noGrp="1"/>
          </p:cNvSpPr>
          <p:nvPr>
            <p:ph idx="1"/>
          </p:nvPr>
        </p:nvSpPr>
        <p:spPr>
          <a:xfrm>
            <a:off x="381000" y="866274"/>
            <a:ext cx="8686800" cy="5410200"/>
          </a:xfrm>
        </p:spPr>
        <p:txBody>
          <a:bodyPr/>
          <a:lstStyle/>
          <a:p>
            <a:r>
              <a:rPr lang="en-US" sz="1800" dirty="0" smtClean="0"/>
              <a:t>With the adoption of real-time AS Offers in Real-Time came the proposal of two new 60-day disclosure reports, as reflected in the Appendix:</a:t>
            </a:r>
          </a:p>
          <a:p>
            <a:pPr lvl="1"/>
            <a:r>
              <a:rPr lang="en-US" sz="1600" dirty="0" smtClean="0"/>
              <a:t>New: </a:t>
            </a:r>
            <a:r>
              <a:rPr lang="en-US" sz="1600" u="sng" dirty="0" smtClean="0"/>
              <a:t>60-Day </a:t>
            </a:r>
            <a:r>
              <a:rPr lang="en-US" sz="1600" u="sng" dirty="0"/>
              <a:t>SCED Disclosure </a:t>
            </a:r>
            <a:r>
              <a:rPr lang="en-US" sz="1600" u="sng" dirty="0" smtClean="0"/>
              <a:t>Report</a:t>
            </a:r>
            <a:r>
              <a:rPr lang="en-US" sz="1600" dirty="0" smtClean="0"/>
              <a:t> - </a:t>
            </a:r>
            <a:r>
              <a:rPr lang="en-US" sz="1600" dirty="0"/>
              <a:t>Generation Resource </a:t>
            </a:r>
            <a:r>
              <a:rPr lang="en-US" sz="1600" dirty="0" smtClean="0"/>
              <a:t>updates </a:t>
            </a:r>
            <a:r>
              <a:rPr lang="en-US" sz="1600" dirty="0"/>
              <a:t>to Offer Curves for AS </a:t>
            </a:r>
            <a:r>
              <a:rPr lang="en-US" sz="1600" dirty="0" smtClean="0"/>
              <a:t>(and if later approved, Energy Offers)</a:t>
            </a:r>
          </a:p>
          <a:p>
            <a:pPr lvl="1"/>
            <a:r>
              <a:rPr lang="en-US" sz="1600" dirty="0" smtClean="0"/>
              <a:t>New: </a:t>
            </a:r>
            <a:r>
              <a:rPr lang="en-US" sz="1600" u="sng" dirty="0" smtClean="0"/>
              <a:t>60-Day </a:t>
            </a:r>
            <a:r>
              <a:rPr lang="en-US" sz="1600" u="sng" dirty="0"/>
              <a:t>SCED Disclosure </a:t>
            </a:r>
            <a:r>
              <a:rPr lang="en-US" sz="1600" u="sng" dirty="0" smtClean="0"/>
              <a:t>Report </a:t>
            </a:r>
            <a:r>
              <a:rPr lang="en-US" sz="1600" dirty="0" smtClean="0"/>
              <a:t>- </a:t>
            </a:r>
            <a:r>
              <a:rPr lang="en-US" sz="1600" dirty="0"/>
              <a:t>Load Resource </a:t>
            </a:r>
            <a:r>
              <a:rPr lang="en-US" sz="1600" dirty="0" smtClean="0"/>
              <a:t>updates </a:t>
            </a:r>
            <a:r>
              <a:rPr lang="en-US" sz="1600" dirty="0"/>
              <a:t>to Offer Curves for AS </a:t>
            </a:r>
            <a:r>
              <a:rPr lang="en-US" sz="1600" dirty="0" smtClean="0"/>
              <a:t>(and </a:t>
            </a:r>
            <a:r>
              <a:rPr lang="en-US" sz="1600" dirty="0"/>
              <a:t>if later approved, </a:t>
            </a:r>
            <a:r>
              <a:rPr lang="en-US" sz="1600" dirty="0" smtClean="0"/>
              <a:t>Energy Bids)</a:t>
            </a:r>
          </a:p>
          <a:p>
            <a:pPr lvl="2"/>
            <a:r>
              <a:rPr lang="en-US" sz="1400" dirty="0" smtClean="0"/>
              <a:t>New reports </a:t>
            </a:r>
            <a:r>
              <a:rPr lang="en-US" sz="1400" dirty="0"/>
              <a:t>to be included </a:t>
            </a:r>
            <a:r>
              <a:rPr lang="en-US" sz="1400" dirty="0" smtClean="0"/>
              <a:t>which indicate </a:t>
            </a:r>
            <a:r>
              <a:rPr lang="en-US" sz="1400" dirty="0"/>
              <a:t>the number of times for each AS for each Operating </a:t>
            </a:r>
            <a:r>
              <a:rPr lang="en-US" sz="1400" dirty="0" smtClean="0"/>
              <a:t>Hour </a:t>
            </a:r>
            <a:r>
              <a:rPr lang="en-US" sz="1400" dirty="0"/>
              <a:t>the Resource has changed any of its AS </a:t>
            </a:r>
            <a:r>
              <a:rPr lang="en-US" sz="1400" dirty="0" smtClean="0"/>
              <a:t>Offer Curves </a:t>
            </a:r>
            <a:r>
              <a:rPr lang="en-US" sz="1400" dirty="0"/>
              <a:t>within the Operating Period.  Separately,  </a:t>
            </a:r>
            <a:r>
              <a:rPr lang="en-US" sz="1400" dirty="0" smtClean="0"/>
              <a:t>and if applicable, include number </a:t>
            </a:r>
            <a:r>
              <a:rPr lang="en-US" sz="1400" dirty="0"/>
              <a:t>of </a:t>
            </a:r>
            <a:r>
              <a:rPr lang="en-US" sz="1400" dirty="0" smtClean="0"/>
              <a:t>changes made </a:t>
            </a:r>
            <a:r>
              <a:rPr lang="en-US" sz="1400" dirty="0"/>
              <a:t>to </a:t>
            </a:r>
            <a:r>
              <a:rPr lang="en-US" sz="1400" dirty="0" smtClean="0"/>
              <a:t>EOCs. </a:t>
            </a:r>
          </a:p>
          <a:p>
            <a:pPr lvl="2"/>
            <a:endParaRPr lang="en-US" sz="1400" dirty="0"/>
          </a:p>
          <a:p>
            <a:r>
              <a:rPr lang="en-US" sz="1800" dirty="0" smtClean="0"/>
              <a:t>For perspective on current reporting scope, ERCOT </a:t>
            </a:r>
            <a:r>
              <a:rPr lang="en-US" sz="1800" dirty="0"/>
              <a:t>has identified the following </a:t>
            </a:r>
            <a:r>
              <a:rPr lang="en-US" sz="1800" dirty="0" smtClean="0"/>
              <a:t>counts of reporting changes related to RTC:</a:t>
            </a:r>
            <a:endParaRPr lang="en-US" sz="1800" dirty="0"/>
          </a:p>
          <a:p>
            <a:pPr lvl="1"/>
            <a:r>
              <a:rPr lang="en-US" sz="1600" dirty="0"/>
              <a:t>16 </a:t>
            </a:r>
            <a:r>
              <a:rPr lang="en-US" sz="1600" dirty="0" smtClean="0"/>
              <a:t>new </a:t>
            </a:r>
            <a:r>
              <a:rPr lang="en-US" sz="1600" dirty="0"/>
              <a:t>reports</a:t>
            </a:r>
          </a:p>
          <a:p>
            <a:pPr lvl="1"/>
            <a:r>
              <a:rPr lang="en-US" sz="1600" dirty="0"/>
              <a:t>15 </a:t>
            </a:r>
            <a:r>
              <a:rPr lang="en-US" sz="1600" dirty="0" smtClean="0"/>
              <a:t>retired </a:t>
            </a:r>
            <a:r>
              <a:rPr lang="en-US" sz="1600" dirty="0"/>
              <a:t>reports</a:t>
            </a:r>
          </a:p>
          <a:p>
            <a:pPr lvl="1"/>
            <a:r>
              <a:rPr lang="en-US" sz="1600" dirty="0"/>
              <a:t>50 </a:t>
            </a:r>
            <a:r>
              <a:rPr lang="en-US" sz="1600" dirty="0" smtClean="0"/>
              <a:t>modified reports</a:t>
            </a:r>
          </a:p>
        </p:txBody>
      </p:sp>
    </p:spTree>
    <p:extLst>
      <p:ext uri="{BB962C8B-B14F-4D97-AF65-F5344CB8AC3E}">
        <p14:creationId xmlns:p14="http://schemas.microsoft.com/office/powerpoint/2010/main" val="3058707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Voting Items for Key Principles</a:t>
            </a:r>
          </a:p>
        </p:txBody>
      </p:sp>
      <p:sp>
        <p:nvSpPr>
          <p:cNvPr id="3" name="Content Placeholder 2"/>
          <p:cNvSpPr>
            <a:spLocks noGrp="1"/>
          </p:cNvSpPr>
          <p:nvPr>
            <p:ph idx="1"/>
          </p:nvPr>
        </p:nvSpPr>
        <p:spPr>
          <a:xfrm>
            <a:off x="304800" y="918369"/>
            <a:ext cx="8534400" cy="5486400"/>
          </a:xfrm>
        </p:spPr>
        <p:txBody>
          <a:bodyPr/>
          <a:lstStyle/>
          <a:p>
            <a:pPr marL="457200" lvl="1" indent="0">
              <a:buNone/>
            </a:pPr>
            <a:r>
              <a:rPr lang="en-US" sz="1800" u="sng" dirty="0" smtClean="0"/>
              <a:t>Consensus Items</a:t>
            </a:r>
            <a:endParaRPr lang="en-US" sz="1800" u="sng" dirty="0"/>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KP1.1, </a:t>
            </a:r>
            <a:r>
              <a:rPr lang="en-US" sz="1600" dirty="0" smtClean="0">
                <a:latin typeface="Calibri" panose="020F0502020204030204" pitchFamily="34" charset="0"/>
                <a:ea typeface="Times New Roman" panose="02020603050405020304" pitchFamily="18" charset="0"/>
                <a:cs typeface="Times New Roman" panose="02020603050405020304" pitchFamily="18" charset="0"/>
              </a:rPr>
              <a:t>Sections </a:t>
            </a:r>
            <a:r>
              <a:rPr lang="en-US" sz="1600" dirty="0">
                <a:latin typeface="Calibri" panose="020F0502020204030204" pitchFamily="34" charset="0"/>
                <a:ea typeface="Times New Roman" panose="02020603050405020304" pitchFamily="18" charset="0"/>
                <a:cs typeface="Times New Roman" panose="02020603050405020304" pitchFamily="18" charset="0"/>
              </a:rPr>
              <a:t>(2), (6), (7) &amp; (8) - Ancillary Service Demand Curves and Current Market Price Adders</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KP1.2, </a:t>
            </a:r>
            <a:r>
              <a:rPr lang="en-US" sz="1600" dirty="0" smtClean="0">
                <a:latin typeface="Calibri" panose="020F0502020204030204" pitchFamily="34" charset="0"/>
                <a:ea typeface="Times New Roman" panose="02020603050405020304" pitchFamily="18" charset="0"/>
                <a:cs typeface="Times New Roman" panose="02020603050405020304" pitchFamily="18" charset="0"/>
              </a:rPr>
              <a:t>Section </a:t>
            </a:r>
            <a:r>
              <a:rPr lang="en-US" sz="1600" dirty="0">
                <a:latin typeface="Calibri" panose="020F0502020204030204" pitchFamily="34" charset="0"/>
                <a:ea typeface="Times New Roman" panose="02020603050405020304" pitchFamily="18" charset="0"/>
                <a:cs typeface="Times New Roman" panose="02020603050405020304" pitchFamily="18" charset="0"/>
              </a:rPr>
              <a:t>(3) - System-Wide Offer Cap and Power Balance Penalty Price</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KP1.3, </a:t>
            </a:r>
            <a:r>
              <a:rPr lang="en-US" sz="1600" dirty="0" smtClean="0">
                <a:latin typeface="Calibri" panose="020F0502020204030204" pitchFamily="34" charset="0"/>
                <a:ea typeface="Times New Roman" panose="02020603050405020304" pitchFamily="18" charset="0"/>
                <a:cs typeface="Times New Roman" panose="02020603050405020304" pitchFamily="18" charset="0"/>
              </a:rPr>
              <a:t>Sections </a:t>
            </a:r>
            <a:r>
              <a:rPr lang="en-US" sz="1600" dirty="0">
                <a:latin typeface="Calibri" panose="020F0502020204030204" pitchFamily="34" charset="0"/>
                <a:ea typeface="Times New Roman" panose="02020603050405020304" pitchFamily="18" charset="0"/>
                <a:cs typeface="Times New Roman" panose="02020603050405020304" pitchFamily="18" charset="0"/>
              </a:rPr>
              <a:t>(11) &amp; (14) - Offering and Awarding Ancillary Services in Real-Time</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KP1.4, </a:t>
            </a:r>
            <a:r>
              <a:rPr lang="en-US" sz="1600" dirty="0" smtClean="0">
                <a:latin typeface="Calibri" panose="020F0502020204030204" pitchFamily="34" charset="0"/>
                <a:ea typeface="Times New Roman" panose="02020603050405020304" pitchFamily="18" charset="0"/>
                <a:cs typeface="Times New Roman" panose="02020603050405020304" pitchFamily="18" charset="0"/>
              </a:rPr>
              <a:t>Sections </a:t>
            </a:r>
            <a:r>
              <a:rPr lang="en-US" sz="1600" dirty="0">
                <a:latin typeface="Calibri" panose="020F0502020204030204" pitchFamily="34" charset="0"/>
                <a:ea typeface="Times New Roman" panose="02020603050405020304" pitchFamily="18" charset="0"/>
                <a:cs typeface="Times New Roman" panose="02020603050405020304" pitchFamily="18" charset="0"/>
              </a:rPr>
              <a:t>(3) &amp; (4) - Systems/Applications that Provide Input into the Real-Time Optimization Engine</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KP1.5, </a:t>
            </a:r>
            <a:r>
              <a:rPr lang="en-US" sz="1600" dirty="0" smtClean="0">
                <a:latin typeface="Calibri" panose="020F0502020204030204" pitchFamily="34" charset="0"/>
                <a:ea typeface="Times New Roman" panose="02020603050405020304" pitchFamily="18" charset="0"/>
                <a:cs typeface="Times New Roman" panose="02020603050405020304" pitchFamily="18" charset="0"/>
              </a:rPr>
              <a:t>Sections </a:t>
            </a:r>
            <a:r>
              <a:rPr lang="en-US" sz="1600" dirty="0">
                <a:latin typeface="Calibri" panose="020F0502020204030204" pitchFamily="34" charset="0"/>
                <a:ea typeface="Times New Roman" panose="02020603050405020304" pitchFamily="18" charset="0"/>
                <a:cs typeface="Times New Roman" panose="02020603050405020304" pitchFamily="18" charset="0"/>
              </a:rPr>
              <a:t>(14) - (16) - Process for Deploying Ancillary Services</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 1.6, </a:t>
            </a:r>
            <a:r>
              <a:rPr lang="en-US" sz="1600" dirty="0" smtClean="0">
                <a:latin typeface="Calibri" panose="020F0502020204030204" pitchFamily="34" charset="0"/>
                <a:ea typeface="Times New Roman" panose="02020603050405020304" pitchFamily="18" charset="0"/>
                <a:cs typeface="Times New Roman" panose="02020603050405020304" pitchFamily="18" charset="0"/>
              </a:rPr>
              <a:t>Section </a:t>
            </a:r>
            <a:r>
              <a:rPr lang="en-US" sz="1600" dirty="0">
                <a:latin typeface="Calibri" panose="020F0502020204030204" pitchFamily="34" charset="0"/>
                <a:ea typeface="Times New Roman" panose="02020603050405020304" pitchFamily="18" charset="0"/>
                <a:cs typeface="Times New Roman" panose="02020603050405020304" pitchFamily="18" charset="0"/>
              </a:rPr>
              <a:t>(5) - Ancillary Service Imbalance Settlement</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KP3, </a:t>
            </a:r>
            <a:r>
              <a:rPr lang="en-US" sz="1600" dirty="0" smtClean="0">
                <a:latin typeface="Calibri" panose="020F0502020204030204" pitchFamily="34" charset="0"/>
                <a:ea typeface="Times New Roman" panose="02020603050405020304" pitchFamily="18" charset="0"/>
                <a:cs typeface="Times New Roman" panose="02020603050405020304" pitchFamily="18" charset="0"/>
              </a:rPr>
              <a:t>Sections </a:t>
            </a:r>
            <a:r>
              <a:rPr lang="en-US" sz="1600" dirty="0">
                <a:latin typeface="Calibri" panose="020F0502020204030204" pitchFamily="34" charset="0"/>
                <a:ea typeface="Times New Roman" panose="02020603050405020304" pitchFamily="18" charset="0"/>
                <a:cs typeface="Times New Roman" panose="02020603050405020304" pitchFamily="18" charset="0"/>
              </a:rPr>
              <a:t>(13) - (20) - Reliability Unit Commitment</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KP5, </a:t>
            </a:r>
            <a:r>
              <a:rPr lang="en-US" sz="1600" dirty="0" smtClean="0">
                <a:latin typeface="Calibri" panose="020F0502020204030204" pitchFamily="34" charset="0"/>
                <a:ea typeface="Times New Roman" panose="02020603050405020304" pitchFamily="18" charset="0"/>
                <a:cs typeface="Times New Roman" panose="02020603050405020304" pitchFamily="18" charset="0"/>
              </a:rPr>
              <a:t>Sections </a:t>
            </a:r>
            <a:r>
              <a:rPr lang="en-US" sz="1600" dirty="0">
                <a:latin typeface="Calibri" panose="020F0502020204030204" pitchFamily="34" charset="0"/>
                <a:ea typeface="Times New Roman" panose="02020603050405020304" pitchFamily="18" charset="0"/>
                <a:cs typeface="Times New Roman" panose="02020603050405020304" pitchFamily="18" charset="0"/>
              </a:rPr>
              <a:t>(2)(a), (7)(b) &amp; (7)(j) - Day-Ahead Market</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KP7 - Performance Monitoring</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lvl="2">
              <a:spcBef>
                <a:spcPts val="0"/>
              </a:spcBef>
              <a:tabLst>
                <a:tab pos="914400" algn="l"/>
              </a:tabLst>
            </a:pPr>
            <a:r>
              <a:rPr lang="en-US" sz="1600" dirty="0">
                <a:latin typeface="Calibri" panose="020F0502020204030204" pitchFamily="34" charset="0"/>
                <a:ea typeface="Times New Roman" panose="02020603050405020304" pitchFamily="18" charset="0"/>
                <a:cs typeface="Times New Roman" panose="02020603050405020304" pitchFamily="18" charset="0"/>
              </a:rPr>
              <a:t>KP8 - Out of Scope and Post-RTC Review </a:t>
            </a:r>
            <a:r>
              <a:rPr lang="en-US" sz="1600" dirty="0" smtClean="0">
                <a:latin typeface="Calibri" panose="020F0502020204030204" pitchFamily="34" charset="0"/>
                <a:ea typeface="Times New Roman" panose="02020603050405020304" pitchFamily="18" charset="0"/>
                <a:cs typeface="Times New Roman" panose="02020603050405020304" pitchFamily="18" charset="0"/>
              </a:rPr>
              <a:t>Items</a:t>
            </a:r>
            <a:endParaRPr lang="en-US" sz="1600" dirty="0">
              <a:latin typeface="Times New Roman" panose="02020603050405020304" pitchFamily="18" charset="0"/>
              <a:ea typeface="Times New Roman" panose="02020603050405020304" pitchFamily="18" charset="0"/>
              <a:cs typeface="Times New Roman" panose="02020603050405020304" pitchFamily="18" charset="0"/>
            </a:endParaRPr>
          </a:p>
          <a:p>
            <a:pPr marL="457200" lvl="1" indent="0">
              <a:buNone/>
            </a:pPr>
            <a:endParaRPr lang="en-US" sz="1800" u="sng" dirty="0" smtClean="0"/>
          </a:p>
          <a:p>
            <a:pPr marL="457200" lvl="1" indent="0">
              <a:buNone/>
            </a:pPr>
            <a:r>
              <a:rPr lang="en-US" sz="1800" u="sng" dirty="0" smtClean="0"/>
              <a:t>Non-Consensus Item</a:t>
            </a:r>
          </a:p>
          <a:p>
            <a:pPr lvl="2">
              <a:spcBef>
                <a:spcPts val="0"/>
              </a:spcBef>
              <a:tabLst>
                <a:tab pos="914400" algn="l"/>
              </a:tabLst>
            </a:pPr>
            <a:r>
              <a:rPr lang="en-US" sz="1600" dirty="0" smtClean="0">
                <a:latin typeface="Calibri" panose="020F0502020204030204" pitchFamily="34" charset="0"/>
                <a:ea typeface="Times New Roman" panose="02020603050405020304" pitchFamily="18" charset="0"/>
                <a:cs typeface="Times New Roman" panose="02020603050405020304" pitchFamily="18" charset="0"/>
              </a:rPr>
              <a:t>KP6 – Market-Facing Reports</a:t>
            </a:r>
          </a:p>
          <a:p>
            <a:pPr lvl="3">
              <a:spcBef>
                <a:spcPts val="0"/>
              </a:spcBef>
              <a:tabLst>
                <a:tab pos="914400" algn="l"/>
              </a:tabLst>
            </a:pPr>
            <a:r>
              <a:rPr lang="en-US" sz="1500" dirty="0" smtClean="0">
                <a:latin typeface="Calibri" panose="020F0502020204030204" pitchFamily="34" charset="0"/>
                <a:ea typeface="Times New Roman" panose="02020603050405020304" pitchFamily="18" charset="0"/>
                <a:cs typeface="Times New Roman" panose="02020603050405020304" pitchFamily="18" charset="0"/>
              </a:rPr>
              <a:t>KP6</a:t>
            </a:r>
            <a:r>
              <a:rPr lang="en-US" sz="1500" dirty="0">
                <a:latin typeface="Calibri" panose="020F0502020204030204" pitchFamily="34" charset="0"/>
                <a:ea typeface="Times New Roman" panose="02020603050405020304" pitchFamily="18" charset="0"/>
                <a:cs typeface="Times New Roman" panose="02020603050405020304" pitchFamily="18" charset="0"/>
              </a:rPr>
              <a:t>, as originally proposed by ERCOT, without proposed two additional reports</a:t>
            </a:r>
            <a:endParaRPr lang="en-US" sz="1050" dirty="0"/>
          </a:p>
          <a:p>
            <a:pPr lvl="3">
              <a:spcBef>
                <a:spcPts val="0"/>
              </a:spcBef>
              <a:tabLst>
                <a:tab pos="914400" algn="l"/>
              </a:tabLst>
            </a:pPr>
            <a:r>
              <a:rPr lang="en-US" sz="1500" dirty="0" smtClean="0">
                <a:latin typeface="Calibri" panose="020F0502020204030204" pitchFamily="34" charset="0"/>
                <a:ea typeface="Times New Roman" panose="02020603050405020304" pitchFamily="18" charset="0"/>
                <a:cs typeface="Times New Roman" panose="02020603050405020304" pitchFamily="18" charset="0"/>
              </a:rPr>
              <a:t>KP6, as proposed by [Market Participant], with proposed two additional reports</a:t>
            </a:r>
          </a:p>
          <a:p>
            <a:pPr lvl="3">
              <a:spcBef>
                <a:spcPts val="0"/>
              </a:spcBef>
              <a:tabLst>
                <a:tab pos="914400" algn="l"/>
              </a:tabLst>
            </a:pPr>
            <a:endParaRPr lang="en-US" sz="1500" dirty="0">
              <a:latin typeface="Calibri" panose="020F0502020204030204" pitchFamily="34" charset="0"/>
              <a:ea typeface="Times New Roman" panose="02020603050405020304" pitchFamily="18" charset="0"/>
              <a:cs typeface="Times New Roman" panose="02020603050405020304" pitchFamily="18" charset="0"/>
            </a:endParaRPr>
          </a:p>
          <a:p>
            <a:pPr marL="457200" lvl="1" indent="0">
              <a:spcBef>
                <a:spcPts val="0"/>
              </a:spcBef>
              <a:buNone/>
              <a:tabLst>
                <a:tab pos="914400" algn="l"/>
              </a:tabLst>
            </a:pPr>
            <a:r>
              <a:rPr lang="en-US" sz="1800" i="1" dirty="0" smtClean="0">
                <a:solidFill>
                  <a:srgbClr val="C00000"/>
                </a:solidFill>
              </a:rPr>
              <a:t>Potential motion:  TAC </a:t>
            </a:r>
            <a:r>
              <a:rPr lang="en-US" sz="1800" i="1" dirty="0">
                <a:solidFill>
                  <a:srgbClr val="C00000"/>
                </a:solidFill>
              </a:rPr>
              <a:t>votes to </a:t>
            </a:r>
            <a:r>
              <a:rPr lang="en-US" sz="1800" i="1" dirty="0" smtClean="0">
                <a:solidFill>
                  <a:srgbClr val="C00000"/>
                </a:solidFill>
              </a:rPr>
              <a:t>endorse…</a:t>
            </a:r>
            <a:endParaRPr lang="en-US" sz="1800" dirty="0" smtClean="0">
              <a:latin typeface="Calibri" panose="020F0502020204030204" pitchFamily="34" charset="0"/>
              <a:ea typeface="Times New Roman" panose="02020603050405020304" pitchFamily="18" charset="0"/>
              <a:cs typeface="Times New Roman" panose="02020603050405020304" pitchFamily="18" charset="0"/>
            </a:endParaRPr>
          </a:p>
          <a:p>
            <a:pPr lvl="1"/>
            <a:endParaRPr lang="en-US" sz="18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spTree>
    <p:extLst>
      <p:ext uri="{BB962C8B-B14F-4D97-AF65-F5344CB8AC3E}">
        <p14:creationId xmlns:p14="http://schemas.microsoft.com/office/powerpoint/2010/main" val="33371116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Consolidated Key Principles for Board </a:t>
            </a:r>
            <a:r>
              <a:rPr lang="en-US" sz="2400" dirty="0" smtClean="0"/>
              <a:t>Consideration</a:t>
            </a:r>
            <a:endParaRPr lang="en-US" sz="2400" dirty="0"/>
          </a:p>
        </p:txBody>
      </p:sp>
      <p:sp>
        <p:nvSpPr>
          <p:cNvPr id="3" name="Content Placeholder 2"/>
          <p:cNvSpPr>
            <a:spLocks noGrp="1"/>
          </p:cNvSpPr>
          <p:nvPr>
            <p:ph idx="1"/>
          </p:nvPr>
        </p:nvSpPr>
        <p:spPr>
          <a:xfrm>
            <a:off x="304800" y="762000"/>
            <a:ext cx="8534400" cy="4648200"/>
          </a:xfrm>
        </p:spPr>
        <p:txBody>
          <a:bodyPr/>
          <a:lstStyle/>
          <a:p>
            <a:endParaRPr lang="en-US" sz="2000" dirty="0" smtClean="0"/>
          </a:p>
          <a:p>
            <a:r>
              <a:rPr lang="en-US" sz="2000" dirty="0" smtClean="0"/>
              <a:t>For Board consideration, ERCOT has consolidated the Key Principles into a single document with an executive summary and table of contents.</a:t>
            </a:r>
          </a:p>
          <a:p>
            <a:pPr lvl="1"/>
            <a:r>
              <a:rPr lang="en-US" sz="1800" dirty="0" smtClean="0"/>
              <a:t>The draft consolidated version of Key Principles (“single book”) was posted with TAC materials for courtesy review.</a:t>
            </a:r>
          </a:p>
          <a:p>
            <a:pPr lvl="1"/>
            <a:r>
              <a:rPr lang="en-US" sz="1800" dirty="0" smtClean="0"/>
              <a:t>With TAC’s approval today of the remaining Key Principles, the consolidated version will be updated and provided to the Board of Directors as the single artifact for consideration at the February 11, 2020 meeting.</a:t>
            </a:r>
          </a:p>
          <a:p>
            <a:pPr marL="0" indent="0">
              <a:buNone/>
            </a:pPr>
            <a:endParaRPr lang="en-US" sz="2000" dirty="0" smtClean="0"/>
          </a:p>
          <a:p>
            <a:pPr lvl="1"/>
            <a:endParaRPr lang="en-US" sz="1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spTree>
    <p:extLst>
      <p:ext uri="{BB962C8B-B14F-4D97-AF65-F5344CB8AC3E}">
        <p14:creationId xmlns:p14="http://schemas.microsoft.com/office/powerpoint/2010/main" val="3046411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Outline of RTCTF Update </a:t>
            </a:r>
            <a:endParaRPr lang="en-US" sz="2400" dirty="0"/>
          </a:p>
        </p:txBody>
      </p:sp>
      <p:sp>
        <p:nvSpPr>
          <p:cNvPr id="3" name="Content Placeholder 2"/>
          <p:cNvSpPr>
            <a:spLocks noGrp="1"/>
          </p:cNvSpPr>
          <p:nvPr>
            <p:ph idx="1"/>
          </p:nvPr>
        </p:nvSpPr>
        <p:spPr>
          <a:xfrm>
            <a:off x="413238" y="1066800"/>
            <a:ext cx="8534400" cy="5052221"/>
          </a:xfrm>
        </p:spPr>
        <p:txBody>
          <a:bodyPr/>
          <a:lstStyle/>
          <a:p>
            <a:pPr>
              <a:spcBef>
                <a:spcPts val="1000"/>
              </a:spcBef>
              <a:spcAft>
                <a:spcPts val="1000"/>
              </a:spcAft>
            </a:pPr>
            <a:r>
              <a:rPr lang="en-US" sz="2000" dirty="0" smtClean="0"/>
              <a:t>RTCTF Charter Scope- Phase I</a:t>
            </a:r>
          </a:p>
          <a:p>
            <a:pPr>
              <a:spcBef>
                <a:spcPts val="1000"/>
              </a:spcBef>
              <a:spcAft>
                <a:spcPts val="1000"/>
              </a:spcAft>
            </a:pPr>
            <a:r>
              <a:rPr lang="en-US" sz="2000" dirty="0" smtClean="0"/>
              <a:t>TAC Voting Items for Key </a:t>
            </a:r>
            <a:r>
              <a:rPr lang="en-US" sz="2000" dirty="0"/>
              <a:t>Principles (KPs</a:t>
            </a:r>
            <a:r>
              <a:rPr lang="en-US" sz="2000" dirty="0" smtClean="0"/>
              <a:t>)</a:t>
            </a:r>
          </a:p>
          <a:p>
            <a:pPr lvl="1">
              <a:spcBef>
                <a:spcPts val="1000"/>
              </a:spcBef>
              <a:spcAft>
                <a:spcPts val="1000"/>
              </a:spcAft>
            </a:pPr>
            <a:r>
              <a:rPr lang="en-US" sz="1800" dirty="0" smtClean="0"/>
              <a:t>Note there is a non-consensus item </a:t>
            </a:r>
            <a:r>
              <a:rPr lang="en-US" sz="1800" dirty="0"/>
              <a:t>for KP6 – Market-Facing Reports</a:t>
            </a:r>
          </a:p>
          <a:p>
            <a:pPr>
              <a:spcBef>
                <a:spcPts val="1000"/>
              </a:spcBef>
              <a:spcAft>
                <a:spcPts val="1000"/>
              </a:spcAft>
            </a:pPr>
            <a:r>
              <a:rPr lang="en-US" sz="2000" dirty="0" smtClean="0"/>
              <a:t>Consolidated Key Principles for Board consideration</a:t>
            </a:r>
          </a:p>
          <a:p>
            <a:pPr>
              <a:spcBef>
                <a:spcPts val="1000"/>
              </a:spcBef>
              <a:spcAft>
                <a:spcPts val="1000"/>
              </a:spcAft>
            </a:pPr>
            <a:r>
              <a:rPr lang="en-US" sz="2000" dirty="0"/>
              <a:t>RTCTF Charter Scope- Phase </a:t>
            </a:r>
            <a:r>
              <a:rPr lang="en-US" sz="2000" dirty="0" smtClean="0"/>
              <a:t>II</a:t>
            </a:r>
          </a:p>
          <a:p>
            <a:pPr>
              <a:spcBef>
                <a:spcPts val="1000"/>
              </a:spcBef>
              <a:spcAft>
                <a:spcPts val="1000"/>
              </a:spcAft>
            </a:pPr>
            <a:r>
              <a:rPr lang="en-US" sz="2000" dirty="0" smtClean="0"/>
              <a:t>RTCTF Revision Request development</a:t>
            </a:r>
          </a:p>
          <a:p>
            <a:pPr>
              <a:spcBef>
                <a:spcPts val="1000"/>
              </a:spcBef>
              <a:spcAft>
                <a:spcPts val="1000"/>
              </a:spcAft>
            </a:pPr>
            <a:r>
              <a:rPr lang="en-US" sz="2000" dirty="0" smtClean="0"/>
              <a:t>Next Steps</a:t>
            </a:r>
          </a:p>
          <a:p>
            <a:pPr>
              <a:spcBef>
                <a:spcPts val="1000"/>
              </a:spcBef>
              <a:spcAft>
                <a:spcPts val="1000"/>
              </a:spcAft>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17754468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RTCTF Charter </a:t>
            </a:r>
            <a:r>
              <a:rPr lang="en-US" sz="2400" dirty="0" smtClean="0"/>
              <a:t>Scope - </a:t>
            </a:r>
            <a:r>
              <a:rPr lang="en-US" sz="2400" dirty="0"/>
              <a:t>Phase </a:t>
            </a:r>
            <a:r>
              <a:rPr lang="en-US" sz="2400" dirty="0" smtClean="0"/>
              <a:t>II</a:t>
            </a:r>
            <a:r>
              <a:rPr lang="en-US" sz="2400" dirty="0"/>
              <a:t/>
            </a:r>
            <a:br>
              <a:rPr lang="en-US" sz="24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sp>
        <p:nvSpPr>
          <p:cNvPr id="5" name="Content Placeholder 2"/>
          <p:cNvSpPr txBox="1">
            <a:spLocks/>
          </p:cNvSpPr>
          <p:nvPr/>
        </p:nvSpPr>
        <p:spPr>
          <a:xfrm>
            <a:off x="304800" y="762000"/>
            <a:ext cx="8534400" cy="5334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000" i="1" dirty="0" smtClean="0"/>
          </a:p>
          <a:p>
            <a:pPr marL="0" indent="0">
              <a:buNone/>
            </a:pPr>
            <a:r>
              <a:rPr lang="en-US" sz="2000" i="1" dirty="0" smtClean="0"/>
              <a:t>Phase II: </a:t>
            </a:r>
          </a:p>
          <a:p>
            <a:r>
              <a:rPr lang="en-US" sz="2000" i="1" dirty="0" smtClean="0"/>
              <a:t>Following ERCOT Board consideration of key RTC policy principles, ERCOT will draft the necessary RRs, and present the proposed RRs to RTCTF for consideration.  ERCOT staff shall sponsor and submit the RRs in accordance with Section 21, Revision Request Process, of the ERCOT Protocols, or other applicable RR process.</a:t>
            </a:r>
          </a:p>
          <a:p>
            <a:endParaRPr lang="en-US" sz="2000" i="1" dirty="0" smtClean="0"/>
          </a:p>
          <a:p>
            <a:endParaRPr lang="en-US" sz="1400" dirty="0"/>
          </a:p>
        </p:txBody>
      </p:sp>
    </p:spTree>
    <p:extLst>
      <p:ext uri="{BB962C8B-B14F-4D97-AF65-F5344CB8AC3E}">
        <p14:creationId xmlns:p14="http://schemas.microsoft.com/office/powerpoint/2010/main" val="218937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RTCTF </a:t>
            </a:r>
            <a:r>
              <a:rPr lang="en-US" sz="2400" dirty="0" smtClean="0"/>
              <a:t>Protocol/OBD Development</a:t>
            </a:r>
            <a:endParaRPr lang="en-US" sz="2400" dirty="0"/>
          </a:p>
        </p:txBody>
      </p:sp>
      <p:sp>
        <p:nvSpPr>
          <p:cNvPr id="3" name="Content Placeholder 2"/>
          <p:cNvSpPr>
            <a:spLocks noGrp="1"/>
          </p:cNvSpPr>
          <p:nvPr>
            <p:ph idx="1"/>
          </p:nvPr>
        </p:nvSpPr>
        <p:spPr>
          <a:xfrm>
            <a:off x="304800" y="762000"/>
            <a:ext cx="8534400" cy="5715000"/>
          </a:xfrm>
        </p:spPr>
        <p:txBody>
          <a:bodyPr/>
          <a:lstStyle/>
          <a:p>
            <a:r>
              <a:rPr lang="en-US" sz="1800" dirty="0" smtClean="0"/>
              <a:t>In March 2020, ERCOT plans to file a set of NPRRs </a:t>
            </a:r>
            <a:r>
              <a:rPr lang="en-US" sz="1800" dirty="0"/>
              <a:t>and </a:t>
            </a:r>
            <a:r>
              <a:rPr lang="en-US" sz="1800" dirty="0" smtClean="0"/>
              <a:t>a single </a:t>
            </a:r>
            <a:r>
              <a:rPr lang="en-US" sz="1800" dirty="0"/>
              <a:t>Impact Analysis for </a:t>
            </a:r>
            <a:r>
              <a:rPr lang="en-US" sz="1800" dirty="0" smtClean="0"/>
              <a:t>RTC implementation in accordance with Section 21 of Protocols.</a:t>
            </a:r>
          </a:p>
          <a:p>
            <a:pPr lvl="1"/>
            <a:r>
              <a:rPr lang="en-US" sz="1600" dirty="0" smtClean="0"/>
              <a:t>NPRR development already underway at ERCOT to </a:t>
            </a:r>
            <a:r>
              <a:rPr lang="en-US" sz="1600" dirty="0"/>
              <a:t>align protocols with </a:t>
            </a:r>
            <a:r>
              <a:rPr lang="en-US" sz="1600" dirty="0" smtClean="0"/>
              <a:t>RTC </a:t>
            </a:r>
            <a:r>
              <a:rPr lang="en-US" sz="1600" dirty="0"/>
              <a:t>Key Principles.</a:t>
            </a:r>
          </a:p>
          <a:p>
            <a:pPr lvl="1"/>
            <a:r>
              <a:rPr lang="en-US" sz="1600" dirty="0" smtClean="0"/>
              <a:t>RTC </a:t>
            </a:r>
            <a:r>
              <a:rPr lang="en-US" sz="1600" dirty="0"/>
              <a:t>NPRRs will likely be released by </a:t>
            </a:r>
            <a:r>
              <a:rPr lang="en-US" sz="1600" dirty="0" smtClean="0"/>
              <a:t>Protocol section (estimate </a:t>
            </a:r>
            <a:r>
              <a:rPr lang="en-US" sz="1600" dirty="0"/>
              <a:t>10 NPRRs, one for each of the following sections: 1-6, 8, 9, 16, </a:t>
            </a:r>
            <a:r>
              <a:rPr lang="en-US" sz="1600" dirty="0" smtClean="0"/>
              <a:t>25)</a:t>
            </a:r>
          </a:p>
          <a:p>
            <a:pPr lvl="1"/>
            <a:r>
              <a:rPr lang="en-US" sz="1600" dirty="0" smtClean="0"/>
              <a:t>ERCOT </a:t>
            </a:r>
            <a:r>
              <a:rPr lang="en-US" sz="1600" dirty="0"/>
              <a:t>is also </a:t>
            </a:r>
            <a:r>
              <a:rPr lang="en-US" sz="1600" dirty="0" smtClean="0"/>
              <a:t>evaluating potential </a:t>
            </a:r>
            <a:r>
              <a:rPr lang="en-US" sz="1600" dirty="0"/>
              <a:t>Operating </a:t>
            </a:r>
            <a:r>
              <a:rPr lang="en-US" sz="1600" dirty="0" smtClean="0"/>
              <a:t>Guide and other OBD revisions</a:t>
            </a:r>
          </a:p>
          <a:p>
            <a:pPr lvl="1"/>
            <a:endParaRPr lang="en-US" sz="1600" dirty="0"/>
          </a:p>
          <a:p>
            <a:r>
              <a:rPr lang="en-US" sz="1800" dirty="0" smtClean="0"/>
              <a:t>While following the process under the Protocols for Revision Requests, ERCOT will recommend that PRS designate RTCTF to serve as the clearinghouse </a:t>
            </a:r>
            <a:r>
              <a:rPr lang="en-US" sz="1800" smtClean="0"/>
              <a:t>to </a:t>
            </a:r>
            <a:r>
              <a:rPr lang="en-US" sz="1800" smtClean="0"/>
              <a:t>address </a:t>
            </a:r>
            <a:r>
              <a:rPr lang="en-US" sz="1800" dirty="0"/>
              <a:t>language changes and comments from April 8 </a:t>
            </a:r>
            <a:r>
              <a:rPr lang="en-US" sz="1800" dirty="0" smtClean="0"/>
              <a:t>through </a:t>
            </a:r>
            <a:r>
              <a:rPr lang="en-US" sz="1800" dirty="0"/>
              <a:t>October </a:t>
            </a:r>
            <a:r>
              <a:rPr lang="en-US" sz="1800" dirty="0" smtClean="0"/>
              <a:t>21 (10 meetings).</a:t>
            </a:r>
          </a:p>
          <a:p>
            <a:endParaRPr lang="en-US" sz="1800" dirty="0" smtClean="0"/>
          </a:p>
          <a:p>
            <a:r>
              <a:rPr lang="en-US" sz="1800" dirty="0" smtClean="0"/>
              <a:t>Prior </a:t>
            </a:r>
            <a:r>
              <a:rPr lang="en-US" sz="1800" dirty="0"/>
              <a:t>to the November </a:t>
            </a:r>
            <a:r>
              <a:rPr lang="en-US" sz="1800" dirty="0" smtClean="0"/>
              <a:t>11, 2020, </a:t>
            </a:r>
            <a:r>
              <a:rPr lang="en-US" sz="1800" dirty="0"/>
              <a:t>PRS meeting, </a:t>
            </a:r>
            <a:r>
              <a:rPr lang="en-US" sz="1800" dirty="0" smtClean="0"/>
              <a:t>ERCOT will submit all </a:t>
            </a:r>
            <a:r>
              <a:rPr lang="en-US" sz="1800" dirty="0"/>
              <a:t>consolidated comments </a:t>
            </a:r>
            <a:r>
              <a:rPr lang="en-US" sz="1800" dirty="0" smtClean="0"/>
              <a:t>from RTCTF to </a:t>
            </a:r>
            <a:r>
              <a:rPr lang="en-US" sz="1800" dirty="0"/>
              <a:t>PRS for </a:t>
            </a:r>
            <a:r>
              <a:rPr lang="en-US" sz="1800" dirty="0" smtClean="0"/>
              <a:t>consideration, </a:t>
            </a:r>
            <a:r>
              <a:rPr lang="en-US" sz="1800" dirty="0"/>
              <a:t>and subsequently, </a:t>
            </a:r>
            <a:r>
              <a:rPr lang="en-US" sz="1800" dirty="0" smtClean="0"/>
              <a:t>to TAC on November18</a:t>
            </a:r>
            <a:r>
              <a:rPr lang="en-US" sz="1800" dirty="0"/>
              <a:t>, </a:t>
            </a:r>
            <a:r>
              <a:rPr lang="en-US" sz="1800" dirty="0" smtClean="0"/>
              <a:t>2020, and the Board on December 8, 2020.</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spTree>
    <p:extLst>
      <p:ext uri="{BB962C8B-B14F-4D97-AF65-F5344CB8AC3E}">
        <p14:creationId xmlns:p14="http://schemas.microsoft.com/office/powerpoint/2010/main" val="1639765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Next Steps</a:t>
            </a:r>
            <a:endParaRPr lang="en-US" sz="2400" dirty="0"/>
          </a:p>
        </p:txBody>
      </p:sp>
      <p:sp>
        <p:nvSpPr>
          <p:cNvPr id="3" name="Content Placeholder 2"/>
          <p:cNvSpPr>
            <a:spLocks noGrp="1"/>
          </p:cNvSpPr>
          <p:nvPr>
            <p:ph idx="1"/>
          </p:nvPr>
        </p:nvSpPr>
        <p:spPr>
          <a:xfrm>
            <a:off x="304800" y="762000"/>
            <a:ext cx="8534400" cy="5562600"/>
          </a:xfrm>
        </p:spPr>
        <p:txBody>
          <a:bodyPr/>
          <a:lstStyle/>
          <a:p>
            <a:r>
              <a:rPr lang="en-US" sz="1800" dirty="0" smtClean="0"/>
              <a:t>ERCOT plans to provide a schedule for RTCTF review of Revision Requests to help ensure an orderly process for navigating through relevant language changes associated with the Key Principles.</a:t>
            </a:r>
          </a:p>
          <a:p>
            <a:endParaRPr lang="en-US" sz="1400" dirty="0" smtClean="0"/>
          </a:p>
          <a:p>
            <a:r>
              <a:rPr lang="en-US" sz="1800" dirty="0" smtClean="0"/>
              <a:t>For the next two months, RTCTF meetings will remain on the calendar to discuss procedural details and/or new issues with respect to development of RRs. </a:t>
            </a:r>
          </a:p>
          <a:p>
            <a:r>
              <a:rPr lang="en-US" sz="1800" dirty="0" smtClean="0"/>
              <a:t>Summary of RTCTF schedule:</a:t>
            </a:r>
          </a:p>
          <a:p>
            <a:pPr lvl="1"/>
            <a:r>
              <a:rPr lang="en-US" sz="1600" dirty="0" smtClean="0"/>
              <a:t>Feb. 24, 2020 - RTCTF Meeting</a:t>
            </a:r>
          </a:p>
          <a:p>
            <a:pPr lvl="1"/>
            <a:r>
              <a:rPr lang="en-US" sz="1600" dirty="0" smtClean="0"/>
              <a:t>Mar. 11, 2020 - RTCTF Meeting</a:t>
            </a:r>
          </a:p>
          <a:p>
            <a:pPr lvl="1"/>
            <a:r>
              <a:rPr lang="en-US" sz="1600" dirty="0" smtClean="0"/>
              <a:t>Mar</a:t>
            </a:r>
            <a:r>
              <a:rPr lang="en-US" sz="1600" dirty="0" smtClean="0"/>
              <a:t>ch</a:t>
            </a:r>
            <a:r>
              <a:rPr lang="en-US" sz="1600" dirty="0" smtClean="0"/>
              <a:t> </a:t>
            </a:r>
            <a:r>
              <a:rPr lang="en-US" sz="1600" dirty="0" smtClean="0"/>
              <a:t>2020 </a:t>
            </a:r>
            <a:r>
              <a:rPr lang="en-US" sz="1600" dirty="0" smtClean="0"/>
              <a:t>– </a:t>
            </a:r>
            <a:r>
              <a:rPr lang="en-US" sz="1600" dirty="0" smtClean="0"/>
              <a:t>ERCOT to </a:t>
            </a:r>
            <a:r>
              <a:rPr lang="en-US" sz="1600" dirty="0" smtClean="0"/>
              <a:t>release </a:t>
            </a:r>
            <a:r>
              <a:rPr lang="en-US" sz="1600" dirty="0" smtClean="0"/>
              <a:t>of RTC NPRRs and IA</a:t>
            </a:r>
          </a:p>
          <a:p>
            <a:pPr lvl="1"/>
            <a:r>
              <a:rPr lang="en-US" sz="1600" dirty="0" smtClean="0"/>
              <a:t>Apr. 8, 2020 - RTCTF will begin reviewing RTC NPRRs</a:t>
            </a:r>
          </a:p>
          <a:p>
            <a:pPr marL="914400" lvl="2" indent="0">
              <a:buNone/>
            </a:pPr>
            <a:r>
              <a:rPr lang="en-US" sz="1600" dirty="0" smtClean="0"/>
              <a:t>+ 8 RTCTF meetings</a:t>
            </a:r>
          </a:p>
          <a:p>
            <a:pPr lvl="1"/>
            <a:r>
              <a:rPr lang="en-US" sz="1600" dirty="0" smtClean="0"/>
              <a:t>Oct. 21, 2020 - Complete RTCTF review for Nov 11, 2020, PRS meeting  </a:t>
            </a:r>
          </a:p>
          <a:p>
            <a:pPr lvl="1"/>
            <a:endParaRPr lang="en-US" sz="1600" dirty="0"/>
          </a:p>
          <a:p>
            <a:r>
              <a:rPr lang="en-US" sz="1800" dirty="0" smtClean="0"/>
              <a:t>Any comments or questions?</a:t>
            </a:r>
          </a:p>
          <a:p>
            <a:pPr lvl="1"/>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spTree>
    <p:extLst>
      <p:ext uri="{BB962C8B-B14F-4D97-AF65-F5344CB8AC3E}">
        <p14:creationId xmlns:p14="http://schemas.microsoft.com/office/powerpoint/2010/main" val="107075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RTCTF Charter Scope- Phase I</a:t>
            </a:r>
            <a:br>
              <a:rPr lang="en-US" sz="24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5" name="Content Placeholder 2"/>
          <p:cNvSpPr txBox="1">
            <a:spLocks/>
          </p:cNvSpPr>
          <p:nvPr/>
        </p:nvSpPr>
        <p:spPr>
          <a:xfrm>
            <a:off x="304800" y="762000"/>
            <a:ext cx="8534400" cy="5334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000" i="1" dirty="0" smtClean="0"/>
          </a:p>
          <a:p>
            <a:pPr marL="0" indent="0">
              <a:buNone/>
            </a:pPr>
            <a:r>
              <a:rPr lang="en-US" sz="2000" i="1" dirty="0" smtClean="0"/>
              <a:t>Phase I:  </a:t>
            </a:r>
          </a:p>
          <a:p>
            <a:r>
              <a:rPr lang="en-US" sz="2000" i="1" dirty="0" smtClean="0"/>
              <a:t>RTCTF shall establish the key policy principles for implementing RTC, and identify policy issues that are beyond the scope of the RTC project. RTCTF shall present key RTC policy principles, along with policy issues beyond the scope of the RTC project, to TAC for ultimate consideration by the ERCOT Board of Directors (ERCOT Board).  The ERCOT Board will instruct ERCOT staff to develop the Nodal Protocol Revision Requests (NPRRs) and applicable Other Binding Documents (OBDs) based upon the recommended key RTC policy principles.</a:t>
            </a:r>
          </a:p>
          <a:p>
            <a:endParaRPr lang="en-US" sz="1400" dirty="0"/>
          </a:p>
        </p:txBody>
      </p:sp>
    </p:spTree>
    <p:extLst>
      <p:ext uri="{BB962C8B-B14F-4D97-AF65-F5344CB8AC3E}">
        <p14:creationId xmlns:p14="http://schemas.microsoft.com/office/powerpoint/2010/main" val="3445824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TAC Key Principles for Endorsement</a:t>
            </a:r>
          </a:p>
        </p:txBody>
      </p:sp>
      <p:sp>
        <p:nvSpPr>
          <p:cNvPr id="3" name="Content Placeholder 2"/>
          <p:cNvSpPr>
            <a:spLocks noGrp="1"/>
          </p:cNvSpPr>
          <p:nvPr>
            <p:ph idx="1"/>
          </p:nvPr>
        </p:nvSpPr>
        <p:spPr>
          <a:xfrm>
            <a:off x="381000" y="914400"/>
            <a:ext cx="8458200" cy="5410200"/>
          </a:xfrm>
        </p:spPr>
        <p:txBody>
          <a:bodyPr/>
          <a:lstStyle/>
          <a:p>
            <a:r>
              <a:rPr lang="en-US" sz="2000" dirty="0" smtClean="0"/>
              <a:t>TAC </a:t>
            </a:r>
            <a:r>
              <a:rPr lang="en-US" sz="2000" dirty="0"/>
              <a:t>is being asked to </a:t>
            </a:r>
            <a:r>
              <a:rPr lang="en-US" sz="2000" dirty="0" smtClean="0"/>
              <a:t>consider endorsement </a:t>
            </a:r>
            <a:r>
              <a:rPr lang="en-US" sz="2000" dirty="0"/>
              <a:t>of the following Key Principle (KP) Sections: </a:t>
            </a:r>
          </a:p>
          <a:p>
            <a:pPr lvl="1"/>
            <a:r>
              <a:rPr lang="en-US" sz="1600" dirty="0"/>
              <a:t>KP1.1, </a:t>
            </a:r>
            <a:r>
              <a:rPr lang="en-US" sz="1600" dirty="0" smtClean="0"/>
              <a:t>Sections </a:t>
            </a:r>
            <a:r>
              <a:rPr lang="en-US" sz="1600" dirty="0"/>
              <a:t>(2), (6), (7) &amp; (8) - Ancillary Service Demand Curves and Current Market Price Adders</a:t>
            </a:r>
          </a:p>
          <a:p>
            <a:pPr lvl="1"/>
            <a:r>
              <a:rPr lang="en-US" sz="1600" dirty="0"/>
              <a:t>KP1.2, </a:t>
            </a:r>
            <a:r>
              <a:rPr lang="en-US" sz="1600" dirty="0" smtClean="0"/>
              <a:t>Section </a:t>
            </a:r>
            <a:r>
              <a:rPr lang="en-US" sz="1600" dirty="0"/>
              <a:t>(3) - System-Wide Offer Cap and Power Balance Penalty Price</a:t>
            </a:r>
          </a:p>
          <a:p>
            <a:pPr lvl="1"/>
            <a:r>
              <a:rPr lang="en-US" sz="1600" dirty="0"/>
              <a:t>KP1.3, </a:t>
            </a:r>
            <a:r>
              <a:rPr lang="en-US" sz="1600" dirty="0" smtClean="0"/>
              <a:t>Sections </a:t>
            </a:r>
            <a:r>
              <a:rPr lang="en-US" sz="1600" dirty="0"/>
              <a:t>(11) &amp; (14) - Offering and Awarding Ancillary Services in Real-Time</a:t>
            </a:r>
          </a:p>
          <a:p>
            <a:pPr lvl="1"/>
            <a:r>
              <a:rPr lang="en-US" sz="1600" dirty="0"/>
              <a:t>KP1.4, </a:t>
            </a:r>
            <a:r>
              <a:rPr lang="en-US" sz="1600" dirty="0" smtClean="0"/>
              <a:t>Sections </a:t>
            </a:r>
            <a:r>
              <a:rPr lang="en-US" sz="1600" dirty="0"/>
              <a:t>(3) &amp; (4) - Systems/Applications that Provide Input into the Real-Time Optimization Engine</a:t>
            </a:r>
          </a:p>
          <a:p>
            <a:pPr lvl="1"/>
            <a:r>
              <a:rPr lang="en-US" sz="1600" dirty="0"/>
              <a:t>KP1.5, </a:t>
            </a:r>
            <a:r>
              <a:rPr lang="en-US" sz="1600" dirty="0" smtClean="0"/>
              <a:t>Sections </a:t>
            </a:r>
            <a:r>
              <a:rPr lang="en-US" sz="1600" dirty="0"/>
              <a:t>(14) - (16) - Process for Deploying Ancillary Services</a:t>
            </a:r>
          </a:p>
          <a:p>
            <a:pPr lvl="1"/>
            <a:r>
              <a:rPr lang="en-US" sz="1600" dirty="0" smtClean="0"/>
              <a:t>KP1.6</a:t>
            </a:r>
            <a:r>
              <a:rPr lang="en-US" sz="1600" dirty="0"/>
              <a:t>, </a:t>
            </a:r>
            <a:r>
              <a:rPr lang="en-US" sz="1600" dirty="0" smtClean="0"/>
              <a:t>Section </a:t>
            </a:r>
            <a:r>
              <a:rPr lang="en-US" sz="1600" dirty="0"/>
              <a:t>(5) - Ancillary Service Imbalance Settlement</a:t>
            </a:r>
          </a:p>
          <a:p>
            <a:pPr lvl="1"/>
            <a:r>
              <a:rPr lang="en-US" sz="1600" dirty="0"/>
              <a:t>KP3, </a:t>
            </a:r>
            <a:r>
              <a:rPr lang="en-US" sz="1600" dirty="0" smtClean="0"/>
              <a:t>Sections </a:t>
            </a:r>
            <a:r>
              <a:rPr lang="en-US" sz="1600" dirty="0"/>
              <a:t>(13) - (20) - Reliability Unit Commitment</a:t>
            </a:r>
          </a:p>
          <a:p>
            <a:pPr lvl="1"/>
            <a:r>
              <a:rPr lang="en-US" sz="1600" dirty="0"/>
              <a:t>KP5, </a:t>
            </a:r>
            <a:r>
              <a:rPr lang="en-US" sz="1600" dirty="0" smtClean="0"/>
              <a:t>Sections </a:t>
            </a:r>
            <a:r>
              <a:rPr lang="en-US" sz="1600" dirty="0"/>
              <a:t>(2)(a), (7)(b</a:t>
            </a:r>
            <a:r>
              <a:rPr lang="en-US" sz="1600" dirty="0" smtClean="0"/>
              <a:t>) &amp; (</a:t>
            </a:r>
            <a:r>
              <a:rPr lang="en-US" sz="1600" dirty="0"/>
              <a:t>7)(j) </a:t>
            </a:r>
            <a:r>
              <a:rPr lang="en-US" sz="1600" dirty="0" smtClean="0"/>
              <a:t>- Day-Ahead </a:t>
            </a:r>
            <a:r>
              <a:rPr lang="en-US" sz="1600" dirty="0"/>
              <a:t>Market</a:t>
            </a:r>
          </a:p>
          <a:p>
            <a:pPr lvl="1"/>
            <a:r>
              <a:rPr lang="en-US" sz="1600" dirty="0" smtClean="0"/>
              <a:t>KP7 - Performance </a:t>
            </a:r>
            <a:r>
              <a:rPr lang="en-US" sz="1600" dirty="0"/>
              <a:t>Monitoring</a:t>
            </a:r>
          </a:p>
          <a:p>
            <a:pPr lvl="1"/>
            <a:r>
              <a:rPr lang="en-US" sz="1600" dirty="0"/>
              <a:t>KP8 </a:t>
            </a:r>
            <a:r>
              <a:rPr lang="en-US" sz="1600" dirty="0" smtClean="0"/>
              <a:t>- Out </a:t>
            </a:r>
            <a:r>
              <a:rPr lang="en-US" sz="1600" dirty="0"/>
              <a:t>of Scope and Post-RTC Review </a:t>
            </a:r>
            <a:r>
              <a:rPr lang="en-US" sz="1600" dirty="0" smtClean="0"/>
              <a:t>Items</a:t>
            </a:r>
            <a:endParaRPr lang="en-US" sz="1200" dirty="0" smtClean="0"/>
          </a:p>
          <a:p>
            <a:pPr lvl="1"/>
            <a:r>
              <a:rPr lang="en-US" sz="1600" dirty="0"/>
              <a:t>KP6 </a:t>
            </a:r>
            <a:r>
              <a:rPr lang="en-US" sz="1600" dirty="0" smtClean="0"/>
              <a:t>- Market-Facing </a:t>
            </a:r>
            <a:r>
              <a:rPr lang="en-US" sz="1600" dirty="0"/>
              <a:t>Reports </a:t>
            </a:r>
            <a:r>
              <a:rPr lang="en-US" sz="1600" dirty="0">
                <a:solidFill>
                  <a:srgbClr val="FF0000"/>
                </a:solidFill>
              </a:rPr>
              <a:t>(non-consensus item</a:t>
            </a:r>
            <a:r>
              <a:rPr lang="en-US" sz="1600" dirty="0" smtClean="0">
                <a:solidFill>
                  <a:srgbClr val="FF0000"/>
                </a:solidFill>
              </a:rPr>
              <a:t>)</a:t>
            </a:r>
            <a:endParaRPr lang="en-US" sz="1600" dirty="0">
              <a:solidFill>
                <a:srgbClr val="FF0000"/>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24666422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1.1: Ancillary </a:t>
            </a:r>
            <a:r>
              <a:rPr lang="en-US" sz="2000" dirty="0"/>
              <a:t>Service Demand Curves and Current Market Price Adders</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5" name="Content Placeholder 2"/>
          <p:cNvSpPr>
            <a:spLocks noGrp="1"/>
          </p:cNvSpPr>
          <p:nvPr>
            <p:ph idx="1"/>
          </p:nvPr>
        </p:nvSpPr>
        <p:spPr>
          <a:xfrm>
            <a:off x="304800" y="914400"/>
            <a:ext cx="8534400" cy="5410200"/>
          </a:xfrm>
        </p:spPr>
        <p:txBody>
          <a:bodyPr/>
          <a:lstStyle/>
          <a:p>
            <a:r>
              <a:rPr lang="en-US" sz="1800" u="sng" dirty="0" smtClean="0"/>
              <a:t>KP 1.1</a:t>
            </a:r>
            <a:r>
              <a:rPr lang="en-US" sz="1800" dirty="0" smtClean="0"/>
              <a:t> </a:t>
            </a:r>
            <a:r>
              <a:rPr lang="en-US" sz="1600" dirty="0"/>
              <a:t>The pricing of reserves and energy with Real-Time </a:t>
            </a:r>
            <a:r>
              <a:rPr lang="en-US" sz="1600" dirty="0" smtClean="0"/>
              <a:t>Co-optimization </a:t>
            </a:r>
            <a:r>
              <a:rPr lang="en-US" sz="1600" dirty="0"/>
              <a:t>(RTC) will reflect the use of </a:t>
            </a:r>
            <a:r>
              <a:rPr lang="en-US" sz="1600" dirty="0" smtClean="0"/>
              <a:t>Ancillary </a:t>
            </a:r>
            <a:r>
              <a:rPr lang="en-US" sz="1600" dirty="0"/>
              <a:t>Service Demand Curves (ASDCs</a:t>
            </a:r>
            <a:r>
              <a:rPr lang="en-US" sz="1600" dirty="0" smtClean="0"/>
              <a:t>) based </a:t>
            </a:r>
            <a:r>
              <a:rPr lang="en-US" sz="1600" dirty="0"/>
              <a:t>on the Operating Reserve Demand Curve (ORDC) while continuing to adjust for defined out-of-market actions taken by ERCOT to maintain reliability</a:t>
            </a:r>
            <a:r>
              <a:rPr lang="en-US" sz="1600" dirty="0" smtClean="0"/>
              <a:t>.</a:t>
            </a:r>
          </a:p>
          <a:p>
            <a:pPr marL="0" indent="0">
              <a:buNone/>
            </a:pPr>
            <a:endParaRPr lang="en-US" sz="1050" dirty="0" smtClean="0"/>
          </a:p>
          <a:p>
            <a:r>
              <a:rPr lang="en-US" sz="1800" u="sng" dirty="0" smtClean="0"/>
              <a:t>Sections (summarized)</a:t>
            </a:r>
          </a:p>
          <a:p>
            <a:pPr marL="800100" lvl="1" indent="-342900">
              <a:buFont typeface="+mj-lt"/>
              <a:buAutoNum type="arabicParenR" startAt="2"/>
            </a:pPr>
            <a:r>
              <a:rPr lang="en-US" sz="1600" dirty="0"/>
              <a:t>The existing process of having a pricing run to capture the effects of reliability deployments will continue, as will the existing reliability deployment triggers for executing that process.  However, the pricing run will be modified to also co-optimize energy and </a:t>
            </a:r>
            <a:r>
              <a:rPr lang="en-US" sz="1600" dirty="0" smtClean="0"/>
              <a:t>Ancillary Services (AS).</a:t>
            </a:r>
          </a:p>
          <a:p>
            <a:pPr marL="1200150" lvl="2" indent="-342900">
              <a:buFont typeface="+mj-lt"/>
              <a:buAutoNum type="alphaLcParenR"/>
            </a:pPr>
            <a:r>
              <a:rPr lang="en-US" sz="1400" dirty="0"/>
              <a:t>AS offers from Reliability Unit Commitment (RUC) instructed Resources, including </a:t>
            </a:r>
            <a:r>
              <a:rPr lang="en-US" sz="1400" dirty="0" smtClean="0"/>
              <a:t>Reliability Must-Run (RMR</a:t>
            </a:r>
            <a:r>
              <a:rPr lang="en-US" sz="1400" dirty="0"/>
              <a:t>)</a:t>
            </a:r>
            <a:r>
              <a:rPr lang="en-US" sz="1400" dirty="0" smtClean="0"/>
              <a:t> </a:t>
            </a:r>
            <a:r>
              <a:rPr lang="en-US" sz="1400" dirty="0"/>
              <a:t>Resources, will be removed for the pricing run</a:t>
            </a:r>
            <a:r>
              <a:rPr lang="en-US" sz="1400" dirty="0" smtClean="0"/>
              <a:t>.</a:t>
            </a:r>
          </a:p>
          <a:p>
            <a:pPr marL="1200150" lvl="2" indent="-342900">
              <a:buFont typeface="+mj-lt"/>
              <a:buAutoNum type="alphaLcParenR"/>
            </a:pPr>
            <a:r>
              <a:rPr lang="en-US" sz="1400" dirty="0"/>
              <a:t>Energy Offers for RUC-instructed Resources, including RMR Resources, will be administratively set to $11,000/MWh for </a:t>
            </a:r>
            <a:r>
              <a:rPr lang="en-US" sz="1400" dirty="0" smtClean="0"/>
              <a:t>pricing </a:t>
            </a:r>
            <a:r>
              <a:rPr lang="en-US" sz="1400" dirty="0"/>
              <a:t>run. </a:t>
            </a:r>
            <a:r>
              <a:rPr lang="en-US" sz="1400" dirty="0" smtClean="0"/>
              <a:t>This Energy Offer cap is subject </a:t>
            </a:r>
            <a:r>
              <a:rPr lang="en-US" sz="1400" dirty="0"/>
              <a:t>to mitigation for non-competitive constraints.</a:t>
            </a:r>
            <a:endParaRPr lang="en-US" sz="1400" dirty="0" smtClean="0"/>
          </a:p>
          <a:p>
            <a:pPr marL="800100" lvl="1" indent="-342900">
              <a:buFont typeface="+mj-lt"/>
              <a:buAutoNum type="arabicParenR" startAt="6"/>
            </a:pPr>
            <a:r>
              <a:rPr lang="en-US" sz="1600" dirty="0" smtClean="0"/>
              <a:t>The Real-Time On-Line Reliability </a:t>
            </a:r>
            <a:r>
              <a:rPr lang="en-US" sz="1600" dirty="0"/>
              <a:t>D</a:t>
            </a:r>
            <a:r>
              <a:rPr lang="en-US" sz="1600" dirty="0" smtClean="0"/>
              <a:t>eployment </a:t>
            </a:r>
            <a:r>
              <a:rPr lang="en-US" sz="1600" dirty="0"/>
              <a:t>Price Adder process will apply to both energy and </a:t>
            </a:r>
            <a:r>
              <a:rPr lang="en-US" sz="1600" dirty="0" smtClean="0"/>
              <a:t>AS; the </a:t>
            </a:r>
            <a:r>
              <a:rPr lang="en-US" sz="1600" dirty="0"/>
              <a:t>adder for each AS product will be the positive increase in </a:t>
            </a:r>
            <a:r>
              <a:rPr lang="en-US" sz="1600" dirty="0" smtClean="0"/>
              <a:t>Market Clearing Price for Capacity (MCPC) </a:t>
            </a:r>
            <a:r>
              <a:rPr lang="en-US" sz="1600" dirty="0"/>
              <a:t>between the dispatch and pricing run</a:t>
            </a:r>
            <a:r>
              <a:rPr lang="en-US" sz="1600" dirty="0" smtClean="0"/>
              <a:t>.</a:t>
            </a:r>
            <a:endParaRPr lang="en-US" sz="1600" dirty="0"/>
          </a:p>
        </p:txBody>
      </p:sp>
    </p:spTree>
    <p:extLst>
      <p:ext uri="{BB962C8B-B14F-4D97-AF65-F5344CB8AC3E}">
        <p14:creationId xmlns:p14="http://schemas.microsoft.com/office/powerpoint/2010/main" val="2422389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1.1: Ancillary </a:t>
            </a:r>
            <a:r>
              <a:rPr lang="en-US" sz="2000" dirty="0"/>
              <a:t>Service Demand Curves and Current Market Price Adders</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5" name="Content Placeholder 2"/>
          <p:cNvSpPr>
            <a:spLocks noGrp="1"/>
          </p:cNvSpPr>
          <p:nvPr>
            <p:ph idx="1"/>
          </p:nvPr>
        </p:nvSpPr>
        <p:spPr>
          <a:xfrm>
            <a:off x="304800" y="914400"/>
            <a:ext cx="8534400" cy="5410200"/>
          </a:xfrm>
        </p:spPr>
        <p:txBody>
          <a:bodyPr/>
          <a:lstStyle/>
          <a:p>
            <a:endParaRPr lang="en-US" sz="1800" u="sng" dirty="0" smtClean="0">
              <a:solidFill>
                <a:srgbClr val="FF0000"/>
              </a:solidFill>
            </a:endParaRPr>
          </a:p>
          <a:p>
            <a:r>
              <a:rPr lang="en-US" sz="1800" u="sng" dirty="0" smtClean="0"/>
              <a:t>Sections (summarized)</a:t>
            </a:r>
          </a:p>
          <a:p>
            <a:pPr marL="800100" lvl="1" indent="-342900">
              <a:buFont typeface="+mj-lt"/>
              <a:buAutoNum type="arabicParenR" startAt="7"/>
            </a:pPr>
            <a:r>
              <a:rPr lang="en-US" sz="1600" dirty="0" smtClean="0"/>
              <a:t>For </a:t>
            </a:r>
            <a:r>
              <a:rPr lang="en-US" sz="1600" dirty="0"/>
              <a:t>Reg-Down, the </a:t>
            </a:r>
            <a:r>
              <a:rPr lang="en-US" sz="1600" dirty="0" smtClean="0"/>
              <a:t>ASDC will be </a:t>
            </a:r>
            <a:r>
              <a:rPr lang="en-US" sz="1600" dirty="0"/>
              <a:t>a constant value equal to </a:t>
            </a:r>
            <a:r>
              <a:rPr lang="en-US" sz="1600" dirty="0" smtClean="0"/>
              <a:t>Value of Lost Load (VOLL). </a:t>
            </a:r>
            <a:endParaRPr lang="en-US" sz="1600" dirty="0"/>
          </a:p>
          <a:p>
            <a:pPr marL="800100" lvl="1" indent="-342900">
              <a:buFont typeface="+mj-lt"/>
              <a:buAutoNum type="arabicParenR" startAt="7"/>
            </a:pPr>
            <a:r>
              <a:rPr lang="en-US" sz="1600" dirty="0" smtClean="0"/>
              <a:t>ERCOT </a:t>
            </a:r>
            <a:r>
              <a:rPr lang="en-US" sz="1600" dirty="0"/>
              <a:t>will work with stakeholders prior to RTC go-live to develop a framework and reporting to periodically review RTC pricing outcomes relative to pricing outcomes that would have been realized through the ORDC for a reasonable period of time. </a:t>
            </a:r>
          </a:p>
          <a:p>
            <a:pPr marL="800100" lvl="1" indent="-342900">
              <a:buFont typeface="+mj-lt"/>
              <a:buAutoNum type="arabicParenR" startAt="7"/>
            </a:pPr>
            <a:endParaRPr lang="en-US" sz="1600" dirty="0" smtClean="0"/>
          </a:p>
          <a:p>
            <a:pPr marL="800100" lvl="1" indent="-342900">
              <a:buFont typeface="+mj-lt"/>
              <a:buAutoNum type="arabicParenR" startAt="7"/>
            </a:pPr>
            <a:endParaRPr lang="en-US" sz="1400" dirty="0" smtClean="0"/>
          </a:p>
          <a:p>
            <a:r>
              <a:rPr lang="en-US" sz="1800" u="sng" dirty="0" smtClean="0"/>
              <a:t>Meeting/Discussion &amp; Consensus</a:t>
            </a:r>
            <a:r>
              <a:rPr lang="en-US" sz="1800" dirty="0" smtClean="0"/>
              <a:t>: </a:t>
            </a:r>
          </a:p>
          <a:p>
            <a:pPr lvl="1"/>
            <a:r>
              <a:rPr lang="en-US" sz="1600" dirty="0" smtClean="0"/>
              <a:t>Meeting/Discussion on 11/19/19, 12/3/19, 12/19/19</a:t>
            </a:r>
          </a:p>
          <a:p>
            <a:pPr lvl="1"/>
            <a:r>
              <a:rPr lang="en-US" sz="1600" dirty="0" smtClean="0"/>
              <a:t>Consensus on (2), (6), (7) on 12/3/19</a:t>
            </a:r>
          </a:p>
          <a:p>
            <a:pPr lvl="1"/>
            <a:r>
              <a:rPr lang="en-US" sz="1600" dirty="0"/>
              <a:t>Consensus on </a:t>
            </a:r>
            <a:r>
              <a:rPr lang="en-US" sz="1600" dirty="0" smtClean="0"/>
              <a:t>(8) </a:t>
            </a:r>
            <a:r>
              <a:rPr lang="en-US" sz="1600" dirty="0"/>
              <a:t>on </a:t>
            </a:r>
            <a:r>
              <a:rPr lang="en-US" sz="1600" dirty="0" smtClean="0"/>
              <a:t>12/19/19</a:t>
            </a:r>
            <a:endParaRPr lang="en-US" sz="1600" dirty="0"/>
          </a:p>
        </p:txBody>
      </p:sp>
    </p:spTree>
    <p:extLst>
      <p:ext uri="{BB962C8B-B14F-4D97-AF65-F5344CB8AC3E}">
        <p14:creationId xmlns:p14="http://schemas.microsoft.com/office/powerpoint/2010/main" val="1955286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1.2: </a:t>
            </a:r>
            <a:r>
              <a:rPr lang="en-US" sz="2000" dirty="0"/>
              <a:t>System-Wide Offer Cap and Power Balance Penalty Price</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5" name="Content Placeholder 2"/>
          <p:cNvSpPr>
            <a:spLocks noGrp="1"/>
          </p:cNvSpPr>
          <p:nvPr>
            <p:ph idx="1"/>
          </p:nvPr>
        </p:nvSpPr>
        <p:spPr>
          <a:xfrm>
            <a:off x="304800" y="1143000"/>
            <a:ext cx="8534400" cy="5181600"/>
          </a:xfrm>
        </p:spPr>
        <p:txBody>
          <a:bodyPr/>
          <a:lstStyle/>
          <a:p>
            <a:r>
              <a:rPr lang="en-US" sz="1800" u="sng" dirty="0" smtClean="0"/>
              <a:t>KP </a:t>
            </a:r>
            <a:r>
              <a:rPr lang="en-US" sz="1800" u="sng" dirty="0" smtClean="0"/>
              <a:t>1.2</a:t>
            </a:r>
            <a:r>
              <a:rPr lang="en-US" sz="1800" dirty="0"/>
              <a:t> </a:t>
            </a:r>
            <a:r>
              <a:rPr lang="en-US" sz="1600" dirty="0"/>
              <a:t>The values of and interaction between System-Wide Offer Cap (SWOC), </a:t>
            </a:r>
            <a:r>
              <a:rPr lang="en-US" sz="1600" dirty="0" smtClean="0"/>
              <a:t>VOLL, </a:t>
            </a:r>
            <a:r>
              <a:rPr lang="en-US" sz="1600" dirty="0"/>
              <a:t>and Power Balance Penalty Price (PBPP) must be evaluated as part of implementation of </a:t>
            </a:r>
            <a:r>
              <a:rPr lang="en-US" sz="1600" dirty="0" smtClean="0"/>
              <a:t>RTC.  </a:t>
            </a:r>
            <a:r>
              <a:rPr lang="en-US" sz="1600" dirty="0"/>
              <a:t>This Key Principle identifies which values are changing and which one are remaining the same</a:t>
            </a:r>
            <a:r>
              <a:rPr lang="en-US" sz="1600" dirty="0" smtClean="0"/>
              <a:t>.</a:t>
            </a:r>
          </a:p>
          <a:p>
            <a:pPr marL="0" indent="0">
              <a:buNone/>
            </a:pPr>
            <a:endParaRPr lang="en-US" sz="1050" dirty="0" smtClean="0"/>
          </a:p>
          <a:p>
            <a:r>
              <a:rPr lang="en-US" sz="1800" u="sng" dirty="0" smtClean="0"/>
              <a:t>Sections (</a:t>
            </a:r>
            <a:r>
              <a:rPr lang="en-US" sz="1800" u="sng" dirty="0"/>
              <a:t>summarized</a:t>
            </a:r>
            <a:r>
              <a:rPr lang="en-US" sz="1800" u="sng" dirty="0" smtClean="0"/>
              <a:t>)</a:t>
            </a:r>
          </a:p>
          <a:p>
            <a:pPr marL="800100" lvl="1" indent="-342900">
              <a:buFont typeface="+mj-lt"/>
              <a:buAutoNum type="arabicParenR" startAt="3"/>
            </a:pPr>
            <a:r>
              <a:rPr lang="en-US" sz="1600" dirty="0" smtClean="0"/>
              <a:t>For </a:t>
            </a:r>
            <a:r>
              <a:rPr lang="en-US" sz="1600" dirty="0"/>
              <a:t>the </a:t>
            </a:r>
            <a:r>
              <a:rPr lang="en-US" sz="1600" dirty="0" smtClean="0"/>
              <a:t>DAM, </a:t>
            </a:r>
            <a:r>
              <a:rPr lang="en-US" sz="1600" dirty="0"/>
              <a:t>the </a:t>
            </a:r>
            <a:r>
              <a:rPr lang="en-US" sz="1600" dirty="0" smtClean="0"/>
              <a:t>SWOC will </a:t>
            </a:r>
            <a:r>
              <a:rPr lang="en-US" sz="1600" dirty="0"/>
              <a:t>be equal to </a:t>
            </a:r>
            <a:r>
              <a:rPr lang="en-US" sz="1600" dirty="0" smtClean="0"/>
              <a:t>VOLL</a:t>
            </a:r>
          </a:p>
          <a:p>
            <a:pPr marL="800100" lvl="1" indent="-342900">
              <a:buFont typeface="+mj-lt"/>
              <a:buAutoNum type="arabicParenR" startAt="3"/>
            </a:pPr>
            <a:endParaRPr lang="en-US" sz="1200" dirty="0" smtClean="0"/>
          </a:p>
          <a:p>
            <a:pPr marL="1200150" lvl="2" indent="-342900">
              <a:buFont typeface="+mj-lt"/>
              <a:buAutoNum type="arabicParenR"/>
            </a:pPr>
            <a:endParaRPr lang="en-US" sz="1200" dirty="0"/>
          </a:p>
          <a:p>
            <a:r>
              <a:rPr lang="en-US" sz="1800" u="sng" dirty="0"/>
              <a:t>Meeting/Discussion &amp; Consensus</a:t>
            </a:r>
            <a:r>
              <a:rPr lang="en-US" sz="1800" dirty="0"/>
              <a:t>: </a:t>
            </a:r>
          </a:p>
          <a:p>
            <a:pPr lvl="1"/>
            <a:r>
              <a:rPr lang="en-US" sz="1600" dirty="0"/>
              <a:t>Meeting/Discussion on </a:t>
            </a:r>
            <a:r>
              <a:rPr lang="en-US" sz="1600" dirty="0" smtClean="0"/>
              <a:t>10/30/19 &amp; 11/19/19</a:t>
            </a:r>
          </a:p>
          <a:p>
            <a:pPr lvl="1"/>
            <a:r>
              <a:rPr lang="en-US" sz="1600" dirty="0" smtClean="0"/>
              <a:t>Consensus on (3) on 11/19/19</a:t>
            </a:r>
          </a:p>
        </p:txBody>
      </p:sp>
    </p:spTree>
    <p:extLst>
      <p:ext uri="{BB962C8B-B14F-4D97-AF65-F5344CB8AC3E}">
        <p14:creationId xmlns:p14="http://schemas.microsoft.com/office/powerpoint/2010/main" val="3165187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1.3: Offering </a:t>
            </a:r>
            <a:r>
              <a:rPr lang="en-US" sz="2000" dirty="0"/>
              <a:t>and Awarding Ancillary Services in Real-Time</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5" name="Content Placeholder 2"/>
          <p:cNvSpPr>
            <a:spLocks noGrp="1"/>
          </p:cNvSpPr>
          <p:nvPr>
            <p:ph idx="1"/>
          </p:nvPr>
        </p:nvSpPr>
        <p:spPr>
          <a:xfrm>
            <a:off x="304800" y="990600"/>
            <a:ext cx="8686800" cy="5029200"/>
          </a:xfrm>
        </p:spPr>
        <p:txBody>
          <a:bodyPr/>
          <a:lstStyle/>
          <a:p>
            <a:r>
              <a:rPr lang="en-US" sz="1800" u="sng" dirty="0" smtClean="0"/>
              <a:t>KP 1.3</a:t>
            </a:r>
            <a:r>
              <a:rPr lang="en-US" sz="1800" dirty="0" smtClean="0"/>
              <a:t> </a:t>
            </a:r>
            <a:r>
              <a:rPr lang="en-US" sz="1600" dirty="0" smtClean="0"/>
              <a:t>Defines offers and awards of AS </a:t>
            </a:r>
            <a:r>
              <a:rPr lang="en-US" sz="1600" dirty="0"/>
              <a:t>in </a:t>
            </a:r>
            <a:r>
              <a:rPr lang="en-US" sz="1600" dirty="0" smtClean="0"/>
              <a:t>Real-Time by outlining the </a:t>
            </a:r>
            <a:r>
              <a:rPr lang="en-US" sz="1600" dirty="0"/>
              <a:t>key mechanisms and timelines for submitted AS Offers, as well as </a:t>
            </a:r>
            <a:r>
              <a:rPr lang="en-US" sz="1600" dirty="0" smtClean="0"/>
              <a:t>the AS considered </a:t>
            </a:r>
            <a:r>
              <a:rPr lang="en-US" sz="1600" dirty="0"/>
              <a:t>and awarded under RTC. </a:t>
            </a:r>
            <a:endParaRPr lang="en-US" sz="1600" dirty="0" smtClean="0"/>
          </a:p>
          <a:p>
            <a:pPr>
              <a:spcBef>
                <a:spcPts val="1200"/>
              </a:spcBef>
            </a:pPr>
            <a:r>
              <a:rPr lang="en-US" sz="1800" u="sng" dirty="0" smtClean="0"/>
              <a:t>Sections(summarized)</a:t>
            </a:r>
          </a:p>
          <a:p>
            <a:pPr marL="800100" lvl="1" indent="-342900">
              <a:buFont typeface="+mj-lt"/>
              <a:buAutoNum type="arabicParenR" startAt="11"/>
            </a:pPr>
            <a:r>
              <a:rPr lang="en-US" sz="1600" dirty="0" smtClean="0"/>
              <a:t>QSEs </a:t>
            </a:r>
            <a:r>
              <a:rPr lang="en-US" sz="1600" dirty="0"/>
              <a:t>will have the ability to continuously update their AS Offers.  SCED will use the most recently available AS Offer</a:t>
            </a:r>
            <a:r>
              <a:rPr lang="en-US" sz="1600" dirty="0" smtClean="0"/>
              <a:t>. </a:t>
            </a:r>
            <a:r>
              <a:rPr lang="en-US" sz="1600" i="1" dirty="0" smtClean="0"/>
              <a:t>[Note- This changed previously approved TAC language reflecting AS Offer would align with Energy Offer Curve (EOC) submissions]</a:t>
            </a:r>
          </a:p>
          <a:p>
            <a:pPr marL="800100" lvl="1" indent="-342900">
              <a:buFont typeface="+mj-lt"/>
              <a:buAutoNum type="arabicParenR" startAt="14"/>
            </a:pPr>
            <a:r>
              <a:rPr lang="en-US" sz="1600" dirty="0" smtClean="0"/>
              <a:t>A </a:t>
            </a:r>
            <a:r>
              <a:rPr lang="en-US" sz="1600" dirty="0"/>
              <a:t>behavioral rule will be created that QSEs shall not submit confirmed trades for AS sub-types in excess of their DAM self-arrangement quantity (including </a:t>
            </a:r>
            <a:r>
              <a:rPr lang="en-US" sz="1600" dirty="0" smtClean="0"/>
              <a:t>“0” </a:t>
            </a:r>
            <a:r>
              <a:rPr lang="en-US" sz="1600" dirty="0"/>
              <a:t>or </a:t>
            </a:r>
            <a:r>
              <a:rPr lang="en-US" sz="1600" dirty="0" smtClean="0"/>
              <a:t>“null”).</a:t>
            </a:r>
            <a:endParaRPr lang="en-US" sz="1600" dirty="0"/>
          </a:p>
          <a:p>
            <a:pPr marL="1200150" lvl="2" indent="-342900">
              <a:buFont typeface="+mj-lt"/>
              <a:buAutoNum type="alphaLcParenR"/>
            </a:pPr>
            <a:r>
              <a:rPr lang="en-US" sz="1400" dirty="0" smtClean="0"/>
              <a:t>QSEs </a:t>
            </a:r>
            <a:r>
              <a:rPr lang="en-US" sz="1400" dirty="0"/>
              <a:t>will be notified </a:t>
            </a:r>
            <a:r>
              <a:rPr lang="en-US" sz="1400" dirty="0" smtClean="0"/>
              <a:t>by 1430 </a:t>
            </a:r>
            <a:r>
              <a:rPr lang="en-US" sz="1400" dirty="0"/>
              <a:t>in the Day-Ahead if they have an </a:t>
            </a:r>
            <a:r>
              <a:rPr lang="en-US" sz="1400" dirty="0" smtClean="0"/>
              <a:t>overage.</a:t>
            </a:r>
          </a:p>
          <a:p>
            <a:pPr marL="1200150" lvl="2" indent="-342900">
              <a:buFont typeface="+mj-lt"/>
              <a:buAutoNum type="alphaLcParenR"/>
            </a:pPr>
            <a:r>
              <a:rPr lang="en-US" sz="1400" dirty="0"/>
              <a:t>If </a:t>
            </a:r>
            <a:r>
              <a:rPr lang="en-US" sz="1400" dirty="0" smtClean="0"/>
              <a:t>an overage </a:t>
            </a:r>
            <a:r>
              <a:rPr lang="en-US" sz="1400" dirty="0"/>
              <a:t>is not resolved by the end of the Adjustment Period, QSEs with any overage will be charged the </a:t>
            </a:r>
            <a:r>
              <a:rPr lang="en-US" sz="1400" dirty="0" smtClean="0"/>
              <a:t>Real-Time </a:t>
            </a:r>
            <a:r>
              <a:rPr lang="en-US" sz="1400" dirty="0"/>
              <a:t>MCPC for those quantities.</a:t>
            </a:r>
          </a:p>
          <a:p>
            <a:pPr marL="1200150" lvl="2" indent="-342900">
              <a:buFont typeface="+mj-lt"/>
              <a:buAutoNum type="alphaLcParenR"/>
            </a:pPr>
            <a:r>
              <a:rPr lang="en-US" sz="1400" dirty="0"/>
              <a:t>If ERCOT exceeds the AS sub-type limits system-wide in Real-Time, no awards will be prorated. </a:t>
            </a:r>
          </a:p>
          <a:p>
            <a:pPr>
              <a:spcBef>
                <a:spcPts val="1200"/>
              </a:spcBef>
            </a:pPr>
            <a:r>
              <a:rPr lang="en-US" sz="1800" u="sng" dirty="0" smtClean="0"/>
              <a:t>Meeting/Discussion </a:t>
            </a:r>
            <a:r>
              <a:rPr lang="en-US" sz="1800" u="sng" dirty="0"/>
              <a:t>&amp; Consensus</a:t>
            </a:r>
            <a:r>
              <a:rPr lang="en-US" sz="1800" dirty="0"/>
              <a:t>: </a:t>
            </a:r>
          </a:p>
          <a:p>
            <a:pPr lvl="1"/>
            <a:r>
              <a:rPr lang="en-US" sz="1600" dirty="0"/>
              <a:t>Meeting/Discussion on </a:t>
            </a:r>
            <a:r>
              <a:rPr lang="en-US" sz="1600" dirty="0" smtClean="0"/>
              <a:t>11/19/19, 12/3/19, 12/19/19</a:t>
            </a:r>
          </a:p>
          <a:p>
            <a:pPr lvl="1"/>
            <a:r>
              <a:rPr lang="en-US" sz="1600" dirty="0" smtClean="0"/>
              <a:t>Consensus on (11) on 12/3/19, and on (14) on 12/19/19</a:t>
            </a:r>
          </a:p>
        </p:txBody>
      </p:sp>
    </p:spTree>
    <p:extLst>
      <p:ext uri="{BB962C8B-B14F-4D97-AF65-F5344CB8AC3E}">
        <p14:creationId xmlns:p14="http://schemas.microsoft.com/office/powerpoint/2010/main" val="1661141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r>
              <a:rPr lang="en-US" sz="2000" dirty="0"/>
              <a:t>Key Principle </a:t>
            </a:r>
            <a:r>
              <a:rPr lang="en-US" sz="2000" dirty="0" smtClean="0"/>
              <a:t>1.4</a:t>
            </a:r>
            <a:r>
              <a:rPr lang="en-US" sz="2000" dirty="0"/>
              <a:t>: Systems/Applications that Provide Input into the Real-Time Optimization Engine</a:t>
            </a:r>
            <a:br>
              <a:rPr lang="en-US" sz="2000" dirty="0"/>
            </a:br>
            <a:r>
              <a:rPr lang="en-US" sz="2000" dirty="0"/>
              <a:t/>
            </a:r>
            <a:br>
              <a:rPr lang="en-US" sz="2000" dirty="0"/>
            </a:br>
            <a:r>
              <a:rPr lang="en-US" sz="2000" dirty="0"/>
              <a:t/>
            </a:r>
            <a:br>
              <a:rPr lang="en-US" sz="2000" dirty="0"/>
            </a:br>
            <a:r>
              <a:rPr lang="en-US" dirty="0"/>
              <a:t/>
            </a:r>
            <a:br>
              <a:rPr lang="en-US" dirty="0"/>
            </a:b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5" name="Content Placeholder 2"/>
          <p:cNvSpPr>
            <a:spLocks noGrp="1"/>
          </p:cNvSpPr>
          <p:nvPr>
            <p:ph idx="1"/>
          </p:nvPr>
        </p:nvSpPr>
        <p:spPr>
          <a:xfrm>
            <a:off x="304800" y="990600"/>
            <a:ext cx="8686800" cy="5029200"/>
          </a:xfrm>
        </p:spPr>
        <p:txBody>
          <a:bodyPr/>
          <a:lstStyle/>
          <a:p>
            <a:r>
              <a:rPr lang="en-US" sz="1800" u="sng" dirty="0" smtClean="0"/>
              <a:t>KP 1.4</a:t>
            </a:r>
            <a:r>
              <a:rPr lang="en-US" sz="1800" dirty="0" smtClean="0"/>
              <a:t> </a:t>
            </a:r>
            <a:r>
              <a:rPr lang="en-US" sz="1600" dirty="0"/>
              <a:t>Current ERCOT systems that provide input for the Real-Time market (RTM) optimization engine are not designed to accommodate RTC and </a:t>
            </a:r>
            <a:r>
              <a:rPr lang="en-US" sz="1600" dirty="0" smtClean="0"/>
              <a:t>awards of AS </a:t>
            </a:r>
            <a:r>
              <a:rPr lang="en-US" sz="1600" dirty="0"/>
              <a:t>in Real-Time.  This </a:t>
            </a:r>
            <a:r>
              <a:rPr lang="en-US" sz="1600" dirty="0" smtClean="0"/>
              <a:t>Key Principle </a:t>
            </a:r>
            <a:r>
              <a:rPr lang="en-US" sz="1600" dirty="0"/>
              <a:t>addresses the necessary modifications to those systems and applications.</a:t>
            </a:r>
          </a:p>
          <a:p>
            <a:pPr marL="0" indent="0">
              <a:buNone/>
            </a:pPr>
            <a:endParaRPr lang="en-US" sz="1050" dirty="0" smtClean="0"/>
          </a:p>
          <a:p>
            <a:r>
              <a:rPr lang="en-US" sz="1800" u="sng" dirty="0" smtClean="0"/>
              <a:t>Sections (</a:t>
            </a:r>
            <a:r>
              <a:rPr lang="en-US" sz="1800" u="sng" dirty="0"/>
              <a:t>summarized</a:t>
            </a:r>
            <a:r>
              <a:rPr lang="en-US" sz="1800" u="sng" dirty="0" smtClean="0"/>
              <a:t>)</a:t>
            </a:r>
          </a:p>
          <a:p>
            <a:pPr marL="800100" lvl="1" indent="-342900">
              <a:buFont typeface="+mj-lt"/>
              <a:buAutoNum type="arabicParenR" startAt="3"/>
            </a:pPr>
            <a:r>
              <a:rPr lang="en-US" sz="1600" dirty="0"/>
              <a:t>For  each Resource, QSEs will continue to send </a:t>
            </a:r>
            <a:r>
              <a:rPr lang="en-US" sz="1600" dirty="0" smtClean="0"/>
              <a:t>up </a:t>
            </a:r>
            <a:r>
              <a:rPr lang="en-US" sz="1600" dirty="0"/>
              <a:t>and d</a:t>
            </a:r>
            <a:r>
              <a:rPr lang="en-US" sz="1600" dirty="0" smtClean="0"/>
              <a:t>own </a:t>
            </a:r>
            <a:r>
              <a:rPr lang="en-US" sz="1600" dirty="0"/>
              <a:t>Normal Ramp Rates that represent the 5-minute ramping capability of the Resource.  In addition, there will be new telemetry to be submitted by QSEs to inform ERCOT of the current physical capability of a qualified Resource to provide AS.  These telemetry points will be </a:t>
            </a:r>
            <a:r>
              <a:rPr lang="en-US" sz="1600" dirty="0" smtClean="0"/>
              <a:t>will </a:t>
            </a:r>
            <a:r>
              <a:rPr lang="en-US" sz="1600" dirty="0"/>
              <a:t>be used as additional limits on AS awards </a:t>
            </a:r>
            <a:r>
              <a:rPr lang="en-US" sz="1600" dirty="0" smtClean="0"/>
              <a:t>given </a:t>
            </a:r>
            <a:r>
              <a:rPr lang="en-US" sz="1600" dirty="0"/>
              <a:t>the Resource’s other constraints such as </a:t>
            </a:r>
            <a:r>
              <a:rPr lang="en-US" sz="1600" dirty="0" smtClean="0"/>
              <a:t>High Sustained Limit (HSL), Low Sustained Limit (LSL), High Dispatch Limit (HDL), and Low Dispatch Limit (LDL).</a:t>
            </a:r>
          </a:p>
          <a:p>
            <a:pPr marL="800100" lvl="1" indent="-342900">
              <a:buFont typeface="+mj-lt"/>
              <a:buAutoNum type="arabicParenR" startAt="3"/>
            </a:pPr>
            <a:r>
              <a:rPr lang="en-US" sz="1600" dirty="0" smtClean="0"/>
              <a:t>Changes </a:t>
            </a:r>
            <a:r>
              <a:rPr lang="en-US" sz="1600" dirty="0"/>
              <a:t>will be made to Resource </a:t>
            </a:r>
            <a:r>
              <a:rPr lang="en-US" sz="1600" dirty="0" smtClean="0"/>
              <a:t>Status </a:t>
            </a:r>
            <a:r>
              <a:rPr lang="en-US" sz="1600" dirty="0"/>
              <a:t>provided by </a:t>
            </a:r>
            <a:r>
              <a:rPr lang="en-US" sz="1600" dirty="0" smtClean="0"/>
              <a:t>QSEs.</a:t>
            </a:r>
            <a:r>
              <a:rPr lang="en-US" sz="1600" strike="sngStrike" dirty="0" smtClean="0"/>
              <a:t> </a:t>
            </a:r>
            <a:endParaRPr lang="en-US" sz="1600" strike="sngStrike" dirty="0"/>
          </a:p>
          <a:p>
            <a:pPr marL="800100" lvl="1" indent="-342900">
              <a:buFont typeface="+mj-lt"/>
              <a:buAutoNum type="arabicParenR" startAt="14"/>
            </a:pPr>
            <a:endParaRPr lang="en-US" sz="1600" dirty="0" smtClean="0"/>
          </a:p>
          <a:p>
            <a:r>
              <a:rPr lang="en-US" sz="1800" u="sng" dirty="0"/>
              <a:t>Meeting/Discussion &amp; Consensus</a:t>
            </a:r>
            <a:r>
              <a:rPr lang="en-US" sz="1800" dirty="0"/>
              <a:t>: </a:t>
            </a:r>
          </a:p>
          <a:p>
            <a:pPr lvl="1"/>
            <a:r>
              <a:rPr lang="en-US" sz="1600" dirty="0"/>
              <a:t>Meeting/Discussion on </a:t>
            </a:r>
            <a:r>
              <a:rPr lang="en-US" sz="1600" dirty="0" smtClean="0"/>
              <a:t>10/30/19, 11/19/19, and 12/3/19</a:t>
            </a:r>
          </a:p>
          <a:p>
            <a:pPr lvl="1"/>
            <a:r>
              <a:rPr lang="en-US" sz="1600" dirty="0" smtClean="0"/>
              <a:t>Consensus on (3) and (4) on 12/3/19</a:t>
            </a:r>
          </a:p>
        </p:txBody>
      </p:sp>
    </p:spTree>
    <p:extLst>
      <p:ext uri="{BB962C8B-B14F-4D97-AF65-F5344CB8AC3E}">
        <p14:creationId xmlns:p14="http://schemas.microsoft.com/office/powerpoint/2010/main" val="42782061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A658A-C103-45C1-832E-B28E7F58B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c34af464-7aa1-4edd-9be4-83dffc1cb926"/>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3142</TotalTime>
  <Words>3381</Words>
  <Application>Microsoft Office PowerPoint</Application>
  <PresentationFormat>On-screen Show (4:3)</PresentationFormat>
  <Paragraphs>255</Paragraphs>
  <Slides>22</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22</vt:i4>
      </vt:variant>
    </vt:vector>
  </HeadingPairs>
  <TitlesOfParts>
    <vt:vector size="27" baseType="lpstr">
      <vt:lpstr>Arial</vt:lpstr>
      <vt:lpstr>Calibri</vt:lpstr>
      <vt:lpstr>Times New Roman</vt:lpstr>
      <vt:lpstr>1_Custom Design</vt:lpstr>
      <vt:lpstr>Office Theme</vt:lpstr>
      <vt:lpstr>PowerPoint Presentation</vt:lpstr>
      <vt:lpstr>Outline of RTCTF Update </vt:lpstr>
      <vt:lpstr>RTCTF Charter Scope- Phase I  </vt:lpstr>
      <vt:lpstr>TAC Key Principles for Endorsement</vt:lpstr>
      <vt:lpstr>Key Principle 1.1: Ancillary Service Demand Curves and Current Market Price Adders  </vt:lpstr>
      <vt:lpstr>Key Principle 1.1: Ancillary Service Demand Curves and Current Market Price Adders  </vt:lpstr>
      <vt:lpstr>Key Principle 1.2: System-Wide Offer Cap and Power Balance Penalty Price   </vt:lpstr>
      <vt:lpstr>Key Principle 1.3: Offering and Awarding Ancillary Services in Real-Time    </vt:lpstr>
      <vt:lpstr>Key Principle 1.4: Systems/Applications that Provide Input into the Real-Time Optimization Engine    </vt:lpstr>
      <vt:lpstr>Key Principle 1.5: Process for Deploying Ancillary Services    </vt:lpstr>
      <vt:lpstr>Key Principle 1.6: Process for Deploying Ancillary Services    </vt:lpstr>
      <vt:lpstr>Key Principle 3: Reliability Unit Commitment (RUC)     </vt:lpstr>
      <vt:lpstr>Key Principle 5: Day-Ahead Market    </vt:lpstr>
      <vt:lpstr>Key Principle 7: Performance Monitoring    </vt:lpstr>
      <vt:lpstr>Key Principle 8: RTC Out of Scope and Post-RTC Review Items   </vt:lpstr>
      <vt:lpstr>Key Principle 6: Market-Facing Reports    </vt:lpstr>
      <vt:lpstr>TAC Consideration of KP6: Two Additional Reports    </vt:lpstr>
      <vt:lpstr>TAC Voting Items for Key Principles</vt:lpstr>
      <vt:lpstr>Consolidated Key Principles for Board Consideration</vt:lpstr>
      <vt:lpstr>RTCTF Charter Scope - Phase II  </vt:lpstr>
      <vt:lpstr>RTCTF Protocol/OBD Development</vt:lpstr>
      <vt:lpstr>Next Steps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Mereness, Matt</cp:lastModifiedBy>
  <cp:revision>339</cp:revision>
  <cp:lastPrinted>2020-01-23T15:38:57Z</cp:lastPrinted>
  <dcterms:created xsi:type="dcterms:W3CDTF">2016-01-21T15:20:31Z</dcterms:created>
  <dcterms:modified xsi:type="dcterms:W3CDTF">2020-01-24T16:47:51Z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