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62" r:id="rId2"/>
    <p:sldId id="263" r:id="rId3"/>
    <p:sldId id="264" r:id="rId4"/>
    <p:sldId id="265" r:id="rId5"/>
    <p:sldId id="266" r:id="rId6"/>
    <p:sldId id="267" r:id="rId7"/>
  </p:sldIdLst>
  <p:sldSz cx="9144000" cy="6858000" type="screen4x3"/>
  <p:notesSz cx="6858000" cy="9144000"/>
  <p:defaultTextStyle>
    <a:defPPr>
      <a:defRPr lang="en-US"/>
    </a:defPPr>
    <a:lvl1pPr algn="l" rtl="0" fontAlgn="base">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33" autoAdjust="0"/>
    <p:restoredTop sz="94645" autoAdjust="0"/>
  </p:normalViewPr>
  <p:slideViewPr>
    <p:cSldViewPr>
      <p:cViewPr varScale="1">
        <p:scale>
          <a:sx n="78" d="100"/>
          <a:sy n="78" d="100"/>
        </p:scale>
        <p:origin x="1454"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n-US" sz="2400" dirty="0">
                <a:latin typeface="Times New Roman" charset="0"/>
                <a:cs typeface="+mn-cs"/>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defRPr/>
              </a:pPr>
              <a:endParaRPr lang="en-US" sz="2400" dirty="0">
                <a:latin typeface="Times New Roman" charset="0"/>
                <a:cs typeface="+mn-cs"/>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defRPr/>
                </a:pPr>
                <a:endParaRPr lang="en-US" sz="2400" dirty="0">
                  <a:latin typeface="Times New Roman" charset="0"/>
                  <a:cs typeface="+mn-cs"/>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defRPr/>
                </a:pPr>
                <a:endParaRPr lang="en-US" sz="2400" dirty="0">
                  <a:latin typeface="Times New Roman" charset="0"/>
                  <a:cs typeface="+mn-cs"/>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defRPr/>
                </a:pPr>
                <a:endParaRPr lang="en-US" sz="2400" dirty="0">
                  <a:latin typeface="Times New Roman" charset="0"/>
                  <a:cs typeface="+mn-cs"/>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defRPr/>
                </a:pPr>
                <a:endParaRPr lang="en-US" sz="2400" dirty="0">
                  <a:latin typeface="Times New Roman" charset="0"/>
                  <a:cs typeface="+mn-cs"/>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defRPr/>
                </a:pPr>
                <a:endParaRPr lang="en-US" sz="2400" dirty="0">
                  <a:latin typeface="Times New Roman" charset="0"/>
                  <a:cs typeface="+mn-cs"/>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defRPr/>
                </a:pPr>
                <a:endParaRPr lang="en-US" sz="2400" dirty="0">
                  <a:latin typeface="Times New Roman" charset="0"/>
                  <a:cs typeface="+mn-cs"/>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defRPr/>
                </a:pPr>
                <a:endParaRPr lang="en-US" sz="2400" dirty="0">
                  <a:latin typeface="Times New Roman" charset="0"/>
                  <a:cs typeface="+mn-cs"/>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defRPr/>
                </a:pPr>
                <a:endParaRPr lang="en-US" sz="2400" dirty="0">
                  <a:latin typeface="Times New Roman" charset="0"/>
                  <a:cs typeface="+mn-cs"/>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defRPr/>
                </a:pPr>
                <a:endParaRPr lang="en-US" sz="2400" dirty="0">
                  <a:latin typeface="Times New Roman" charset="0"/>
                  <a:cs typeface="+mn-cs"/>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defRPr/>
                </a:pPr>
                <a:endParaRPr lang="en-US" sz="2400" dirty="0">
                  <a:latin typeface="Times New Roman" charset="0"/>
                  <a:cs typeface="+mn-cs"/>
                </a:endParaRPr>
              </a:p>
            </p:txBody>
          </p:sp>
        </p:grpSp>
      </p:grpSp>
      <p:sp>
        <p:nvSpPr>
          <p:cNvPr id="10259" name="Rectangle 19"/>
          <p:cNvSpPr>
            <a:spLocks noGrp="1" noChangeArrowheads="1"/>
          </p:cNvSpPr>
          <p:nvPr>
            <p:ph type="ctrTitle"/>
          </p:nvPr>
        </p:nvSpPr>
        <p:spPr>
          <a:xfrm>
            <a:off x="2971800" y="1828800"/>
            <a:ext cx="6019800" cy="2209800"/>
          </a:xfrm>
        </p:spPr>
        <p:txBody>
          <a:bodyPr/>
          <a:lstStyle>
            <a:lvl1pPr>
              <a:defRPr sz="4200">
                <a:solidFill>
                  <a:srgbClr val="FFFFFF"/>
                </a:solidFill>
              </a:defRPr>
            </a:lvl1pPr>
          </a:lstStyle>
          <a:p>
            <a:r>
              <a:rPr lang="en-US"/>
              <a:t>Click to edit Master title style</a:t>
            </a:r>
          </a:p>
        </p:txBody>
      </p:sp>
      <p:sp>
        <p:nvSpPr>
          <p:cNvPr id="1026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US"/>
          </a:p>
        </p:txBody>
      </p:sp>
      <p:sp>
        <p:nvSpPr>
          <p:cNvPr id="19" name="Rectangle 17"/>
          <p:cNvSpPr>
            <a:spLocks noGrp="1" noChangeArrowheads="1"/>
          </p:cNvSpPr>
          <p:nvPr>
            <p:ph type="ftr" sz="quarter" idx="11"/>
          </p:nvPr>
        </p:nvSpPr>
        <p:spPr/>
        <p:txBody>
          <a:bodyPr/>
          <a:lstStyle>
            <a:lvl1pPr>
              <a:defRPr/>
            </a:lvl1pPr>
          </a:lstStyle>
          <a:p>
            <a:pPr>
              <a:defRPr/>
            </a:pPr>
            <a:endParaRPr lang="en-US"/>
          </a:p>
        </p:txBody>
      </p:sp>
      <p:sp>
        <p:nvSpPr>
          <p:cNvPr id="20" name="Rectangle 18"/>
          <p:cNvSpPr>
            <a:spLocks noGrp="1" noChangeArrowheads="1"/>
          </p:cNvSpPr>
          <p:nvPr>
            <p:ph type="sldNum" sz="quarter" idx="12"/>
          </p:nvPr>
        </p:nvSpPr>
        <p:spPr/>
        <p:txBody>
          <a:bodyPr/>
          <a:lstStyle>
            <a:lvl1pPr>
              <a:defRPr/>
            </a:lvl1pPr>
          </a:lstStyle>
          <a:p>
            <a:fld id="{FC3616DB-D74D-4DBA-A9A5-299D468F746E}" type="slidenum">
              <a:rPr lang="en-US" altLang="en-US"/>
              <a:pPr/>
              <a:t>‹#›</a:t>
            </a:fld>
            <a:endParaRPr lang="en-US" altLang="en-US"/>
          </a:p>
        </p:txBody>
      </p:sp>
    </p:spTree>
    <p:extLst>
      <p:ext uri="{BB962C8B-B14F-4D97-AF65-F5344CB8AC3E}">
        <p14:creationId xmlns:p14="http://schemas.microsoft.com/office/powerpoint/2010/main" val="1706854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53DA3697-7A4A-49E4-9E70-66BFFB05F87E}" type="slidenum">
              <a:rPr lang="en-US" altLang="en-US"/>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58097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57200"/>
            <a:ext cx="60198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C517A16E-4E80-4522-8A17-50EB9F1C2D0F}" type="slidenum">
              <a:rPr lang="en-US" altLang="en-US"/>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953413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94CB8582-1BFB-4BE0-9AF3-E46EBE077B7E}" type="slidenum">
              <a:rPr lang="en-US" altLang="en-US"/>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041602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CCC42FD5-4803-4BF8-B5A2-17B8F3D46C9F}" type="slidenum">
              <a:rPr lang="en-US" altLang="en-US"/>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723600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fld id="{EAD0C281-D564-4C20-9999-D8F300BA4599}" type="slidenum">
              <a:rPr lang="en-US" altLang="en-US"/>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09609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ftr" sz="quarter"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fld id="{C382944A-1D2B-42DC-AE8F-1DE108D72040}" type="slidenum">
              <a:rPr lang="en-US" altLang="en-US"/>
              <a:pPr/>
              <a:t>‹#›</a:t>
            </a:fld>
            <a:endParaRPr lang="en-US" altLang="en-US"/>
          </a:p>
        </p:txBody>
      </p:sp>
      <p:sp>
        <p:nvSpPr>
          <p:cNvPr id="9"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9818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fld id="{642EE520-AE7E-47CD-ABBE-2ECBF27D6219}" type="slidenum">
              <a:rPr lang="en-US" altLang="en-US"/>
              <a:pPr/>
              <a:t>‹#›</a:t>
            </a:fld>
            <a:endParaRPr lang="en-US" altLang="en-US"/>
          </a:p>
        </p:txBody>
      </p:sp>
      <p:sp>
        <p:nvSpPr>
          <p:cNvPr id="5"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795879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fld id="{F94E3E6F-5272-4E3F-AE32-59C6DD7A2C66}" type="slidenum">
              <a:rPr lang="en-US" altLang="en-US"/>
              <a:pPr/>
              <a:t>‹#›</a:t>
            </a:fld>
            <a:endParaRPr lang="en-US" altLang="en-US"/>
          </a:p>
        </p:txBody>
      </p:sp>
      <p:sp>
        <p:nvSpPr>
          <p:cNvPr id="4"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56756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fld id="{34765A67-BC6D-4E3B-B281-134B6B69678A}" type="slidenum">
              <a:rPr lang="en-US" altLang="en-US"/>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109302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fld id="{1B9DD474-1E65-43E5-8A27-0622EBC7D8DD}" type="slidenum">
              <a:rPr lang="en-US" altLang="en-US"/>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69533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cs typeface="+mn-cs"/>
              </a:defRPr>
            </a:lvl1pPr>
          </a:lstStyle>
          <a:p>
            <a:pPr>
              <a:defRPr/>
            </a:pPr>
            <a:endParaRPr lang="en-US"/>
          </a:p>
        </p:txBody>
      </p:sp>
      <p:sp>
        <p:nvSpPr>
          <p:cNvPr id="9219"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anose="020B0A04020102020204" pitchFamily="34" charset="0"/>
              </a:defRPr>
            </a:lvl1pPr>
          </a:lstStyle>
          <a:p>
            <a:fld id="{53E20001-4B65-4594-A8C0-F7F5F03E4E3C}" type="slidenum">
              <a:rPr lang="en-US" altLang="en-US"/>
              <a:pPr/>
              <a:t>‹#›</a:t>
            </a:fld>
            <a:endParaRPr lang="en-US" altLang="en-US"/>
          </a:p>
        </p:txBody>
      </p:sp>
      <p:grpSp>
        <p:nvGrpSpPr>
          <p:cNvPr id="1028" name="Group 4"/>
          <p:cNvGrpSpPr>
            <a:grpSpLocks/>
          </p:cNvGrpSpPr>
          <p:nvPr/>
        </p:nvGrpSpPr>
        <p:grpSpPr bwMode="auto">
          <a:xfrm>
            <a:off x="0" y="0"/>
            <a:ext cx="9144000" cy="546100"/>
            <a:chOff x="0" y="0"/>
            <a:chExt cx="5760" cy="344"/>
          </a:xfrm>
        </p:grpSpPr>
        <p:sp>
          <p:nvSpPr>
            <p:cNvPr id="9221"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n-US" sz="2400" dirty="0">
                <a:latin typeface="Times New Roman" charset="0"/>
                <a:cs typeface="+mn-cs"/>
              </a:endParaRPr>
            </a:p>
          </p:txBody>
        </p:sp>
        <p:sp>
          <p:nvSpPr>
            <p:cNvPr id="9222"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en-US" sz="2400" dirty="0">
                <a:latin typeface="Times New Roman" charset="0"/>
                <a:cs typeface="+mn-cs"/>
              </a:endParaRPr>
            </a:p>
          </p:txBody>
        </p:sp>
        <p:sp>
          <p:nvSpPr>
            <p:cNvPr id="9223"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defRPr/>
              </a:pPr>
              <a:endParaRPr lang="en-US" sz="1800" dirty="0">
                <a:solidFill>
                  <a:schemeClr val="hlink"/>
                </a:solidFill>
                <a:latin typeface="Arial" charset="0"/>
                <a:cs typeface="+mn-cs"/>
              </a:endParaRPr>
            </a:p>
          </p:txBody>
        </p:sp>
        <p:sp>
          <p:nvSpPr>
            <p:cNvPr id="9224"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defRPr/>
              </a:pPr>
              <a:endParaRPr lang="en-US" sz="1800" dirty="0">
                <a:solidFill>
                  <a:schemeClr val="hlink"/>
                </a:solidFill>
                <a:latin typeface="Arial" charset="0"/>
                <a:cs typeface="+mn-cs"/>
              </a:endParaRPr>
            </a:p>
          </p:txBody>
        </p:sp>
        <p:sp>
          <p:nvSpPr>
            <p:cNvPr id="9225"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defRPr/>
              </a:pPr>
              <a:endParaRPr lang="en-US" sz="1800" dirty="0">
                <a:solidFill>
                  <a:schemeClr val="accent2"/>
                </a:solidFill>
                <a:latin typeface="Arial" charset="0"/>
                <a:cs typeface="+mn-cs"/>
              </a:endParaRPr>
            </a:p>
          </p:txBody>
        </p:sp>
        <p:sp>
          <p:nvSpPr>
            <p:cNvPr id="9226"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defRPr/>
              </a:pPr>
              <a:endParaRPr lang="en-US" sz="1800" dirty="0">
                <a:solidFill>
                  <a:schemeClr val="hlink"/>
                </a:solidFill>
                <a:latin typeface="Arial" charset="0"/>
                <a:cs typeface="+mn-cs"/>
              </a:endParaRPr>
            </a:p>
          </p:txBody>
        </p:sp>
        <p:sp>
          <p:nvSpPr>
            <p:cNvPr id="9227"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defRPr/>
              </a:pPr>
              <a:endParaRPr lang="en-US" sz="2400" dirty="0">
                <a:latin typeface="Times New Roman" charset="0"/>
                <a:cs typeface="+mn-cs"/>
              </a:endParaRPr>
            </a:p>
          </p:txBody>
        </p:sp>
        <p:sp>
          <p:nvSpPr>
            <p:cNvPr id="9228"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defRPr/>
              </a:pPr>
              <a:endParaRPr lang="en-US" sz="1800" dirty="0">
                <a:solidFill>
                  <a:schemeClr val="accent2"/>
                </a:solidFill>
                <a:latin typeface="Arial" charset="0"/>
                <a:cs typeface="+mn-cs"/>
              </a:endParaRPr>
            </a:p>
          </p:txBody>
        </p:sp>
        <p:sp>
          <p:nvSpPr>
            <p:cNvPr id="9229"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defRPr/>
              </a:pPr>
              <a:endParaRPr lang="en-US" sz="1800" dirty="0">
                <a:solidFill>
                  <a:schemeClr val="accent2"/>
                </a:solidFill>
                <a:latin typeface="Arial" charset="0"/>
                <a:cs typeface="+mn-cs"/>
              </a:endParaRPr>
            </a:p>
          </p:txBody>
        </p:sp>
      </p:grpSp>
      <p:sp>
        <p:nvSpPr>
          <p:cNvPr id="1029" name="Rectangle 14"/>
          <p:cNvSpPr>
            <a:spLocks noGrp="1" noChangeArrowheads="1"/>
          </p:cNvSpPr>
          <p:nvPr>
            <p:ph type="title"/>
          </p:nvPr>
        </p:nvSpPr>
        <p:spPr bwMode="auto">
          <a:xfrm>
            <a:off x="457200" y="457200"/>
            <a:ext cx="6934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15"/>
          <p:cNvSpPr>
            <a:spLocks noGrp="1" noChangeArrowheads="1"/>
          </p:cNvSpPr>
          <p:nvPr>
            <p:ph type="body" idx="1"/>
          </p:nvPr>
        </p:nvSpPr>
        <p:spPr bwMode="auto">
          <a:xfrm>
            <a:off x="457200" y="1600200"/>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9232"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3600">
          <a:solidFill>
            <a:schemeClr val="tx1"/>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42900" indent="-342900" algn="l" rtl="0" eaLnBrk="1" fontAlgn="base" hangingPunct="1">
        <a:spcBef>
          <a:spcPct val="20000"/>
        </a:spcBef>
        <a:spcAft>
          <a:spcPct val="0"/>
        </a:spcAft>
        <a:buClr>
          <a:schemeClr val="bg2"/>
        </a:buClr>
        <a:buSzPct val="75000"/>
        <a:buFont typeface="Wingdings" panose="05000000000000000000"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bg2"/>
        </a:buClr>
        <a:buSzPct val="65000"/>
        <a:buFont typeface="Wingdings" panose="05000000000000000000"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70000"/>
        <a:buFont typeface="Wingdings" panose="05000000000000000000" pitchFamily="2" charset="2"/>
        <a:buChar char="¨"/>
        <a:defRPr sz="2000">
          <a:solidFill>
            <a:schemeClr val="tx1"/>
          </a:solidFill>
          <a:latin typeface="+mn-lt"/>
        </a:defRPr>
      </a:lvl4pPr>
      <a:lvl5pPr marL="2057400" indent="-228600" algn="l" rtl="0" eaLnBrk="1" fontAlgn="base" hangingPunct="1">
        <a:spcBef>
          <a:spcPct val="20000"/>
        </a:spcBef>
        <a:spcAft>
          <a:spcPct val="0"/>
        </a:spcAft>
        <a:buClr>
          <a:schemeClr val="bg2"/>
        </a:buClr>
        <a:buFont typeface="Wingdings" panose="05000000000000000000" pitchFamily="2" charset="2"/>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oraclehome.com.br/2013/05/01/crs_stat-obsoleto-em-11gr2-e-quais-o-substituiram/" TargetMode="External"/><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paul-barford.blogspot.com/2012/04/coiney-misunderstanding-about-uk-export.html"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sz="3600" dirty="0"/>
              <a:t>Changes Are Needed to the 60-day SCED Disclosure Reports</a:t>
            </a:r>
            <a:endParaRPr lang="en-US" altLang="en-US" sz="3600" dirty="0"/>
          </a:p>
        </p:txBody>
      </p:sp>
      <p:sp>
        <p:nvSpPr>
          <p:cNvPr id="3075" name="Subtitle 2"/>
          <p:cNvSpPr>
            <a:spLocks noGrp="1"/>
          </p:cNvSpPr>
          <p:nvPr>
            <p:ph type="subTitle" idx="1"/>
          </p:nvPr>
        </p:nvSpPr>
        <p:spPr/>
        <p:txBody>
          <a:bodyPr/>
          <a:lstStyle/>
          <a:p>
            <a:r>
              <a:rPr lang="en-US" altLang="en-US" sz="2800" dirty="0"/>
              <a:t>TAC</a:t>
            </a:r>
          </a:p>
        </p:txBody>
      </p:sp>
      <p:sp>
        <p:nvSpPr>
          <p:cNvPr id="3076" name="TextBox 3"/>
          <p:cNvSpPr txBox="1">
            <a:spLocks noChangeArrowheads="1"/>
          </p:cNvSpPr>
          <p:nvPr/>
        </p:nvSpPr>
        <p:spPr bwMode="auto">
          <a:xfrm>
            <a:off x="1676400" y="5791200"/>
            <a:ext cx="2971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chemeClr val="tx1"/>
                </a:solidFill>
                <a:latin typeface="Arial" panose="020B0604020202020204" pitchFamily="34" charset="0"/>
                <a:cs typeface="Arial" panose="020B0604020202020204" pitchFamily="34" charset="0"/>
              </a:defRPr>
            </a:lvl1pPr>
            <a:lvl2pPr marL="742950" indent="-285750" eaLnBrk="0" hangingPunct="0">
              <a:defRPr sz="800">
                <a:solidFill>
                  <a:schemeClr val="tx1"/>
                </a:solidFill>
                <a:latin typeface="Arial" panose="020B0604020202020204" pitchFamily="34" charset="0"/>
                <a:cs typeface="Arial" panose="020B0604020202020204" pitchFamily="34" charset="0"/>
              </a:defRPr>
            </a:lvl2pPr>
            <a:lvl3pPr marL="1143000" indent="-228600" eaLnBrk="0" hangingPunct="0">
              <a:defRPr sz="800">
                <a:solidFill>
                  <a:schemeClr val="tx1"/>
                </a:solidFill>
                <a:latin typeface="Arial" panose="020B0604020202020204" pitchFamily="34" charset="0"/>
                <a:cs typeface="Arial" panose="020B0604020202020204" pitchFamily="34" charset="0"/>
              </a:defRPr>
            </a:lvl3pPr>
            <a:lvl4pPr marL="1600200" indent="-228600" eaLnBrk="0" hangingPunct="0">
              <a:defRPr sz="800">
                <a:solidFill>
                  <a:schemeClr val="tx1"/>
                </a:solidFill>
                <a:latin typeface="Arial" panose="020B0604020202020204" pitchFamily="34" charset="0"/>
                <a:cs typeface="Arial" panose="020B0604020202020204" pitchFamily="34" charset="0"/>
              </a:defRPr>
            </a:lvl4pPr>
            <a:lvl5pPr marL="2057400" indent="-228600" eaLnBrk="0" hangingPunct="0">
              <a:defRPr sz="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9pPr>
          </a:lstStyle>
          <a:p>
            <a:pPr eaLnBrk="1" hangingPunct="1"/>
            <a:r>
              <a:rPr lang="en-US" altLang="en-US" sz="2000" dirty="0"/>
              <a:t>Floyd J. Trefny</a:t>
            </a:r>
          </a:p>
          <a:p>
            <a:pPr eaLnBrk="1" hangingPunct="1"/>
            <a:r>
              <a:rPr lang="en-US" altLang="en-US" sz="2000" dirty="0"/>
              <a:t>January 29, 2020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a:t>Topics</a:t>
            </a:r>
          </a:p>
        </p:txBody>
      </p:sp>
      <p:sp>
        <p:nvSpPr>
          <p:cNvPr id="4099" name="Content Placeholder 2"/>
          <p:cNvSpPr>
            <a:spLocks noGrp="1"/>
          </p:cNvSpPr>
          <p:nvPr>
            <p:ph idx="1"/>
          </p:nvPr>
        </p:nvSpPr>
        <p:spPr>
          <a:xfrm>
            <a:off x="457200" y="1600200"/>
            <a:ext cx="7924800" cy="4572000"/>
          </a:xfrm>
        </p:spPr>
        <p:txBody>
          <a:bodyPr/>
          <a:lstStyle/>
          <a:p>
            <a:r>
              <a:rPr lang="en-US" altLang="en-US" dirty="0"/>
              <a:t>Background</a:t>
            </a:r>
          </a:p>
          <a:p>
            <a:r>
              <a:rPr lang="en-US" altLang="en-US" dirty="0"/>
              <a:t>Offer/bid Submittal Rules</a:t>
            </a:r>
          </a:p>
          <a:p>
            <a:r>
              <a:rPr lang="en-US" dirty="0"/>
              <a:t>Disclosure Report Requested</a:t>
            </a:r>
            <a:endParaRPr lang="en-US" altLang="en-US" dirty="0"/>
          </a:p>
          <a:p>
            <a:r>
              <a:rPr lang="en-US" dirty="0"/>
              <a:t>TAC is Requested to approve the new Report</a:t>
            </a:r>
            <a:endParaRPr lang="en-US"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22C02-F343-4300-8650-FFA6CE35E193}"/>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9D19ED2D-BF2D-4AB7-A245-FE7AE782F814}"/>
              </a:ext>
            </a:extLst>
          </p:cNvPr>
          <p:cNvSpPr>
            <a:spLocks noGrp="1"/>
          </p:cNvSpPr>
          <p:nvPr>
            <p:ph idx="1"/>
          </p:nvPr>
        </p:nvSpPr>
        <p:spPr>
          <a:xfrm>
            <a:off x="304800" y="1151878"/>
            <a:ext cx="8534400" cy="5553722"/>
          </a:xfrm>
        </p:spPr>
        <p:txBody>
          <a:bodyPr/>
          <a:lstStyle/>
          <a:p>
            <a:r>
              <a:rPr lang="en-US" sz="2000" dirty="0"/>
              <a:t>Current Protocols implement PUCT rules §25.501, §25.504 and   §25.505 to post for public access various parameters regarding SCED operations.</a:t>
            </a:r>
          </a:p>
          <a:p>
            <a:pPr lvl="1"/>
            <a:r>
              <a:rPr lang="en-US" sz="1400" dirty="0"/>
              <a:t>25.501 (j) </a:t>
            </a:r>
            <a:r>
              <a:rPr lang="en-US" sz="1400" b="1" dirty="0"/>
              <a:t>Pricing safeguards. </a:t>
            </a:r>
            <a:r>
              <a:rPr lang="en-US" sz="1400" dirty="0"/>
              <a:t>ERCOT shall apply pricing safeguards to protect against market failure, including market power abuse, consistent with direction provided by the commission </a:t>
            </a:r>
          </a:p>
          <a:p>
            <a:pPr lvl="1"/>
            <a:r>
              <a:rPr lang="en-US" sz="1400" dirty="0"/>
              <a:t>25.504 (b) …Market power abuses include predatory pricing, withholding of production, precluding entry, and collusion. </a:t>
            </a:r>
          </a:p>
          <a:p>
            <a:pPr lvl="1"/>
            <a:r>
              <a:rPr lang="en-US" sz="1400" dirty="0"/>
              <a:t>25.505 (f) (2) …If there are multiple offers for the resource, ERCOT must post the specified information for each offer for the resource, including the name of the entity submitting the offer and the name of the entity controlling the resource …</a:t>
            </a:r>
          </a:p>
          <a:p>
            <a:r>
              <a:rPr lang="en-US" sz="2000" dirty="0"/>
              <a:t>ERCOT Reports are posted 60 days after the Operating Day</a:t>
            </a:r>
          </a:p>
          <a:p>
            <a:r>
              <a:rPr lang="en-US" sz="2000" dirty="0"/>
              <a:t>From the Protocols 3.2.5 Publication of Resource and Load Information</a:t>
            </a:r>
          </a:p>
          <a:p>
            <a:pPr marL="914400" lvl="1" indent="-457200">
              <a:buNone/>
            </a:pPr>
            <a:r>
              <a:rPr lang="en-US" sz="1600" dirty="0"/>
              <a:t>4.	ERCOT shall post on the MIS Public Area the following information for each Resource for  each 15-minute Settlement Interval 60 days prior to the current Operating Day:</a:t>
            </a:r>
          </a:p>
          <a:p>
            <a:pPr marL="1255713" lvl="2" indent="-341313">
              <a:buNone/>
            </a:pPr>
            <a:r>
              <a:rPr lang="en-US" sz="1600" dirty="0"/>
              <a:t>(a) The Generation Resource name and the Generation Resource’s Energy Offer Curve (prices and quantities):</a:t>
            </a:r>
          </a:p>
          <a:p>
            <a:pPr lvl="3">
              <a:spcBef>
                <a:spcPts val="0"/>
              </a:spcBef>
            </a:pPr>
            <a:r>
              <a:rPr lang="en-US" sz="1400" dirty="0"/>
              <a:t>(</a:t>
            </a:r>
            <a:r>
              <a:rPr lang="en-US" sz="1400" dirty="0" err="1"/>
              <a:t>i</a:t>
            </a:r>
            <a:r>
              <a:rPr lang="en-US" sz="1400" dirty="0"/>
              <a:t>) As submitted;</a:t>
            </a:r>
          </a:p>
          <a:p>
            <a:pPr lvl="3">
              <a:spcBef>
                <a:spcPts val="0"/>
              </a:spcBef>
            </a:pPr>
            <a:r>
              <a:rPr lang="en-US" sz="1400" dirty="0"/>
              <a:t>(ii) As submitted and extended…</a:t>
            </a:r>
          </a:p>
          <a:p>
            <a:pPr lvl="3">
              <a:spcBef>
                <a:spcPts val="0"/>
              </a:spcBef>
            </a:pPr>
            <a:r>
              <a:rPr lang="en-US" sz="1400" dirty="0"/>
              <a:t>(iii) As mitigated and extended for use in SCED, …</a:t>
            </a:r>
          </a:p>
        </p:txBody>
      </p:sp>
    </p:spTree>
    <p:extLst>
      <p:ext uri="{BB962C8B-B14F-4D97-AF65-F5344CB8AC3E}">
        <p14:creationId xmlns:p14="http://schemas.microsoft.com/office/powerpoint/2010/main" val="2001664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5E63B-9457-45F6-A8B2-A881363B4854}"/>
              </a:ext>
            </a:extLst>
          </p:cNvPr>
          <p:cNvSpPr>
            <a:spLocks noGrp="1"/>
          </p:cNvSpPr>
          <p:nvPr>
            <p:ph type="title"/>
          </p:nvPr>
        </p:nvSpPr>
        <p:spPr>
          <a:xfrm>
            <a:off x="476596" y="290146"/>
            <a:ext cx="4800600" cy="914400"/>
          </a:xfrm>
        </p:spPr>
        <p:txBody>
          <a:bodyPr/>
          <a:lstStyle/>
          <a:p>
            <a:r>
              <a:rPr lang="en-US" dirty="0"/>
              <a:t>Offer Submittal Rules</a:t>
            </a:r>
          </a:p>
        </p:txBody>
      </p:sp>
      <p:sp>
        <p:nvSpPr>
          <p:cNvPr id="3" name="Content Placeholder 2">
            <a:extLst>
              <a:ext uri="{FF2B5EF4-FFF2-40B4-BE49-F238E27FC236}">
                <a16:creationId xmlns:a16="http://schemas.microsoft.com/office/drawing/2014/main" id="{2D0A01C5-566C-4C00-82CF-6C3684D61246}"/>
              </a:ext>
            </a:extLst>
          </p:cNvPr>
          <p:cNvSpPr>
            <a:spLocks noGrp="1"/>
          </p:cNvSpPr>
          <p:nvPr>
            <p:ph idx="1"/>
          </p:nvPr>
        </p:nvSpPr>
        <p:spPr>
          <a:xfrm>
            <a:off x="348673" y="4678390"/>
            <a:ext cx="8148782" cy="1700521"/>
          </a:xfrm>
        </p:spPr>
        <p:txBody>
          <a:bodyPr/>
          <a:lstStyle/>
          <a:p>
            <a:r>
              <a:rPr lang="en-US" sz="2400" dirty="0"/>
              <a:t>RTC voted to permit AS offers to be submitted just before any RTC/SCED run</a:t>
            </a:r>
          </a:p>
          <a:p>
            <a:r>
              <a:rPr lang="en-US" sz="2400" dirty="0"/>
              <a:t>NPRR 986 would allow Offers for BES Resources to be updated/changed anytime just before SCED use</a:t>
            </a:r>
          </a:p>
        </p:txBody>
      </p:sp>
      <p:sp>
        <p:nvSpPr>
          <p:cNvPr id="4" name="Rectangle 3">
            <a:extLst>
              <a:ext uri="{FF2B5EF4-FFF2-40B4-BE49-F238E27FC236}">
                <a16:creationId xmlns:a16="http://schemas.microsoft.com/office/drawing/2014/main" id="{1132DEA6-AE07-4438-8F57-EE2BC8568157}"/>
              </a:ext>
            </a:extLst>
          </p:cNvPr>
          <p:cNvSpPr/>
          <p:nvPr/>
        </p:nvSpPr>
        <p:spPr bwMode="auto">
          <a:xfrm>
            <a:off x="491836" y="1440872"/>
            <a:ext cx="5216235" cy="220873"/>
          </a:xfrm>
          <a:prstGeom prst="rect">
            <a:avLst/>
          </a:prstGeom>
          <a:noFill/>
          <a:ln w="254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0" i="0" u="none" strike="noStrike" cap="none" normalizeH="0" baseline="0" dirty="0">
                <a:ln>
                  <a:noFill/>
                </a:ln>
                <a:solidFill>
                  <a:schemeClr val="tx1"/>
                </a:solidFill>
                <a:effectLst/>
                <a:latin typeface="Arial" charset="0"/>
              </a:rPr>
              <a:t>Adjustment Period</a:t>
            </a:r>
          </a:p>
        </p:txBody>
      </p:sp>
      <p:sp>
        <p:nvSpPr>
          <p:cNvPr id="5" name="Rectangle 4">
            <a:extLst>
              <a:ext uri="{FF2B5EF4-FFF2-40B4-BE49-F238E27FC236}">
                <a16:creationId xmlns:a16="http://schemas.microsoft.com/office/drawing/2014/main" id="{1E8DB944-0206-4A9E-9AB9-B62872C91FD7}"/>
              </a:ext>
            </a:extLst>
          </p:cNvPr>
          <p:cNvSpPr/>
          <p:nvPr/>
        </p:nvSpPr>
        <p:spPr bwMode="auto">
          <a:xfrm>
            <a:off x="5708072" y="1440873"/>
            <a:ext cx="2597727" cy="221566"/>
          </a:xfrm>
          <a:prstGeom prst="rect">
            <a:avLst/>
          </a:prstGeom>
          <a:noFill/>
          <a:ln w="254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endParaRPr>
          </a:p>
        </p:txBody>
      </p:sp>
      <p:sp>
        <p:nvSpPr>
          <p:cNvPr id="6" name="Rectangle 5">
            <a:extLst>
              <a:ext uri="{FF2B5EF4-FFF2-40B4-BE49-F238E27FC236}">
                <a16:creationId xmlns:a16="http://schemas.microsoft.com/office/drawing/2014/main" id="{7CCB412D-93CA-4434-87E0-32072CD3B411}"/>
              </a:ext>
            </a:extLst>
          </p:cNvPr>
          <p:cNvSpPr/>
          <p:nvPr/>
        </p:nvSpPr>
        <p:spPr bwMode="auto">
          <a:xfrm>
            <a:off x="7006936" y="1440180"/>
            <a:ext cx="1298864" cy="221566"/>
          </a:xfrm>
          <a:prstGeom prst="rect">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a:latin typeface="Arial" charset="0"/>
              </a:rPr>
              <a:t>Operating Hour</a:t>
            </a:r>
            <a:endParaRPr kumimoji="0" lang="en-US" sz="800" b="0" i="0" u="none" strike="noStrike" cap="none" normalizeH="0" baseline="0" dirty="0">
              <a:ln>
                <a:noFill/>
              </a:ln>
              <a:solidFill>
                <a:schemeClr val="tx1"/>
              </a:solidFill>
              <a:effectLst/>
              <a:latin typeface="Arial" charset="0"/>
            </a:endParaRPr>
          </a:p>
        </p:txBody>
      </p:sp>
      <p:cxnSp>
        <p:nvCxnSpPr>
          <p:cNvPr id="8" name="Straight Arrow Connector 7">
            <a:extLst>
              <a:ext uri="{FF2B5EF4-FFF2-40B4-BE49-F238E27FC236}">
                <a16:creationId xmlns:a16="http://schemas.microsoft.com/office/drawing/2014/main" id="{43393B3F-D925-4BA0-B49B-4FF98BA0E9BC}"/>
              </a:ext>
            </a:extLst>
          </p:cNvPr>
          <p:cNvCxnSpPr>
            <a:cxnSpLocks/>
            <a:stCxn id="12" idx="3"/>
          </p:cNvCxnSpPr>
          <p:nvPr/>
        </p:nvCxnSpPr>
        <p:spPr bwMode="auto">
          <a:xfrm>
            <a:off x="7656368" y="1045205"/>
            <a:ext cx="649431" cy="0"/>
          </a:xfrm>
          <a:prstGeom prst="straightConnector1">
            <a:avLst/>
          </a:prstGeom>
          <a:noFill/>
          <a:ln w="9525" cap="flat" cmpd="sng" algn="ctr">
            <a:solidFill>
              <a:schemeClr val="tx1"/>
            </a:solidFill>
            <a:prstDash val="solid"/>
            <a:round/>
            <a:headEnd type="none" w="med" len="med"/>
            <a:tailEnd type="triangle"/>
          </a:ln>
          <a:effectLst/>
        </p:spPr>
      </p:cxnSp>
      <p:cxnSp>
        <p:nvCxnSpPr>
          <p:cNvPr id="9" name="Straight Arrow Connector 8">
            <a:extLst>
              <a:ext uri="{FF2B5EF4-FFF2-40B4-BE49-F238E27FC236}">
                <a16:creationId xmlns:a16="http://schemas.microsoft.com/office/drawing/2014/main" id="{492B4204-3568-478C-BAE5-B1AAEFC76BA1}"/>
              </a:ext>
            </a:extLst>
          </p:cNvPr>
          <p:cNvCxnSpPr>
            <a:cxnSpLocks/>
          </p:cNvCxnSpPr>
          <p:nvPr/>
        </p:nvCxnSpPr>
        <p:spPr bwMode="auto">
          <a:xfrm flipH="1">
            <a:off x="5728875" y="1045205"/>
            <a:ext cx="674915" cy="3860"/>
          </a:xfrm>
          <a:prstGeom prst="straightConnector1">
            <a:avLst/>
          </a:prstGeom>
          <a:noFill/>
          <a:ln w="9525" cap="flat" cmpd="sng" algn="ctr">
            <a:solidFill>
              <a:schemeClr val="tx1"/>
            </a:solidFill>
            <a:prstDash val="solid"/>
            <a:round/>
            <a:headEnd type="none" w="med" len="med"/>
            <a:tailEnd type="triangle"/>
          </a:ln>
          <a:effectLst/>
        </p:spPr>
      </p:cxnSp>
      <p:sp>
        <p:nvSpPr>
          <p:cNvPr id="12" name="TextBox 11">
            <a:extLst>
              <a:ext uri="{FF2B5EF4-FFF2-40B4-BE49-F238E27FC236}">
                <a16:creationId xmlns:a16="http://schemas.microsoft.com/office/drawing/2014/main" id="{C089E599-1EBD-4AF8-ADEE-7A290DB4C830}"/>
              </a:ext>
            </a:extLst>
          </p:cNvPr>
          <p:cNvSpPr txBox="1"/>
          <p:nvPr/>
        </p:nvSpPr>
        <p:spPr>
          <a:xfrm>
            <a:off x="6405705" y="914400"/>
            <a:ext cx="1250663" cy="261610"/>
          </a:xfrm>
          <a:prstGeom prst="rect">
            <a:avLst/>
          </a:prstGeom>
          <a:noFill/>
          <a:ln>
            <a:solidFill>
              <a:schemeClr val="tx1"/>
            </a:solidFill>
          </a:ln>
          <a:effectLst/>
        </p:spPr>
        <p:txBody>
          <a:bodyPr wrap="none" rtlCol="0">
            <a:spAutoFit/>
          </a:bodyPr>
          <a:lstStyle/>
          <a:p>
            <a:r>
              <a:rPr lang="en-US" sz="1050" dirty="0"/>
              <a:t>Operating Period</a:t>
            </a:r>
          </a:p>
        </p:txBody>
      </p:sp>
      <p:sp>
        <p:nvSpPr>
          <p:cNvPr id="13" name="TextBox 12">
            <a:extLst>
              <a:ext uri="{FF2B5EF4-FFF2-40B4-BE49-F238E27FC236}">
                <a16:creationId xmlns:a16="http://schemas.microsoft.com/office/drawing/2014/main" id="{923A5215-8AE8-467F-A330-65E422E7CE06}"/>
              </a:ext>
            </a:extLst>
          </p:cNvPr>
          <p:cNvSpPr txBox="1"/>
          <p:nvPr/>
        </p:nvSpPr>
        <p:spPr>
          <a:xfrm>
            <a:off x="476596" y="1831592"/>
            <a:ext cx="2031325" cy="215444"/>
          </a:xfrm>
          <a:prstGeom prst="rect">
            <a:avLst/>
          </a:prstGeom>
          <a:noFill/>
          <a:ln>
            <a:solidFill>
              <a:schemeClr val="tx1"/>
            </a:solidFill>
          </a:ln>
          <a:effectLst/>
        </p:spPr>
        <p:txBody>
          <a:bodyPr wrap="none" rtlCol="0">
            <a:spAutoFit/>
          </a:bodyPr>
          <a:lstStyle/>
          <a:p>
            <a:r>
              <a:rPr lang="en-US" dirty="0"/>
              <a:t>Validate Energy Trades 	</a:t>
            </a:r>
          </a:p>
        </p:txBody>
      </p:sp>
      <p:sp>
        <p:nvSpPr>
          <p:cNvPr id="14" name="TextBox 13">
            <a:extLst>
              <a:ext uri="{FF2B5EF4-FFF2-40B4-BE49-F238E27FC236}">
                <a16:creationId xmlns:a16="http://schemas.microsoft.com/office/drawing/2014/main" id="{182BA708-6EAB-4706-A3E2-5E3222F47C8C}"/>
              </a:ext>
            </a:extLst>
          </p:cNvPr>
          <p:cNvSpPr txBox="1"/>
          <p:nvPr/>
        </p:nvSpPr>
        <p:spPr>
          <a:xfrm>
            <a:off x="1237632" y="2182541"/>
            <a:ext cx="2402823" cy="215444"/>
          </a:xfrm>
          <a:prstGeom prst="rect">
            <a:avLst/>
          </a:prstGeom>
          <a:noFill/>
          <a:ln>
            <a:solidFill>
              <a:schemeClr val="tx1"/>
            </a:solidFill>
          </a:ln>
          <a:effectLst/>
        </p:spPr>
        <p:txBody>
          <a:bodyPr wrap="square" rtlCol="0">
            <a:spAutoFit/>
          </a:bodyPr>
          <a:lstStyle/>
          <a:p>
            <a:r>
              <a:rPr lang="en-US" dirty="0"/>
              <a:t>Validate Energy Offer Curves and AS Offers</a:t>
            </a:r>
          </a:p>
        </p:txBody>
      </p:sp>
      <p:sp>
        <p:nvSpPr>
          <p:cNvPr id="15" name="TextBox 14">
            <a:extLst>
              <a:ext uri="{FF2B5EF4-FFF2-40B4-BE49-F238E27FC236}">
                <a16:creationId xmlns:a16="http://schemas.microsoft.com/office/drawing/2014/main" id="{56E5302A-7B34-431D-997D-EE422C106385}"/>
              </a:ext>
            </a:extLst>
          </p:cNvPr>
          <p:cNvSpPr txBox="1"/>
          <p:nvPr/>
        </p:nvSpPr>
        <p:spPr>
          <a:xfrm>
            <a:off x="2473976" y="2481560"/>
            <a:ext cx="2402823" cy="215444"/>
          </a:xfrm>
          <a:prstGeom prst="rect">
            <a:avLst/>
          </a:prstGeom>
          <a:noFill/>
          <a:ln>
            <a:solidFill>
              <a:schemeClr val="tx1"/>
            </a:solidFill>
          </a:ln>
          <a:effectLst/>
        </p:spPr>
        <p:txBody>
          <a:bodyPr wrap="square" rtlCol="0">
            <a:spAutoFit/>
          </a:bodyPr>
          <a:lstStyle/>
          <a:p>
            <a:r>
              <a:rPr lang="en-US" dirty="0"/>
              <a:t>Validate COP; deliverability of Ancillary Services </a:t>
            </a:r>
          </a:p>
        </p:txBody>
      </p:sp>
      <p:sp>
        <p:nvSpPr>
          <p:cNvPr id="16" name="TextBox 15">
            <a:extLst>
              <a:ext uri="{FF2B5EF4-FFF2-40B4-BE49-F238E27FC236}">
                <a16:creationId xmlns:a16="http://schemas.microsoft.com/office/drawing/2014/main" id="{C884E580-AAF2-43DE-A3BE-3973B29305BA}"/>
              </a:ext>
            </a:extLst>
          </p:cNvPr>
          <p:cNvSpPr txBox="1"/>
          <p:nvPr/>
        </p:nvSpPr>
        <p:spPr>
          <a:xfrm>
            <a:off x="3505200" y="2840820"/>
            <a:ext cx="1371599" cy="215444"/>
          </a:xfrm>
          <a:prstGeom prst="rect">
            <a:avLst/>
          </a:prstGeom>
          <a:noFill/>
          <a:ln>
            <a:solidFill>
              <a:schemeClr val="tx1"/>
            </a:solidFill>
          </a:ln>
          <a:effectLst/>
        </p:spPr>
        <p:txBody>
          <a:bodyPr wrap="square" rtlCol="0">
            <a:spAutoFit/>
          </a:bodyPr>
          <a:lstStyle/>
          <a:p>
            <a:r>
              <a:rPr lang="en-US" dirty="0"/>
              <a:t>Update Power Forecasts</a:t>
            </a:r>
          </a:p>
        </p:txBody>
      </p:sp>
      <p:sp>
        <p:nvSpPr>
          <p:cNvPr id="17" name="Arrow: Up 16">
            <a:extLst>
              <a:ext uri="{FF2B5EF4-FFF2-40B4-BE49-F238E27FC236}">
                <a16:creationId xmlns:a16="http://schemas.microsoft.com/office/drawing/2014/main" id="{A448AA61-CBBB-4EE4-ACE5-FEF285B0F884}"/>
              </a:ext>
            </a:extLst>
          </p:cNvPr>
          <p:cNvSpPr/>
          <p:nvPr/>
        </p:nvSpPr>
        <p:spPr bwMode="auto">
          <a:xfrm>
            <a:off x="8049450" y="1670688"/>
            <a:ext cx="484950" cy="577078"/>
          </a:xfrm>
          <a:prstGeom prst="upArrow">
            <a:avLst>
              <a:gd name="adj1" fmla="val 50000"/>
              <a:gd name="adj2" fmla="val 50000"/>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Arial" charset="0"/>
            </a:endParaRPr>
          </a:p>
        </p:txBody>
      </p:sp>
      <p:sp>
        <p:nvSpPr>
          <p:cNvPr id="18" name="TextBox 17">
            <a:extLst>
              <a:ext uri="{FF2B5EF4-FFF2-40B4-BE49-F238E27FC236}">
                <a16:creationId xmlns:a16="http://schemas.microsoft.com/office/drawing/2014/main" id="{F7C40134-126D-44AA-8852-F21F192F7ACE}"/>
              </a:ext>
            </a:extLst>
          </p:cNvPr>
          <p:cNvSpPr txBox="1"/>
          <p:nvPr/>
        </p:nvSpPr>
        <p:spPr>
          <a:xfrm>
            <a:off x="3875118" y="3200080"/>
            <a:ext cx="1001682" cy="215444"/>
          </a:xfrm>
          <a:prstGeom prst="rect">
            <a:avLst/>
          </a:prstGeom>
          <a:noFill/>
          <a:ln>
            <a:solidFill>
              <a:schemeClr val="tx1"/>
            </a:solidFill>
          </a:ln>
          <a:effectLst/>
        </p:spPr>
        <p:txBody>
          <a:bodyPr wrap="square" rtlCol="0">
            <a:spAutoFit/>
          </a:bodyPr>
          <a:lstStyle/>
          <a:p>
            <a:r>
              <a:rPr lang="en-US" dirty="0"/>
              <a:t>Other activities</a:t>
            </a:r>
          </a:p>
        </p:txBody>
      </p:sp>
      <p:sp>
        <p:nvSpPr>
          <p:cNvPr id="19" name="TextBox 18">
            <a:extLst>
              <a:ext uri="{FF2B5EF4-FFF2-40B4-BE49-F238E27FC236}">
                <a16:creationId xmlns:a16="http://schemas.microsoft.com/office/drawing/2014/main" id="{F25E7290-3FC4-4808-8248-1F37A04FF4C8}"/>
              </a:ext>
            </a:extLst>
          </p:cNvPr>
          <p:cNvSpPr txBox="1"/>
          <p:nvPr/>
        </p:nvSpPr>
        <p:spPr>
          <a:xfrm rot="5400000">
            <a:off x="7395625" y="3079458"/>
            <a:ext cx="1665337" cy="230832"/>
          </a:xfrm>
          <a:prstGeom prst="rect">
            <a:avLst/>
          </a:prstGeom>
          <a:noFill/>
          <a:ln>
            <a:solidFill>
              <a:schemeClr val="tx1"/>
            </a:solidFill>
          </a:ln>
          <a:effectLst/>
        </p:spPr>
        <p:txBody>
          <a:bodyPr wrap="square" rtlCol="0">
            <a:spAutoFit/>
          </a:bodyPr>
          <a:lstStyle/>
          <a:p>
            <a:r>
              <a:rPr lang="en-US" sz="900" dirty="0"/>
              <a:t>Last Chance to update offers</a:t>
            </a:r>
          </a:p>
        </p:txBody>
      </p:sp>
      <p:sp>
        <p:nvSpPr>
          <p:cNvPr id="20" name="TextBox 19">
            <a:extLst>
              <a:ext uri="{FF2B5EF4-FFF2-40B4-BE49-F238E27FC236}">
                <a16:creationId xmlns:a16="http://schemas.microsoft.com/office/drawing/2014/main" id="{C76FFC79-44DE-4D42-8E8B-E458EF11EE8C}"/>
              </a:ext>
            </a:extLst>
          </p:cNvPr>
          <p:cNvSpPr txBox="1"/>
          <p:nvPr/>
        </p:nvSpPr>
        <p:spPr>
          <a:xfrm rot="5400000">
            <a:off x="5507032" y="3049924"/>
            <a:ext cx="1665339" cy="215444"/>
          </a:xfrm>
          <a:prstGeom prst="rect">
            <a:avLst/>
          </a:prstGeom>
          <a:noFill/>
          <a:ln>
            <a:solidFill>
              <a:schemeClr val="tx1"/>
            </a:solidFill>
          </a:ln>
          <a:effectLst/>
        </p:spPr>
        <p:txBody>
          <a:bodyPr wrap="square" rtlCol="0">
            <a:spAutoFit/>
          </a:bodyPr>
          <a:lstStyle/>
          <a:p>
            <a:r>
              <a:rPr lang="en-US" dirty="0"/>
              <a:t>ERCOT Loads Offers for SCED</a:t>
            </a:r>
          </a:p>
        </p:txBody>
      </p:sp>
      <p:sp>
        <p:nvSpPr>
          <p:cNvPr id="21" name="TextBox 20">
            <a:extLst>
              <a:ext uri="{FF2B5EF4-FFF2-40B4-BE49-F238E27FC236}">
                <a16:creationId xmlns:a16="http://schemas.microsoft.com/office/drawing/2014/main" id="{7FB5AEBE-2142-415A-B73D-D535C96693E7}"/>
              </a:ext>
            </a:extLst>
          </p:cNvPr>
          <p:cNvSpPr txBox="1"/>
          <p:nvPr/>
        </p:nvSpPr>
        <p:spPr>
          <a:xfrm rot="5400000">
            <a:off x="5804110" y="3150266"/>
            <a:ext cx="1866024" cy="215444"/>
          </a:xfrm>
          <a:prstGeom prst="rect">
            <a:avLst/>
          </a:prstGeom>
          <a:noFill/>
          <a:ln>
            <a:solidFill>
              <a:schemeClr val="tx1"/>
            </a:solidFill>
          </a:ln>
          <a:effectLst/>
        </p:spPr>
        <p:txBody>
          <a:bodyPr wrap="square" rtlCol="0">
            <a:spAutoFit/>
          </a:bodyPr>
          <a:lstStyle/>
          <a:p>
            <a:r>
              <a:rPr lang="en-US" dirty="0"/>
              <a:t>ERCOT posts Reserve Margins</a:t>
            </a:r>
          </a:p>
        </p:txBody>
      </p:sp>
      <p:sp>
        <p:nvSpPr>
          <p:cNvPr id="22" name="TextBox 21">
            <a:extLst>
              <a:ext uri="{FF2B5EF4-FFF2-40B4-BE49-F238E27FC236}">
                <a16:creationId xmlns:a16="http://schemas.microsoft.com/office/drawing/2014/main" id="{BCF245D2-41EB-4BC5-B449-5AEB82EA62E0}"/>
              </a:ext>
            </a:extLst>
          </p:cNvPr>
          <p:cNvSpPr txBox="1"/>
          <p:nvPr/>
        </p:nvSpPr>
        <p:spPr>
          <a:xfrm rot="5400000">
            <a:off x="6750270" y="3084056"/>
            <a:ext cx="1856714" cy="338554"/>
          </a:xfrm>
          <a:prstGeom prst="rect">
            <a:avLst/>
          </a:prstGeom>
          <a:noFill/>
          <a:ln>
            <a:solidFill>
              <a:schemeClr val="tx1"/>
            </a:solidFill>
          </a:ln>
          <a:effectLst/>
        </p:spPr>
        <p:txBody>
          <a:bodyPr wrap="square" rtlCol="0">
            <a:spAutoFit/>
          </a:bodyPr>
          <a:lstStyle/>
          <a:p>
            <a:r>
              <a:rPr lang="en-US" dirty="0"/>
              <a:t>Power system frequency indicates loss of gen</a:t>
            </a:r>
          </a:p>
        </p:txBody>
      </p:sp>
      <p:sp>
        <p:nvSpPr>
          <p:cNvPr id="23" name="TextBox 22">
            <a:extLst>
              <a:ext uri="{FF2B5EF4-FFF2-40B4-BE49-F238E27FC236}">
                <a16:creationId xmlns:a16="http://schemas.microsoft.com/office/drawing/2014/main" id="{5503CD3A-B9A7-4FD1-9A5E-5418AD276D3F}"/>
              </a:ext>
            </a:extLst>
          </p:cNvPr>
          <p:cNvSpPr txBox="1"/>
          <p:nvPr/>
        </p:nvSpPr>
        <p:spPr>
          <a:xfrm rot="5400000">
            <a:off x="6267811" y="3150266"/>
            <a:ext cx="1866024" cy="215444"/>
          </a:xfrm>
          <a:prstGeom prst="rect">
            <a:avLst/>
          </a:prstGeom>
          <a:noFill/>
          <a:ln>
            <a:solidFill>
              <a:schemeClr val="tx1"/>
            </a:solidFill>
          </a:ln>
          <a:effectLst/>
        </p:spPr>
        <p:txBody>
          <a:bodyPr wrap="square" rtlCol="0">
            <a:spAutoFit/>
          </a:bodyPr>
          <a:lstStyle/>
          <a:p>
            <a:r>
              <a:rPr lang="en-US" dirty="0"/>
              <a:t>ERCOT posts Actual AS Delivery</a:t>
            </a:r>
          </a:p>
        </p:txBody>
      </p:sp>
      <p:sp>
        <p:nvSpPr>
          <p:cNvPr id="24" name="Arrow: Up 23">
            <a:extLst>
              <a:ext uri="{FF2B5EF4-FFF2-40B4-BE49-F238E27FC236}">
                <a16:creationId xmlns:a16="http://schemas.microsoft.com/office/drawing/2014/main" id="{0531CCAE-A4E8-4377-BAEB-ACC8F530C052}"/>
              </a:ext>
            </a:extLst>
          </p:cNvPr>
          <p:cNvSpPr/>
          <p:nvPr/>
        </p:nvSpPr>
        <p:spPr bwMode="auto">
          <a:xfrm>
            <a:off x="5486400" y="1676402"/>
            <a:ext cx="484950" cy="577078"/>
          </a:xfrm>
          <a:prstGeom prst="upArrow">
            <a:avLst>
              <a:gd name="adj1" fmla="val 50000"/>
              <a:gd name="adj2" fmla="val 50000"/>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Arial" charset="0"/>
            </a:endParaRPr>
          </a:p>
        </p:txBody>
      </p:sp>
      <p:sp>
        <p:nvSpPr>
          <p:cNvPr id="25" name="TextBox 24">
            <a:extLst>
              <a:ext uri="{FF2B5EF4-FFF2-40B4-BE49-F238E27FC236}">
                <a16:creationId xmlns:a16="http://schemas.microsoft.com/office/drawing/2014/main" id="{81D731DE-4D50-4F1B-82E8-2298A5CA2308}"/>
              </a:ext>
            </a:extLst>
          </p:cNvPr>
          <p:cNvSpPr txBox="1"/>
          <p:nvPr/>
        </p:nvSpPr>
        <p:spPr>
          <a:xfrm rot="5400000">
            <a:off x="4832575" y="3085172"/>
            <a:ext cx="1665337" cy="230832"/>
          </a:xfrm>
          <a:prstGeom prst="rect">
            <a:avLst/>
          </a:prstGeom>
          <a:noFill/>
          <a:ln>
            <a:solidFill>
              <a:schemeClr val="tx1"/>
            </a:solidFill>
          </a:ln>
          <a:effectLst/>
        </p:spPr>
        <p:txBody>
          <a:bodyPr wrap="square" rtlCol="0">
            <a:spAutoFit/>
          </a:bodyPr>
          <a:lstStyle/>
          <a:p>
            <a:r>
              <a:rPr lang="en-US" sz="900" dirty="0"/>
              <a:t>Last Chance to update offers</a:t>
            </a:r>
          </a:p>
        </p:txBody>
      </p:sp>
      <p:cxnSp>
        <p:nvCxnSpPr>
          <p:cNvPr id="27" name="Straight Arrow Connector 26">
            <a:extLst>
              <a:ext uri="{FF2B5EF4-FFF2-40B4-BE49-F238E27FC236}">
                <a16:creationId xmlns:a16="http://schemas.microsoft.com/office/drawing/2014/main" id="{6AAA69F2-B758-48AC-A531-A030D8444249}"/>
              </a:ext>
            </a:extLst>
          </p:cNvPr>
          <p:cNvCxnSpPr>
            <a:cxnSpLocks/>
          </p:cNvCxnSpPr>
          <p:nvPr/>
        </p:nvCxnSpPr>
        <p:spPr bwMode="auto">
          <a:xfrm>
            <a:off x="5708071" y="1295400"/>
            <a:ext cx="2583854" cy="0"/>
          </a:xfrm>
          <a:prstGeom prst="straightConnector1">
            <a:avLst/>
          </a:prstGeom>
          <a:noFill/>
          <a:ln w="9525" cap="flat" cmpd="sng" algn="ctr">
            <a:solidFill>
              <a:schemeClr val="tx1"/>
            </a:solidFill>
            <a:prstDash val="solid"/>
            <a:round/>
            <a:headEnd type="triangle"/>
            <a:tailEnd type="triangle"/>
          </a:ln>
          <a:effectLst/>
        </p:spPr>
      </p:cxnSp>
      <p:sp>
        <p:nvSpPr>
          <p:cNvPr id="29" name="TextBox 28">
            <a:extLst>
              <a:ext uri="{FF2B5EF4-FFF2-40B4-BE49-F238E27FC236}">
                <a16:creationId xmlns:a16="http://schemas.microsoft.com/office/drawing/2014/main" id="{C6C77E32-347C-4EF0-8BD0-8902C772D51B}"/>
              </a:ext>
            </a:extLst>
          </p:cNvPr>
          <p:cNvSpPr txBox="1"/>
          <p:nvPr/>
        </p:nvSpPr>
        <p:spPr>
          <a:xfrm>
            <a:off x="6750290" y="1213290"/>
            <a:ext cx="492443" cy="169277"/>
          </a:xfrm>
          <a:prstGeom prst="rect">
            <a:avLst/>
          </a:prstGeom>
          <a:solidFill>
            <a:schemeClr val="bg1"/>
          </a:solidFill>
          <a:ln>
            <a:solidFill>
              <a:schemeClr val="tx1"/>
            </a:solidFill>
          </a:ln>
          <a:effectLst/>
        </p:spPr>
        <p:txBody>
          <a:bodyPr wrap="none" rtlCol="0">
            <a:spAutoFit/>
          </a:bodyPr>
          <a:lstStyle/>
          <a:p>
            <a:r>
              <a:rPr lang="en-US" sz="500" dirty="0"/>
              <a:t>Two Hours</a:t>
            </a:r>
          </a:p>
        </p:txBody>
      </p:sp>
    </p:spTree>
    <p:extLst>
      <p:ext uri="{BB962C8B-B14F-4D97-AF65-F5344CB8AC3E}">
        <p14:creationId xmlns:p14="http://schemas.microsoft.com/office/powerpoint/2010/main" val="899444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2" decel="100000" fill="hold" grpId="1" nodeType="clickEffect">
                                  <p:stCondLst>
                                    <p:cond delay="0"/>
                                  </p:stCondLst>
                                  <p:childTnLst>
                                    <p:anim calcmode="lin" valueType="num">
                                      <p:cBhvr additive="base">
                                        <p:cTn id="24" dur="500"/>
                                        <p:tgtEl>
                                          <p:spTgt spid="24"/>
                                        </p:tgtEl>
                                        <p:attrNameLst>
                                          <p:attrName>ppt_x</p:attrName>
                                        </p:attrNameLst>
                                      </p:cBhvr>
                                      <p:tavLst>
                                        <p:tav tm="0">
                                          <p:val>
                                            <p:strVal val="ppt_x"/>
                                          </p:val>
                                        </p:tav>
                                        <p:tav tm="100000">
                                          <p:val>
                                            <p:strVal val="1+ppt_w/2"/>
                                          </p:val>
                                        </p:tav>
                                      </p:tavLst>
                                    </p:anim>
                                    <p:anim calcmode="lin" valueType="num">
                                      <p:cBhvr additive="base">
                                        <p:cTn id="25" dur="500"/>
                                        <p:tgtEl>
                                          <p:spTgt spid="24"/>
                                        </p:tgtEl>
                                        <p:attrNameLst>
                                          <p:attrName>ppt_y</p:attrName>
                                        </p:attrNameLst>
                                      </p:cBhvr>
                                      <p:tavLst>
                                        <p:tav tm="0">
                                          <p:val>
                                            <p:strVal val="ppt_y"/>
                                          </p:val>
                                        </p:tav>
                                        <p:tav tm="100000">
                                          <p:val>
                                            <p:strVal val="ppt_y"/>
                                          </p:val>
                                        </p:tav>
                                      </p:tavLst>
                                    </p:anim>
                                    <p:set>
                                      <p:cBhvr>
                                        <p:cTn id="26" dur="1" fill="hold">
                                          <p:stCondLst>
                                            <p:cond delay="499"/>
                                          </p:stCondLst>
                                        </p:cTn>
                                        <p:tgtEl>
                                          <p:spTgt spid="24"/>
                                        </p:tgtEl>
                                        <p:attrNameLst>
                                          <p:attrName>style.visibility</p:attrName>
                                        </p:attrNameLst>
                                      </p:cBhvr>
                                      <p:to>
                                        <p:strVal val="hidden"/>
                                      </p:to>
                                    </p:set>
                                  </p:childTnLst>
                                </p:cTn>
                              </p:par>
                              <p:par>
                                <p:cTn id="27" presetID="2" presetClass="exit" presetSubtype="2" decel="100000" fill="hold" grpId="1" nodeType="withEffect">
                                  <p:stCondLst>
                                    <p:cond delay="0"/>
                                  </p:stCondLst>
                                  <p:childTnLst>
                                    <p:anim calcmode="lin" valueType="num">
                                      <p:cBhvr additive="base">
                                        <p:cTn id="28" dur="500"/>
                                        <p:tgtEl>
                                          <p:spTgt spid="25"/>
                                        </p:tgtEl>
                                        <p:attrNameLst>
                                          <p:attrName>ppt_x</p:attrName>
                                        </p:attrNameLst>
                                      </p:cBhvr>
                                      <p:tavLst>
                                        <p:tav tm="0">
                                          <p:val>
                                            <p:strVal val="ppt_x"/>
                                          </p:val>
                                        </p:tav>
                                        <p:tav tm="100000">
                                          <p:val>
                                            <p:strVal val="1+ppt_w/2"/>
                                          </p:val>
                                        </p:tav>
                                      </p:tavLst>
                                    </p:anim>
                                    <p:anim calcmode="lin" valueType="num">
                                      <p:cBhvr additive="base">
                                        <p:cTn id="29" dur="500"/>
                                        <p:tgtEl>
                                          <p:spTgt spid="25"/>
                                        </p:tgtEl>
                                        <p:attrNameLst>
                                          <p:attrName>ppt_y</p:attrName>
                                        </p:attrNameLst>
                                      </p:cBhvr>
                                      <p:tavLst>
                                        <p:tav tm="0">
                                          <p:val>
                                            <p:strVal val="ppt_y"/>
                                          </p:val>
                                        </p:tav>
                                        <p:tav tm="100000">
                                          <p:val>
                                            <p:strVal val="ppt_y"/>
                                          </p:val>
                                        </p:tav>
                                      </p:tavLst>
                                    </p:anim>
                                    <p:set>
                                      <p:cBhvr>
                                        <p:cTn id="30" dur="1" fill="hold">
                                          <p:stCondLst>
                                            <p:cond delay="499"/>
                                          </p:stCondLst>
                                        </p:cTn>
                                        <p:tgtEl>
                                          <p:spTgt spid="2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7" grpId="0" animBg="1"/>
      <p:bldP spid="19" grpId="0" animBg="1"/>
      <p:bldP spid="24" grpId="0" animBg="1"/>
      <p:bldP spid="24" grpId="1" animBg="1"/>
      <p:bldP spid="25" grpId="0" animBg="1"/>
      <p:bldP spid="25"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A760E-9061-40F2-8E49-D955747548E5}"/>
              </a:ext>
            </a:extLst>
          </p:cNvPr>
          <p:cNvSpPr>
            <a:spLocks noGrp="1"/>
          </p:cNvSpPr>
          <p:nvPr>
            <p:ph type="title"/>
          </p:nvPr>
        </p:nvSpPr>
        <p:spPr/>
        <p:txBody>
          <a:bodyPr/>
          <a:lstStyle/>
          <a:p>
            <a:r>
              <a:rPr lang="en-US" dirty="0"/>
              <a:t>Disclosure Report Requested</a:t>
            </a:r>
          </a:p>
        </p:txBody>
      </p:sp>
      <p:sp>
        <p:nvSpPr>
          <p:cNvPr id="3" name="Content Placeholder 2">
            <a:extLst>
              <a:ext uri="{FF2B5EF4-FFF2-40B4-BE49-F238E27FC236}">
                <a16:creationId xmlns:a16="http://schemas.microsoft.com/office/drawing/2014/main" id="{B9E5BB15-FD24-4D7C-BDA3-8BC028D52637}"/>
              </a:ext>
            </a:extLst>
          </p:cNvPr>
          <p:cNvSpPr>
            <a:spLocks noGrp="1"/>
          </p:cNvSpPr>
          <p:nvPr>
            <p:ph idx="1"/>
          </p:nvPr>
        </p:nvSpPr>
        <p:spPr>
          <a:xfrm>
            <a:off x="495300" y="1600200"/>
            <a:ext cx="8267700" cy="5029200"/>
          </a:xfrm>
        </p:spPr>
        <p:txBody>
          <a:bodyPr/>
          <a:lstStyle/>
          <a:p>
            <a:r>
              <a:rPr lang="en-US" sz="1800" dirty="0"/>
              <a:t>In any case, the 60 day disclosure reports now posted will have to be changed to accommodate RTC</a:t>
            </a:r>
          </a:p>
          <a:p>
            <a:pPr lvl="1"/>
            <a:r>
              <a:rPr lang="en-US" sz="1600" dirty="0"/>
              <a:t>For RTC, each 5-minute period will contain well over 45,000 values/numbers</a:t>
            </a:r>
          </a:p>
          <a:p>
            <a:r>
              <a:rPr lang="en-US" sz="1800" dirty="0"/>
              <a:t>At RTC TF, ERCOT Steel Mills suggested a new 60 day report that:</a:t>
            </a:r>
          </a:p>
          <a:p>
            <a:pPr lvl="1"/>
            <a:r>
              <a:rPr lang="en-US" sz="1600" dirty="0"/>
              <a:t>Indicates the number of times for each SCED interval, that the QSE has changed its Resource AS offer curve within the Operating Period and if applicable, its Energy Offer curve</a:t>
            </a:r>
          </a:p>
          <a:p>
            <a:pPr lvl="1"/>
            <a:r>
              <a:rPr lang="en-US" sz="1600" dirty="0"/>
              <a:t>Discloses what Resources changed their AS or Energy Offers for the current SCED interval during the Operating Hour</a:t>
            </a:r>
          </a:p>
          <a:p>
            <a:r>
              <a:rPr lang="en-US" sz="1800" dirty="0"/>
              <a:t>Adds transparency and thereby allows consumers to more easily validate offer changes effecting the power costs they are paying</a:t>
            </a:r>
          </a:p>
          <a:p>
            <a:pPr lvl="1"/>
            <a:r>
              <a:rPr lang="en-US" sz="1600" dirty="0"/>
              <a:t>The report is within the intent of the PUCT rules and current protocol requirements</a:t>
            </a:r>
          </a:p>
          <a:p>
            <a:r>
              <a:rPr lang="en-US" sz="1800" dirty="0"/>
              <a:t>ERCOT stated that the </a:t>
            </a:r>
            <a:r>
              <a:rPr lang="en-US" sz="1800" dirty="0">
                <a:solidFill>
                  <a:srgbClr val="FF0000"/>
                </a:solidFill>
              </a:rPr>
              <a:t>cost of the new report in minimal</a:t>
            </a:r>
          </a:p>
          <a:p>
            <a:r>
              <a:rPr lang="en-US" sz="1800" dirty="0"/>
              <a:t>RTC TF voted twice without a consensus</a:t>
            </a:r>
          </a:p>
          <a:p>
            <a:pPr lvl="1"/>
            <a:r>
              <a:rPr lang="en-US" sz="1600" dirty="0"/>
              <a:t>On December 19th, 3 in favor; 4 not in favor; 4 abstentions </a:t>
            </a:r>
          </a:p>
          <a:p>
            <a:pPr lvl="1"/>
            <a:r>
              <a:rPr lang="en-US" sz="1600" dirty="0"/>
              <a:t>On January 22nd, 1 in favor; 0 not in favor; all remaining votes as abstentions</a:t>
            </a:r>
          </a:p>
        </p:txBody>
      </p:sp>
      <p:pic>
        <p:nvPicPr>
          <p:cNvPr id="4" name="Picture 3">
            <a:extLst>
              <a:ext uri="{FF2B5EF4-FFF2-40B4-BE49-F238E27FC236}">
                <a16:creationId xmlns:a16="http://schemas.microsoft.com/office/drawing/2014/main" id="{FDB38898-8749-441A-B620-1FBB1A311DF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934200" y="424873"/>
            <a:ext cx="1752600" cy="1251527"/>
          </a:xfrm>
          <a:prstGeom prst="rect">
            <a:avLst/>
          </a:prstGeom>
        </p:spPr>
      </p:pic>
    </p:spTree>
    <p:extLst>
      <p:ext uri="{BB962C8B-B14F-4D97-AF65-F5344CB8AC3E}">
        <p14:creationId xmlns:p14="http://schemas.microsoft.com/office/powerpoint/2010/main" val="9952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E6D44-7028-4C9C-93E6-A969B07AFCE6}"/>
              </a:ext>
            </a:extLst>
          </p:cNvPr>
          <p:cNvSpPr>
            <a:spLocks noGrp="1"/>
          </p:cNvSpPr>
          <p:nvPr>
            <p:ph type="title"/>
          </p:nvPr>
        </p:nvSpPr>
        <p:spPr>
          <a:xfrm>
            <a:off x="457200" y="457200"/>
            <a:ext cx="7467600" cy="914400"/>
          </a:xfrm>
        </p:spPr>
        <p:txBody>
          <a:bodyPr/>
          <a:lstStyle/>
          <a:p>
            <a:r>
              <a:rPr lang="en-US" sz="2400" dirty="0"/>
              <a:t>TAC Is Requested to Approve the New Report</a:t>
            </a:r>
          </a:p>
        </p:txBody>
      </p:sp>
      <p:pic>
        <p:nvPicPr>
          <p:cNvPr id="8" name="Picture 7">
            <a:extLst>
              <a:ext uri="{FF2B5EF4-FFF2-40B4-BE49-F238E27FC236}">
                <a16:creationId xmlns:a16="http://schemas.microsoft.com/office/drawing/2014/main" id="{F9089149-D238-487D-8A50-58B2715748BC}"/>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315200" y="394855"/>
            <a:ext cx="1528618" cy="1397097"/>
          </a:xfrm>
          <a:prstGeom prst="rect">
            <a:avLst/>
          </a:prstGeom>
        </p:spPr>
      </p:pic>
      <p:sp>
        <p:nvSpPr>
          <p:cNvPr id="3" name="Content Placeholder 2">
            <a:extLst>
              <a:ext uri="{FF2B5EF4-FFF2-40B4-BE49-F238E27FC236}">
                <a16:creationId xmlns:a16="http://schemas.microsoft.com/office/drawing/2014/main" id="{F92CEBA9-1DE2-403F-9C5C-849DD3E11B6A}"/>
              </a:ext>
            </a:extLst>
          </p:cNvPr>
          <p:cNvSpPr>
            <a:spLocks noGrp="1"/>
          </p:cNvSpPr>
          <p:nvPr>
            <p:ph idx="1"/>
          </p:nvPr>
        </p:nvSpPr>
        <p:spPr>
          <a:xfrm>
            <a:off x="457200" y="1768861"/>
            <a:ext cx="8001000" cy="4572000"/>
          </a:xfrm>
        </p:spPr>
        <p:txBody>
          <a:bodyPr/>
          <a:lstStyle/>
          <a:p>
            <a:r>
              <a:rPr lang="en-US" sz="2000" dirty="0"/>
              <a:t>With the changes in timing of offer submittals, major frequency deviations obvious to all Market Participants, and the posting of ERCOT real-time reserves, a tempting incentive is created to increase offers unrelated to conditions of the Resource; but only to increase market prices</a:t>
            </a:r>
          </a:p>
          <a:p>
            <a:pPr lvl="1"/>
            <a:r>
              <a:rPr lang="en-US" sz="1600" dirty="0"/>
              <a:t>Selling of a bag of ice for $50 when a hurricane is forecast</a:t>
            </a:r>
          </a:p>
          <a:p>
            <a:r>
              <a:rPr lang="en-US" sz="2000" dirty="0"/>
              <a:t>At a RTC TF meeting, a Market Participant indicated that they are plan to introduce “Programmatic Offer Curve Updates” with potentially hundreds of updates in the Operating Period</a:t>
            </a:r>
          </a:p>
          <a:p>
            <a:pPr lvl="1"/>
            <a:r>
              <a:rPr lang="en-US" sz="1600" dirty="0"/>
              <a:t>Increases the potential for computer trading errors/mistakes caused by QSE systems and passed on to consumers</a:t>
            </a:r>
          </a:p>
          <a:p>
            <a:r>
              <a:rPr lang="en-US" sz="2000" dirty="0"/>
              <a:t>Without the new reports, consumers would not practicably have knowledge of these types of actions due to the complexity of the proposed new RTC reports</a:t>
            </a:r>
          </a:p>
          <a:p>
            <a:pPr marL="0" indent="0">
              <a:buNone/>
            </a:pPr>
            <a:endParaRPr lang="en-US" sz="2000" dirty="0"/>
          </a:p>
        </p:txBody>
      </p:sp>
    </p:spTree>
    <p:extLst>
      <p:ext uri="{BB962C8B-B14F-4D97-AF65-F5344CB8AC3E}">
        <p14:creationId xmlns:p14="http://schemas.microsoft.com/office/powerpoint/2010/main" val="2526752989"/>
      </p:ext>
    </p:extLst>
  </p:cSld>
  <p:clrMapOvr>
    <a:masterClrMapping/>
  </p:clrMapOvr>
</p:sld>
</file>

<file path=ppt/theme/theme1.xml><?xml version="1.0" encoding="utf-8"?>
<a:theme xmlns:a="http://schemas.openxmlformats.org/drawingml/2006/main" name="Floyds Favorite">
  <a:themeElements>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defRPr>
        </a:defPPr>
      </a:lstStyle>
    </a:spDef>
    <a:lnDef>
      <a:spPr bwMode="auto">
        <a:noFill/>
        <a:ln w="9525" cap="flat" cmpd="sng" algn="ctr">
          <a:solidFill>
            <a:schemeClr val="tx1"/>
          </a:solidFill>
          <a:prstDash val="solid"/>
          <a:round/>
          <a:headEnd type="triangle"/>
          <a:tailEnd type="triangle"/>
        </a:ln>
        <a:effectLst/>
      </a:spPr>
      <a:bodyPr/>
      <a:lstStyle/>
    </a:lnDef>
    <a:txDef>
      <a:spPr>
        <a:noFill/>
        <a:ln>
          <a:solidFill>
            <a:schemeClr val="tx1"/>
          </a:solidFill>
        </a:ln>
        <a:effectLst/>
      </a:spPr>
      <a:bodyPr wrap="square" rtlCol="0">
        <a:spAutoFit/>
      </a:bodyPr>
      <a:lstStyle>
        <a:defPPr>
          <a:defRPr sz="1200" dirty="0"/>
        </a:defPPr>
      </a:lstStyle>
    </a:txDef>
  </a:objectDefaults>
  <a:extraClrSchemeLst>
    <a:extraClrScheme>
      <a:clrScheme name="1_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pt templ" id="{38318195-97FA-4DDB-8A09-05975748A54F}" vid="{EF999FFE-0CC8-4140-80D5-6D05BC97119E}"/>
    </a:ext>
  </a:extLst>
</a:theme>
</file>

<file path=docProps/app.xml><?xml version="1.0" encoding="utf-8"?>
<Properties xmlns="http://schemas.openxmlformats.org/officeDocument/2006/extended-properties" xmlns:vt="http://schemas.openxmlformats.org/officeDocument/2006/docPropsVTypes">
  <Template/>
  <TotalTime>372</TotalTime>
  <Words>687</Words>
  <Application>Microsoft Office PowerPoint</Application>
  <PresentationFormat>On-screen Show (4:3)</PresentationFormat>
  <Paragraphs>57</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Arial Black</vt:lpstr>
      <vt:lpstr>Times New Roman</vt:lpstr>
      <vt:lpstr>Wingdings</vt:lpstr>
      <vt:lpstr>Floyds Favorite</vt:lpstr>
      <vt:lpstr>Changes Are Needed to the 60-day SCED Disclosure Reports</vt:lpstr>
      <vt:lpstr>Topics</vt:lpstr>
      <vt:lpstr>Background</vt:lpstr>
      <vt:lpstr>Offer Submittal Rules</vt:lpstr>
      <vt:lpstr>Disclosure Report Requested</vt:lpstr>
      <vt:lpstr>TAC Is Requested to Approve the New Report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GTBD Forecasting</dc:title>
  <dc:creator>Floyd</dc:creator>
  <cp:lastModifiedBy>Floyd Trefny</cp:lastModifiedBy>
  <cp:revision>36</cp:revision>
  <dcterms:created xsi:type="dcterms:W3CDTF">2020-01-09T22:16:41Z</dcterms:created>
  <dcterms:modified xsi:type="dcterms:W3CDTF">2020-01-22T20:07:58Z</dcterms:modified>
</cp:coreProperties>
</file>