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76" r:id="rId8"/>
    <p:sldId id="268" r:id="rId9"/>
    <p:sldId id="269" r:id="rId10"/>
    <p:sldId id="277" r:id="rId11"/>
    <p:sldId id="278" r:id="rId12"/>
    <p:sldId id="270" r:id="rId13"/>
    <p:sldId id="271" r:id="rId14"/>
    <p:sldId id="27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terson, Mark" initials="PM" lastIdx="1" clrIdx="0">
    <p:extLst>
      <p:ext uri="{19B8F6BF-5375-455C-9EA6-DF929625EA0E}">
        <p15:presenceInfo xmlns:p15="http://schemas.microsoft.com/office/powerpoint/2012/main" userId="S-1-5-21-639947351-343809578-3807592339-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1066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73163784134318E-2"/>
          <c:y val="5.4440251652824054E-2"/>
          <c:w val="0.91955813215655735"/>
          <c:h val="0.8437919218431029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Event_13AUG2019!$H$61:$H$96</c:f>
              <c:numCache>
                <c:formatCode>h:mm</c:formatCode>
                <c:ptCount val="36"/>
                <c:pt idx="0">
                  <c:v>0.63541666666666663</c:v>
                </c:pt>
                <c:pt idx="1">
                  <c:v>0.64583333333333337</c:v>
                </c:pt>
                <c:pt idx="2">
                  <c:v>0.65625</c:v>
                </c:pt>
                <c:pt idx="3">
                  <c:v>0.66666666666666663</c:v>
                </c:pt>
                <c:pt idx="4">
                  <c:v>0.67708333333333337</c:v>
                </c:pt>
                <c:pt idx="5">
                  <c:v>0.6875</c:v>
                </c:pt>
                <c:pt idx="6">
                  <c:v>0.69791666666666663</c:v>
                </c:pt>
                <c:pt idx="7">
                  <c:v>0.70833333333333337</c:v>
                </c:pt>
                <c:pt idx="8">
                  <c:v>0.71875</c:v>
                </c:pt>
                <c:pt idx="9">
                  <c:v>0.72916666666666663</c:v>
                </c:pt>
                <c:pt idx="10">
                  <c:v>0.73958333333333337</c:v>
                </c:pt>
                <c:pt idx="11">
                  <c:v>0.75</c:v>
                </c:pt>
                <c:pt idx="12">
                  <c:v>0.76041666666666663</c:v>
                </c:pt>
                <c:pt idx="13">
                  <c:v>0.77083333333333337</c:v>
                </c:pt>
                <c:pt idx="14">
                  <c:v>0.78125</c:v>
                </c:pt>
                <c:pt idx="15">
                  <c:v>0.79166666666666663</c:v>
                </c:pt>
                <c:pt idx="16">
                  <c:v>0.80208333333333337</c:v>
                </c:pt>
                <c:pt idx="17">
                  <c:v>0.8125</c:v>
                </c:pt>
                <c:pt idx="18">
                  <c:v>0.82291666666666663</c:v>
                </c:pt>
                <c:pt idx="19">
                  <c:v>0.83333333333333337</c:v>
                </c:pt>
                <c:pt idx="20">
                  <c:v>0.84375</c:v>
                </c:pt>
                <c:pt idx="21">
                  <c:v>0.85416666666666663</c:v>
                </c:pt>
                <c:pt idx="22">
                  <c:v>0.86458333333333337</c:v>
                </c:pt>
                <c:pt idx="23">
                  <c:v>0.875</c:v>
                </c:pt>
                <c:pt idx="24">
                  <c:v>0.88541666666666663</c:v>
                </c:pt>
                <c:pt idx="25">
                  <c:v>0.89583333333333337</c:v>
                </c:pt>
                <c:pt idx="26">
                  <c:v>0.90625</c:v>
                </c:pt>
                <c:pt idx="27">
                  <c:v>0.91666666666666663</c:v>
                </c:pt>
                <c:pt idx="28">
                  <c:v>0.92708333333333337</c:v>
                </c:pt>
                <c:pt idx="29">
                  <c:v>0.9375</c:v>
                </c:pt>
                <c:pt idx="30">
                  <c:v>0.94791666666666663</c:v>
                </c:pt>
                <c:pt idx="31">
                  <c:v>0.95833333333333337</c:v>
                </c:pt>
                <c:pt idx="32">
                  <c:v>0.96875</c:v>
                </c:pt>
                <c:pt idx="33">
                  <c:v>0.97916666666666663</c:v>
                </c:pt>
                <c:pt idx="34">
                  <c:v>0.98958333333333337</c:v>
                </c:pt>
                <c:pt idx="35">
                  <c:v>1</c:v>
                </c:pt>
              </c:numCache>
            </c:numRef>
          </c:cat>
          <c:val>
            <c:numRef>
              <c:f>Event_13AUG2019!$I$61:$I$96</c:f>
              <c:numCache>
                <c:formatCode>General</c:formatCode>
                <c:ptCount val="36"/>
                <c:pt idx="0">
                  <c:v>317.28826106465544</c:v>
                </c:pt>
                <c:pt idx="1">
                  <c:v>371.22665459129757</c:v>
                </c:pt>
                <c:pt idx="2">
                  <c:v>644.15191685484592</c:v>
                </c:pt>
                <c:pt idx="3">
                  <c:v>784.90125204046819</c:v>
                </c:pt>
                <c:pt idx="4">
                  <c:v>803.02299620272299</c:v>
                </c:pt>
                <c:pt idx="5">
                  <c:v>744.1059596024387</c:v>
                </c:pt>
                <c:pt idx="6">
                  <c:v>605.18569990391393</c:v>
                </c:pt>
                <c:pt idx="7">
                  <c:v>543.54147983642315</c:v>
                </c:pt>
                <c:pt idx="8">
                  <c:v>496.20856086474203</c:v>
                </c:pt>
                <c:pt idx="9">
                  <c:v>452.5786815661769</c:v>
                </c:pt>
                <c:pt idx="10">
                  <c:v>390.54926042856141</c:v>
                </c:pt>
                <c:pt idx="11">
                  <c:v>198.93415697667751</c:v>
                </c:pt>
                <c:pt idx="12">
                  <c:v>176.9330924610847</c:v>
                </c:pt>
                <c:pt idx="13">
                  <c:v>91.888023258334442</c:v>
                </c:pt>
                <c:pt idx="14">
                  <c:v>43.235663552443839</c:v>
                </c:pt>
                <c:pt idx="15">
                  <c:v>18.469148365684759</c:v>
                </c:pt>
                <c:pt idx="16">
                  <c:v>0</c:v>
                </c:pt>
                <c:pt idx="17">
                  <c:v>0</c:v>
                </c:pt>
                <c:pt idx="18">
                  <c:v>7.1794795288960813</c:v>
                </c:pt>
                <c:pt idx="19">
                  <c:v>0</c:v>
                </c:pt>
                <c:pt idx="20">
                  <c:v>0</c:v>
                </c:pt>
                <c:pt idx="21">
                  <c:v>0.36781055379242389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47.188136635806586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76.083195857791907</c:v>
                </c:pt>
                <c:pt idx="33">
                  <c:v>56.49868279230418</c:v>
                </c:pt>
                <c:pt idx="34">
                  <c:v>32.690102072908758</c:v>
                </c:pt>
                <c:pt idx="3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328504"/>
        <c:axId val="26332816"/>
      </c:lineChart>
      <c:catAx>
        <c:axId val="26328504"/>
        <c:scaling>
          <c:orientation val="minMax"/>
        </c:scaling>
        <c:delete val="0"/>
        <c:axPos val="b"/>
        <c:numFmt formatCode="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332816"/>
        <c:crosses val="autoZero"/>
        <c:auto val="1"/>
        <c:lblAlgn val="ctr"/>
        <c:lblOffset val="100"/>
        <c:noMultiLvlLbl val="0"/>
      </c:catAx>
      <c:valAx>
        <c:axId val="2633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328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176872294791464E-2"/>
          <c:y val="0.10762721700967141"/>
          <c:w val="0.93713986450873044"/>
          <c:h val="0.7920217355143791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Event_15AUG2019!$H$65:$H$96</c:f>
              <c:numCache>
                <c:formatCode>h:mm</c:formatCode>
                <c:ptCount val="32"/>
                <c:pt idx="0">
                  <c:v>0.67708333333333337</c:v>
                </c:pt>
                <c:pt idx="1">
                  <c:v>0.6875</c:v>
                </c:pt>
                <c:pt idx="2">
                  <c:v>0.69791666666666663</c:v>
                </c:pt>
                <c:pt idx="3">
                  <c:v>0.70833333333333337</c:v>
                </c:pt>
                <c:pt idx="4">
                  <c:v>0.71875</c:v>
                </c:pt>
                <c:pt idx="5">
                  <c:v>0.72916666666666663</c:v>
                </c:pt>
                <c:pt idx="6">
                  <c:v>0.73958333333333337</c:v>
                </c:pt>
                <c:pt idx="7">
                  <c:v>0.75</c:v>
                </c:pt>
                <c:pt idx="8">
                  <c:v>0.76041666666666663</c:v>
                </c:pt>
                <c:pt idx="9">
                  <c:v>0.77083333333333337</c:v>
                </c:pt>
                <c:pt idx="10">
                  <c:v>0.78125</c:v>
                </c:pt>
                <c:pt idx="11">
                  <c:v>0.79166666666666663</c:v>
                </c:pt>
                <c:pt idx="12">
                  <c:v>0.80208333333333337</c:v>
                </c:pt>
                <c:pt idx="13">
                  <c:v>0.8125</c:v>
                </c:pt>
                <c:pt idx="14">
                  <c:v>0.82291666666666663</c:v>
                </c:pt>
                <c:pt idx="15">
                  <c:v>0.83333333333333337</c:v>
                </c:pt>
                <c:pt idx="16">
                  <c:v>0.84375</c:v>
                </c:pt>
                <c:pt idx="17">
                  <c:v>0.85416666666666663</c:v>
                </c:pt>
                <c:pt idx="18">
                  <c:v>0.86458333333333337</c:v>
                </c:pt>
                <c:pt idx="19">
                  <c:v>0.875</c:v>
                </c:pt>
                <c:pt idx="20">
                  <c:v>0.88541666666666663</c:v>
                </c:pt>
                <c:pt idx="21">
                  <c:v>0.89583333333333337</c:v>
                </c:pt>
                <c:pt idx="22">
                  <c:v>0.90625</c:v>
                </c:pt>
                <c:pt idx="23">
                  <c:v>0.91666666666666663</c:v>
                </c:pt>
                <c:pt idx="24">
                  <c:v>0.92708333333333337</c:v>
                </c:pt>
                <c:pt idx="25">
                  <c:v>0.9375</c:v>
                </c:pt>
                <c:pt idx="26">
                  <c:v>0.94791666666666663</c:v>
                </c:pt>
                <c:pt idx="27">
                  <c:v>0.95833333333333337</c:v>
                </c:pt>
                <c:pt idx="28">
                  <c:v>0.96875</c:v>
                </c:pt>
                <c:pt idx="29">
                  <c:v>0.97916666666666663</c:v>
                </c:pt>
                <c:pt idx="30">
                  <c:v>0.98958333333333337</c:v>
                </c:pt>
                <c:pt idx="31">
                  <c:v>1</c:v>
                </c:pt>
              </c:numCache>
            </c:numRef>
          </c:cat>
          <c:val>
            <c:numRef>
              <c:f>Event_15AUG2019!$I$65:$I$96</c:f>
              <c:numCache>
                <c:formatCode>General</c:formatCode>
                <c:ptCount val="32"/>
                <c:pt idx="0">
                  <c:v>910.83828204492715</c:v>
                </c:pt>
                <c:pt idx="1">
                  <c:v>907.91065024908892</c:v>
                </c:pt>
                <c:pt idx="2">
                  <c:v>904.3605472982332</c:v>
                </c:pt>
                <c:pt idx="3">
                  <c:v>885.19030574822636</c:v>
                </c:pt>
                <c:pt idx="4">
                  <c:v>715.57997129034868</c:v>
                </c:pt>
                <c:pt idx="5">
                  <c:v>622.77656312865986</c:v>
                </c:pt>
                <c:pt idx="6">
                  <c:v>589.79129303107868</c:v>
                </c:pt>
                <c:pt idx="7">
                  <c:v>529.46551383988788</c:v>
                </c:pt>
                <c:pt idx="8">
                  <c:v>313.84405486548076</c:v>
                </c:pt>
                <c:pt idx="9">
                  <c:v>245.09758204832156</c:v>
                </c:pt>
                <c:pt idx="10">
                  <c:v>183.12572901227463</c:v>
                </c:pt>
                <c:pt idx="11">
                  <c:v>162.05883782049023</c:v>
                </c:pt>
                <c:pt idx="12">
                  <c:v>115.16570544243496</c:v>
                </c:pt>
                <c:pt idx="13">
                  <c:v>76.482880995703908</c:v>
                </c:pt>
                <c:pt idx="14">
                  <c:v>39.902046504116697</c:v>
                </c:pt>
                <c:pt idx="15">
                  <c:v>64.181410215219103</c:v>
                </c:pt>
                <c:pt idx="16">
                  <c:v>37.791406417920598</c:v>
                </c:pt>
                <c:pt idx="17">
                  <c:v>0</c:v>
                </c:pt>
                <c:pt idx="18">
                  <c:v>24.447663323843017</c:v>
                </c:pt>
                <c:pt idx="19">
                  <c:v>0.31228367294943382</c:v>
                </c:pt>
                <c:pt idx="20">
                  <c:v>37.633582228873138</c:v>
                </c:pt>
                <c:pt idx="21">
                  <c:v>89.413690038041977</c:v>
                </c:pt>
                <c:pt idx="22">
                  <c:v>32.895107566489969</c:v>
                </c:pt>
                <c:pt idx="23">
                  <c:v>4.3371171009898717</c:v>
                </c:pt>
                <c:pt idx="24">
                  <c:v>0</c:v>
                </c:pt>
                <c:pt idx="25">
                  <c:v>68.077179786633906</c:v>
                </c:pt>
                <c:pt idx="26">
                  <c:v>0</c:v>
                </c:pt>
                <c:pt idx="27">
                  <c:v>0</c:v>
                </c:pt>
                <c:pt idx="28">
                  <c:v>98.599447027143924</c:v>
                </c:pt>
                <c:pt idx="29">
                  <c:v>0</c:v>
                </c:pt>
                <c:pt idx="30">
                  <c:v>0</c:v>
                </c:pt>
                <c:pt idx="31">
                  <c:v>27.913619579119541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5234640"/>
        <c:axId val="525235816"/>
      </c:lineChart>
      <c:catAx>
        <c:axId val="525234640"/>
        <c:scaling>
          <c:orientation val="minMax"/>
        </c:scaling>
        <c:delete val="0"/>
        <c:axPos val="b"/>
        <c:numFmt formatCode="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235816"/>
        <c:crosses val="autoZero"/>
        <c:auto val="1"/>
        <c:lblAlgn val="ctr"/>
        <c:lblOffset val="100"/>
        <c:noMultiLvlLbl val="0"/>
      </c:catAx>
      <c:valAx>
        <c:axId val="525235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23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04T16:07:42.343" idx="1">
    <p:pos x="6828" y="822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0.1975</cdr:x>
      <cdr:y>0</cdr:y>
    </cdr:from>
    <cdr:to>
      <cdr:x>0.19828</cdr:x>
      <cdr:y>0.90169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975338" y="0"/>
          <a:ext cx="7815" cy="4508818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0.29078</cdr:x>
      <cdr:y>0.2714</cdr:y>
    </cdr:from>
    <cdr:to>
      <cdr:x>0.29557</cdr:x>
      <cdr:y>0.90047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2908300" y="1357081"/>
          <a:ext cx="47869" cy="3145633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0.39051</cdr:x>
      <cdr:y>0.66895</cdr:y>
    </cdr:from>
    <cdr:to>
      <cdr:x>0.3918</cdr:x>
      <cdr:y>0.9017</cdr:y>
    </cdr:to>
    <cdr:cxnSp macro="">
      <cdr:nvCxnSpPr>
        <cdr:cNvPr id="7" name="Straight Connector 6"/>
        <cdr:cNvCxnSpPr/>
      </cdr:nvCxnSpPr>
      <cdr:spPr>
        <a:xfrm xmlns:a="http://schemas.openxmlformats.org/drawingml/2006/main" flipH="1" flipV="1">
          <a:off x="3905738" y="3344985"/>
          <a:ext cx="12945" cy="1163835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0.49287</cdr:x>
      <cdr:y>0.81118</cdr:y>
    </cdr:from>
    <cdr:to>
      <cdr:x>0.4936</cdr:x>
      <cdr:y>0.90119</cdr:y>
    </cdr:to>
    <cdr:cxnSp macro="">
      <cdr:nvCxnSpPr>
        <cdr:cNvPr id="8" name="Straight Connector 7"/>
        <cdr:cNvCxnSpPr/>
      </cdr:nvCxnSpPr>
      <cdr:spPr>
        <a:xfrm xmlns:a="http://schemas.openxmlformats.org/drawingml/2006/main" flipH="1" flipV="1">
          <a:off x="4929554" y="4056185"/>
          <a:ext cx="7326" cy="450121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0.22094</cdr:x>
      <cdr:y>0.09221</cdr:y>
    </cdr:from>
    <cdr:to>
      <cdr:x>0.31237</cdr:x>
      <cdr:y>0.27508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209800" y="4611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Recall Instruction 16:18:29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0.20063</cdr:x>
      <cdr:y>0.06877</cdr:y>
    </cdr:from>
    <cdr:to>
      <cdr:x>0.2311</cdr:x>
      <cdr:y>0.09378</cdr:y>
    </cdr:to>
    <cdr:cxnSp macro="">
      <cdr:nvCxnSpPr>
        <cdr:cNvPr id="15" name="Straight Arrow Connector 14"/>
        <cdr:cNvCxnSpPr/>
      </cdr:nvCxnSpPr>
      <cdr:spPr>
        <a:xfrm xmlns:a="http://schemas.openxmlformats.org/drawingml/2006/main" flipH="1" flipV="1">
          <a:off x="2006600" y="343877"/>
          <a:ext cx="304800" cy="1250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0.32863</cdr:x>
      <cdr:y>0.38298</cdr:y>
    </cdr:from>
    <cdr:to>
      <cdr:x>0.42006</cdr:x>
      <cdr:y>0.56585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286904" y="1915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00:56:31 after recall 38%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0.42411</cdr:x>
      <cdr:y>0.64394</cdr:y>
    </cdr:from>
    <cdr:to>
      <cdr:x>0.51553</cdr:x>
      <cdr:y>0.8268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4241800" y="321993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01:56:31 after recall 78%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0.52569</cdr:x>
      <cdr:y>0.80336</cdr:y>
    </cdr:from>
    <cdr:to>
      <cdr:x>0.61711</cdr:x>
      <cdr:y>0.98623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257800" y="4017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02:56:31 after recall 100% returned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0.2983</cdr:x>
      <cdr:y>0.41262</cdr:y>
    </cdr:from>
    <cdr:to>
      <cdr:x>0.32863</cdr:x>
      <cdr:y>0.4345</cdr:y>
    </cdr:to>
    <cdr:cxnSp macro="">
      <cdr:nvCxnSpPr>
        <cdr:cNvPr id="22" name="Straight Arrow Connector 21"/>
        <cdr:cNvCxnSpPr/>
      </cdr:nvCxnSpPr>
      <cdr:spPr>
        <a:xfrm xmlns:a="http://schemas.openxmlformats.org/drawingml/2006/main" flipH="1">
          <a:off x="2983523" y="2063262"/>
          <a:ext cx="303381" cy="10941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0.39285</cdr:x>
      <cdr:y>0.67676</cdr:y>
    </cdr:from>
    <cdr:to>
      <cdr:x>0.42723</cdr:x>
      <cdr:y>0.72365</cdr:y>
    </cdr:to>
    <cdr:cxnSp macro="">
      <cdr:nvCxnSpPr>
        <cdr:cNvPr id="24" name="Straight Arrow Connector 23"/>
        <cdr:cNvCxnSpPr/>
      </cdr:nvCxnSpPr>
      <cdr:spPr>
        <a:xfrm xmlns:a="http://schemas.openxmlformats.org/drawingml/2006/main" flipH="1">
          <a:off x="3929185" y="3384062"/>
          <a:ext cx="343877" cy="23446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0.84243</cdr:y>
    </cdr:from>
    <cdr:to>
      <cdr:x>0.53116</cdr:x>
      <cdr:y>0.88776</cdr:y>
    </cdr:to>
    <cdr:cxnSp macro="">
      <cdr:nvCxnSpPr>
        <cdr:cNvPr id="26" name="Straight Arrow Connector 25"/>
        <cdr:cNvCxnSpPr/>
      </cdr:nvCxnSpPr>
      <cdr:spPr>
        <a:xfrm xmlns:a="http://schemas.openxmlformats.org/drawingml/2006/main" flipH="1">
          <a:off x="5000869" y="4212493"/>
          <a:ext cx="311639" cy="2266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0.13139</cdr:x>
      <cdr:y>0.04643</cdr:y>
    </cdr:from>
    <cdr:to>
      <cdr:x>0.13578</cdr:x>
      <cdr:y>0.89821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 flipV="1">
          <a:off x="1170355" y="203200"/>
          <a:ext cx="39077" cy="3727939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0.15508</cdr:x>
      <cdr:y>0.04592</cdr:y>
    </cdr:from>
    <cdr:to>
      <cdr:x>0.25773</cdr:x>
      <cdr:y>0.2449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81370" y="2110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0.16034</cdr:x>
      <cdr:y>0.02211</cdr:y>
    </cdr:from>
    <cdr:to>
      <cdr:x>0.263</cdr:x>
      <cdr:y>0.22109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428263" y="10159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/>
            <a:t>Recall Instruction 16:55:49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0.29809</cdr:x>
      <cdr:y>0.36395</cdr:y>
    </cdr:from>
    <cdr:to>
      <cdr:x>0.40075</cdr:x>
      <cdr:y>0.56293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655278" y="16724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01:04:11 after Recall 42%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0.41127</cdr:x>
      <cdr:y>0.66667</cdr:y>
    </cdr:from>
    <cdr:to>
      <cdr:x>0.51393</cdr:x>
      <cdr:y>0.86565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63462" y="306362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02:04:11 after recall 83 %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0.53893</cdr:x>
      <cdr:y>0.7551</cdr:y>
    </cdr:from>
    <cdr:to>
      <cdr:x>0.64159</cdr:x>
      <cdr:y>0.95408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800601" y="34700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03:04:11 after recall 93% return to service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0.26563</cdr:x>
      <cdr:y>0.40306</cdr:y>
    </cdr:from>
    <cdr:to>
      <cdr:x>0.29809</cdr:x>
      <cdr:y>0.46769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2366110" y="1852246"/>
          <a:ext cx="289168" cy="29698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0.3832</cdr:x>
      <cdr:y>0.71088</cdr:y>
    </cdr:from>
    <cdr:to>
      <cdr:x>0.41742</cdr:x>
      <cdr:y>0.76531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H="1">
          <a:off x="3413370" y="3266830"/>
          <a:ext cx="304800" cy="25009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0.5034</cdr:x>
      <cdr:y>0.79592</cdr:y>
    </cdr:from>
    <cdr:to>
      <cdr:x>0.54376</cdr:x>
      <cdr:y>0.84524</cdr:y>
    </cdr:to>
    <cdr:cxnSp macro="">
      <cdr:nvCxnSpPr>
        <cdr:cNvPr id="19" name="Straight Arrow Connector 18"/>
        <cdr:cNvCxnSpPr/>
      </cdr:nvCxnSpPr>
      <cdr:spPr>
        <a:xfrm xmlns:a="http://schemas.openxmlformats.org/drawingml/2006/main" flipH="1">
          <a:off x="4484078" y="3657600"/>
          <a:ext cx="359508" cy="2266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32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42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Summer 2019 Lessons Learned Discussion Topics (ERS Items)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WMWG Meeting 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January 27,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Communicating ERS Deployment</a:t>
            </a:r>
            <a:br>
              <a:rPr lang="en-US" sz="2400" dirty="0"/>
            </a:b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990600"/>
            <a:ext cx="8462176" cy="49760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Communication to the interested stakeholders that ERS has been deployed.</a:t>
            </a:r>
          </a:p>
          <a:p>
            <a:pPr marL="685800" lvl="1"/>
            <a:r>
              <a:rPr lang="en-US" sz="1800" dirty="0" smtClean="0"/>
              <a:t>Currently the only communication of an ERS Deployment to the market is through the operator notes</a:t>
            </a:r>
          </a:p>
          <a:p>
            <a:pPr marL="685800" lvl="1"/>
            <a:r>
              <a:rPr lang="en-US" sz="1800" dirty="0" smtClean="0"/>
              <a:t>ERCOT working on solution that would automatically post message to the “Operations Messages” page on ERCOT.com</a:t>
            </a:r>
          </a:p>
          <a:p>
            <a:pPr marL="1085850" lvl="2" indent="-285750"/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Provide information to the ERCOT control room concerning the available ERS capacity still undeployed</a:t>
            </a:r>
          </a:p>
          <a:p>
            <a:pPr marL="685800" lvl="1"/>
            <a:r>
              <a:rPr lang="en-US" sz="1800" dirty="0" smtClean="0"/>
              <a:t>Issue raised during October 2019 DSWG meeting</a:t>
            </a:r>
          </a:p>
          <a:p>
            <a:pPr marL="685800" lvl="1"/>
            <a:r>
              <a:rPr lang="en-US" sz="1800" dirty="0" smtClean="0"/>
              <a:t>Discussed with ERCOT control room and this information would not alter control room procedures during an emergency event</a:t>
            </a:r>
          </a:p>
          <a:p>
            <a:pPr marL="685800" lvl="1"/>
            <a:r>
              <a:rPr lang="en-US" sz="1800" dirty="0" smtClean="0"/>
              <a:t>Complicated issue to solve and solution not warranted </a:t>
            </a:r>
          </a:p>
          <a:p>
            <a:pPr marL="685800" lvl="1"/>
            <a:endParaRPr lang="en-US" sz="1800" dirty="0" smtClean="0"/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6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600" b="1" dirty="0" smtClean="0">
                <a:solidFill>
                  <a:schemeClr val="accent1"/>
                </a:solidFill>
              </a:rPr>
              <a:t>Summer 2019 Lessons Learned Discussion Topics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Emergency </a:t>
            </a:r>
            <a:r>
              <a:rPr lang="en-US" sz="2000" b="1" dirty="0"/>
              <a:t>Response Service (ERS</a:t>
            </a:r>
            <a:r>
              <a:rPr lang="en-US" sz="2000" b="1" dirty="0" smtClean="0"/>
              <a:t>):  </a:t>
            </a:r>
            <a:endParaRPr lang="en-US" sz="2000" b="1" dirty="0"/>
          </a:p>
          <a:p>
            <a:pPr lvl="1"/>
            <a:r>
              <a:rPr lang="en-US" sz="1600" dirty="0"/>
              <a:t>Reliability deployment price adder ramp. </a:t>
            </a:r>
          </a:p>
          <a:p>
            <a:pPr lvl="1"/>
            <a:r>
              <a:rPr lang="en-US" sz="1600" dirty="0"/>
              <a:t>Crossover between procurement time periods and calculation of the adder.</a:t>
            </a:r>
          </a:p>
          <a:p>
            <a:pPr lvl="1"/>
            <a:r>
              <a:rPr lang="en-US" sz="1600" dirty="0"/>
              <a:t>Self-deployment of ERS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Communicating ERS Deployment</a:t>
            </a:r>
          </a:p>
          <a:p>
            <a:pPr lvl="1"/>
            <a:endParaRPr lang="en-US" sz="1600" dirty="0"/>
          </a:p>
          <a:p>
            <a:r>
              <a:rPr lang="en-US" sz="1800" dirty="0" smtClean="0"/>
              <a:t>Items were assigned by WMS to WMWG &amp; DSWG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deployment price adder ramp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Original Language added through NPRR626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 smtClean="0"/>
              <a:t>6.5.7.3.1</a:t>
            </a:r>
            <a:r>
              <a:rPr lang="en-US" sz="1800" b="1" i="1" dirty="0"/>
              <a:t>	</a:t>
            </a:r>
            <a:r>
              <a:rPr lang="en-US" sz="1800" b="1" dirty="0"/>
              <a:t>Determination of Real-Time On-Line Reliability Deployment Price </a:t>
            </a:r>
            <a:r>
              <a:rPr lang="en-US" sz="1800" b="1" dirty="0" smtClean="0"/>
              <a:t>Adder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/>
              <a:t>(e)  </a:t>
            </a:r>
            <a:r>
              <a:rPr lang="en-US" sz="1800" dirty="0" smtClean="0"/>
              <a:t>  Add </a:t>
            </a:r>
            <a:r>
              <a:rPr lang="en-US" sz="1800" dirty="0"/>
              <a:t>the deployed MW from ERS to GTBD. The amount of deployed MW is determined from the XML messages and ERS contracts. After recall, an approximation of the amount of un-restored ERS shall be used. </a:t>
            </a:r>
            <a:r>
              <a:rPr lang="en-US" sz="1800" b="1" dirty="0">
                <a:solidFill>
                  <a:srgbClr val="FF0000"/>
                </a:solidFill>
              </a:rPr>
              <a:t>After ERCOT recalls each group, GTBD shall be adjusted to reflect the restoration of load using a linear curve over the ten hour restoration period</a:t>
            </a:r>
            <a:r>
              <a:rPr lang="en-US" sz="1800" dirty="0"/>
              <a:t>. The restoration period shall be reviewed by TAC at least annually, and ERCOT may recommend a new restoration period to reflect observed historical restoration patterns.</a:t>
            </a:r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endParaRPr lang="en-US" sz="1800" b="1" i="1" dirty="0"/>
          </a:p>
          <a:p>
            <a:pPr marL="0" indent="0">
              <a:buNone/>
            </a:pPr>
            <a:endParaRPr lang="en-US" sz="1800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9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75190"/>
            <a:ext cx="7886700" cy="382649"/>
          </a:xfrm>
        </p:spPr>
        <p:txBody>
          <a:bodyPr>
            <a:normAutofit fontScale="90000"/>
          </a:bodyPr>
          <a:lstStyle/>
          <a:p>
            <a:r>
              <a:rPr lang="en-US" sz="2100" dirty="0"/>
              <a:t>August 13 ERS deployment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08684"/>
              </p:ext>
            </p:extLst>
          </p:nvPr>
        </p:nvGraphicFramePr>
        <p:xfrm>
          <a:off x="328567" y="1371600"/>
          <a:ext cx="8586833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480486" y="3323654"/>
            <a:ext cx="191819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Total Response (MWs)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49771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Reliability deployment price adder ramp</a:t>
            </a:r>
          </a:p>
        </p:txBody>
      </p:sp>
    </p:spTree>
    <p:extLst>
      <p:ext uri="{BB962C8B-B14F-4D97-AF65-F5344CB8AC3E}">
        <p14:creationId xmlns:p14="http://schemas.microsoft.com/office/powerpoint/2010/main" val="7661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22452"/>
            <a:ext cx="7886700" cy="458849"/>
          </a:xfrm>
        </p:spPr>
        <p:txBody>
          <a:bodyPr>
            <a:normAutofit/>
          </a:bodyPr>
          <a:lstStyle/>
          <a:p>
            <a:r>
              <a:rPr lang="en-US" sz="2100" dirty="0"/>
              <a:t>August 15 ERS Deployment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106986"/>
              </p:ext>
            </p:extLst>
          </p:nvPr>
        </p:nvGraphicFramePr>
        <p:xfrm>
          <a:off x="628650" y="1381301"/>
          <a:ext cx="8058150" cy="471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 flipV="1">
            <a:off x="2385646" y="2891204"/>
            <a:ext cx="17585" cy="20163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3171092" y="3494942"/>
            <a:ext cx="17585" cy="141263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3979985" y="4339004"/>
            <a:ext cx="11723" cy="5685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529861" y="1988527"/>
            <a:ext cx="193431" cy="5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-529122" y="3351895"/>
            <a:ext cx="193521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Total Response (MWs)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49771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Reliability deployment price adder ramp</a:t>
            </a:r>
          </a:p>
        </p:txBody>
      </p:sp>
    </p:spTree>
    <p:extLst>
      <p:ext uri="{BB962C8B-B14F-4D97-AF65-F5344CB8AC3E}">
        <p14:creationId xmlns:p14="http://schemas.microsoft.com/office/powerpoint/2010/main" val="419571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deployment price adder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11908" y="881062"/>
            <a:ext cx="8610600" cy="4573588"/>
            <a:chOff x="533400" y="685800"/>
            <a:chExt cx="8610600" cy="4573588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685800"/>
              <a:ext cx="8077200" cy="4573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988794" y="687161"/>
              <a:ext cx="2287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ERS-30 Deployment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315200" y="3886200"/>
              <a:ext cx="0" cy="10668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78159" y="4038600"/>
              <a:ext cx="16658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 hours after recall</a:t>
              </a:r>
              <a:endParaRPr lang="en-US" sz="1400" dirty="0"/>
            </a:p>
          </p:txBody>
        </p:sp>
        <p:cxnSp>
          <p:nvCxnSpPr>
            <p:cNvPr id="11" name="Straight Arrow Connector 10"/>
            <p:cNvCxnSpPr>
              <a:stCxn id="10" idx="1"/>
            </p:cNvCxnSpPr>
            <p:nvPr/>
          </p:nvCxnSpPr>
          <p:spPr>
            <a:xfrm flipH="1">
              <a:off x="7315200" y="4192489"/>
              <a:ext cx="162959" cy="74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556846" y="5454650"/>
            <a:ext cx="80772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 dirty="0"/>
              <a:t>  </a:t>
            </a:r>
            <a:r>
              <a:rPr lang="en-US" altLang="en-US" sz="1400" b="0" dirty="0"/>
              <a:t>Graph is based on 15-minute interval data.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 dirty="0"/>
              <a:t>   Performance is based on a prorated obligation for the 1</a:t>
            </a:r>
            <a:r>
              <a:rPr lang="en-US" altLang="en-US" sz="1400" b="0" baseline="30000" dirty="0"/>
              <a:t>st</a:t>
            </a:r>
            <a:r>
              <a:rPr lang="en-US" altLang="en-US" sz="1400" b="0" dirty="0"/>
              <a:t> partial </a:t>
            </a:r>
            <a:r>
              <a:rPr lang="en-US" altLang="en-US" sz="1400" b="0" dirty="0" smtClean="0"/>
              <a:t>interval only </a:t>
            </a:r>
            <a:r>
              <a:rPr lang="en-US" altLang="en-US" sz="1400" b="0" dirty="0"/>
              <a:t>(11.57 minutes) </a:t>
            </a:r>
            <a:r>
              <a:rPr lang="en-US" altLang="en-US" sz="1400" b="0" dirty="0" smtClean="0"/>
              <a:t>   therefore </a:t>
            </a:r>
            <a:r>
              <a:rPr lang="en-US" altLang="en-US" sz="1400" b="0" dirty="0"/>
              <a:t>prorated obligation for 1</a:t>
            </a:r>
            <a:r>
              <a:rPr lang="en-US" altLang="en-US" sz="1400" b="0" baseline="30000" dirty="0"/>
              <a:t>st</a:t>
            </a:r>
            <a:r>
              <a:rPr lang="en-US" altLang="en-US" sz="1400" b="0" dirty="0"/>
              <a:t> partial interval was </a:t>
            </a:r>
            <a:r>
              <a:rPr lang="en-US" altLang="en-US" sz="1400" b="0" dirty="0" smtClean="0"/>
              <a:t>86.11 </a:t>
            </a:r>
            <a:r>
              <a:rPr lang="en-US" altLang="en-US" sz="1400" b="0" dirty="0"/>
              <a:t>MW  </a:t>
            </a:r>
          </a:p>
        </p:txBody>
      </p:sp>
    </p:spTree>
    <p:extLst>
      <p:ext uri="{BB962C8B-B14F-4D97-AF65-F5344CB8AC3E}">
        <p14:creationId xmlns:p14="http://schemas.microsoft.com/office/powerpoint/2010/main" val="294244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deployment price adder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33400" y="793262"/>
            <a:ext cx="7924800" cy="4693138"/>
            <a:chOff x="685800" y="647700"/>
            <a:chExt cx="7924800" cy="4865688"/>
          </a:xfrm>
        </p:grpSpPr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647700"/>
              <a:ext cx="7924800" cy="4865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2340287" y="838200"/>
              <a:ext cx="40062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January 6, 2014 ERS-10 Deployment</a:t>
              </a:r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6324600" y="4114800"/>
              <a:ext cx="0" cy="10668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781800" y="4494311"/>
              <a:ext cx="16658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3 hours after recall</a:t>
              </a:r>
              <a:endParaRPr lang="en-US" sz="1400" dirty="0"/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>
              <a:off x="6346512" y="4648200"/>
              <a:ext cx="435288" cy="76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57200" y="5538788"/>
            <a:ext cx="8548688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 dirty="0"/>
              <a:t>Graph is based on 15-minute interval data.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 dirty="0"/>
              <a:t>Performance is based on a prorated obligation for the 1</a:t>
            </a:r>
            <a:r>
              <a:rPr lang="en-US" altLang="en-US" sz="1400" b="0" baseline="30000" dirty="0"/>
              <a:t>st</a:t>
            </a:r>
            <a:r>
              <a:rPr lang="en-US" altLang="en-US" sz="1400" b="0" dirty="0"/>
              <a:t> partial interval and one full interval.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 dirty="0"/>
              <a:t>1 Resource had prescheduled unavailability from HE0900 - 1600 on the day of the event (14.6 MWs)</a:t>
            </a:r>
          </a:p>
        </p:txBody>
      </p:sp>
    </p:spTree>
    <p:extLst>
      <p:ext uri="{BB962C8B-B14F-4D97-AF65-F5344CB8AC3E}">
        <p14:creationId xmlns:p14="http://schemas.microsoft.com/office/powerpoint/2010/main" val="46073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Crossover between procurement time periods and calculation of the adder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8776" y="1219200"/>
            <a:ext cx="8534400" cy="5052221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57200" y="1676400"/>
            <a:ext cx="8534400" cy="45188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Current methodology uses the contracted capacity in each ERS Time Period</a:t>
            </a:r>
          </a:p>
          <a:p>
            <a:pPr lvl="1"/>
            <a:r>
              <a:rPr lang="en-US" sz="2000" dirty="0" smtClean="0"/>
              <a:t>Contracted capacities are not reduced by self deployments amounts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The ramp out of the adder is currently based on the contracted capacity for the ERS Time Period in which the recall instruction was issued.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0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Self-deployment of ERS</a:t>
            </a:r>
            <a:endParaRPr lang="en-US" sz="2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6985" y="1173559"/>
            <a:ext cx="8534400" cy="4465242"/>
          </a:xfrm>
        </p:spPr>
        <p:txBody>
          <a:bodyPr/>
          <a:lstStyle/>
          <a:p>
            <a:r>
              <a:rPr lang="en-US" sz="2000" dirty="0" smtClean="0"/>
              <a:t>This is the deployment of ERS Resources prior to an instruction from ERCOT and may be in response to other signals such as 4CP, pricing, etc.</a:t>
            </a:r>
          </a:p>
          <a:p>
            <a:endParaRPr lang="en-US" sz="2000" dirty="0" smtClean="0"/>
          </a:p>
          <a:p>
            <a:pPr lvl="1"/>
            <a:r>
              <a:rPr lang="en-US" sz="2000" dirty="0" smtClean="0"/>
              <a:t>May impact Resource/QSE availability/payment</a:t>
            </a:r>
          </a:p>
          <a:p>
            <a:pPr lvl="1"/>
            <a:r>
              <a:rPr lang="en-US" sz="2000" dirty="0" smtClean="0"/>
              <a:t>Current process obligates the ERS Resource to deploy upon instruction, or if self deployed, remain deployed until recalled by ERCOT or resource no longer has an obligation</a:t>
            </a:r>
          </a:p>
          <a:p>
            <a:pPr lvl="1"/>
            <a:r>
              <a:rPr lang="en-US" sz="2000" dirty="0"/>
              <a:t>Issue discussed in detail during initial rulemaking with commission agreeing with ERCOT and other parties that this is a benefit to ERCOT and therefore allowed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ERCOT operations feels self-deployment is a benefit to the system by delaying or even avoiding further </a:t>
            </a:r>
            <a:r>
              <a:rPr lang="en-US" sz="2000" dirty="0" smtClean="0"/>
              <a:t>action.</a:t>
            </a:r>
            <a:endParaRPr lang="en-US" sz="2000" dirty="0"/>
          </a:p>
          <a:p>
            <a:pPr lvl="1"/>
            <a:r>
              <a:rPr lang="en-US" sz="2000" dirty="0" smtClean="0"/>
              <a:t>No changes recommended by ERCOT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34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6039</TotalTime>
  <Words>538</Words>
  <Application>Microsoft Office PowerPoint</Application>
  <PresentationFormat>On-screen Show (4:3)</PresentationFormat>
  <Paragraphs>81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Summer 2019 Lessons Learned Discussion Topics</vt:lpstr>
      <vt:lpstr>Reliability deployment price adder ramp</vt:lpstr>
      <vt:lpstr>August 13 ERS deployment</vt:lpstr>
      <vt:lpstr>August 15 ERS Deployment</vt:lpstr>
      <vt:lpstr>Reliability deployment price adder ramp</vt:lpstr>
      <vt:lpstr>Reliability deployment price adder ramp</vt:lpstr>
      <vt:lpstr>Crossover between procurement time periods and calculation of the adder</vt:lpstr>
      <vt:lpstr>Self-deployment of ERS</vt:lpstr>
      <vt:lpstr>Communicating ERS Deployment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66</cp:revision>
  <cp:lastPrinted>2016-01-21T20:53:15Z</cp:lastPrinted>
  <dcterms:created xsi:type="dcterms:W3CDTF">2016-01-21T15:20:31Z</dcterms:created>
  <dcterms:modified xsi:type="dcterms:W3CDTF">2020-01-23T21:54:18Z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