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75" r:id="rId4"/>
    <p:sldId id="276" r:id="rId5"/>
    <p:sldId id="274" r:id="rId6"/>
    <p:sldId id="277" r:id="rId7"/>
    <p:sldId id="278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63" autoAdjust="0"/>
    <p:restoredTop sz="94660"/>
  </p:normalViewPr>
  <p:slideViewPr>
    <p:cSldViewPr>
      <p:cViewPr varScale="1">
        <p:scale>
          <a:sx n="87" d="100"/>
          <a:sy n="87" d="100"/>
        </p:scale>
        <p:origin x="112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2280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E9F4A-4066-491C-8F25-BCC5643327B9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C5BAE-5329-436C-BB9D-CF26C629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480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47C23-70FF-4D54-8A37-93BEF4D37D8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8A51B-00BD-480F-A961-AEEFF753F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333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81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395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395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21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83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823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344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74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384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64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3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44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19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45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6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December TAC &amp; Board of Directors Update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9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1/9/2018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December TAC &amp; Board of Directors Update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4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1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25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mktrules/issues/TXSETCC79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rcot.com/mktrules/issues/TXSETCC809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89614/06.__TAC_Summer_2019_Issues_for_Discussion_final_2_-_RMS_update.ppt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ercot.com/calendar/2020/1/24/197994" TargetMode="External"/><Relationship Id="rId4" Type="http://schemas.openxmlformats.org/officeDocument/2006/relationships/hyperlink" Target="http://www.ercot.com/mktrules/issues/NPRR93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89614/16.__CNP_System_Conversion_Updates_RMS_202001017.zi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rcot.com/content/wcm/key_documents_lists/189614/16.__SMT_2.0_Implementation_Review_-_RMS_20200107.ppt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89614/13.__TXSETUpdateToRMSJan2020.ppt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rcot.com/content/wcm/key_documents_lists/189614/14.__TDTMS_Update_1_7_2020.ppt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89614/15.__01-07-2020_RMTTF_UPDATE_TO_RMS_v2.ppt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89614/12.__PWG_update_to_RMS_20200107.pp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January 29, 2020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RMS Update to TAC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Eric Blakey</a:t>
            </a:r>
          </a:p>
        </p:txBody>
      </p:sp>
    </p:spTree>
    <p:extLst>
      <p:ext uri="{BB962C8B-B14F-4D97-AF65-F5344CB8AC3E}">
        <p14:creationId xmlns:p14="http://schemas.microsoft.com/office/powerpoint/2010/main" val="86524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7061" y="426732"/>
            <a:ext cx="7518400" cy="646113"/>
          </a:xfrm>
        </p:spPr>
        <p:txBody>
          <a:bodyPr>
            <a:normAutofit/>
          </a:bodyPr>
          <a:lstStyle/>
          <a:p>
            <a:r>
              <a:rPr lang="en-US" sz="4000" b="1" dirty="0"/>
              <a:t>Voting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1143000"/>
            <a:ext cx="7391400" cy="4876800"/>
          </a:xfrm>
        </p:spPr>
        <p:txBody>
          <a:bodyPr>
            <a:normAutofit lnSpcReduction="10000"/>
          </a:bodyPr>
          <a:lstStyle/>
          <a:p>
            <a:pPr marL="0" lvl="0" indent="0">
              <a:buClr>
                <a:srgbClr val="E48312"/>
              </a:buClr>
              <a:buNone/>
            </a:pPr>
            <a:endParaRPr lang="en-US" sz="2400" b="1" u="sng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marL="0" lvl="0" indent="0">
              <a:buClr>
                <a:srgbClr val="E48312"/>
              </a:buClr>
              <a:buNone/>
            </a:pPr>
            <a:r>
              <a:rPr lang="en-US" sz="2400" b="1" u="sng" dirty="0">
                <a:solidFill>
                  <a:srgbClr val="000000">
                    <a:lumMod val="75000"/>
                    <a:lumOff val="25000"/>
                  </a:srgbClr>
                </a:solidFill>
              </a:rPr>
              <a:t>2020 RMS Leadership:</a:t>
            </a:r>
          </a:p>
          <a:p>
            <a:pPr lvl="1">
              <a:buClr>
                <a:srgbClr val="E48312"/>
              </a:buClr>
              <a:buFontTx/>
              <a:buChar char="-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Eric Blakey (Just Energy) – Chair</a:t>
            </a:r>
          </a:p>
          <a:p>
            <a:pPr lvl="1">
              <a:buClr>
                <a:srgbClr val="E48312"/>
              </a:buClr>
              <a:buFontTx/>
              <a:buChar char="-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Jim Lee (AEP) – Vice Chair</a:t>
            </a:r>
          </a:p>
          <a:p>
            <a:pPr marL="0" lvl="0" indent="0">
              <a:buClr>
                <a:srgbClr val="E48312"/>
              </a:buClr>
              <a:buNone/>
            </a:pPr>
            <a:endParaRPr lang="en-US" sz="2400" b="1" u="sng" dirty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marL="0" lvl="0" indent="0">
              <a:buClr>
                <a:srgbClr val="E48312"/>
              </a:buClr>
              <a:buNone/>
            </a:pPr>
            <a:r>
              <a:rPr lang="en-US" sz="2400" b="1" u="sng" dirty="0">
                <a:solidFill>
                  <a:srgbClr val="000000">
                    <a:lumMod val="75000"/>
                    <a:lumOff val="25000"/>
                  </a:srgbClr>
                </a:solidFill>
              </a:rPr>
              <a:t>TX SET Change Controls Endorsed:</a:t>
            </a:r>
          </a:p>
          <a:p>
            <a:r>
              <a:rPr lang="en-US" dirty="0">
                <a:hlinkClick r:id="rId3"/>
              </a:rPr>
              <a:t>2011-794</a:t>
            </a:r>
            <a:r>
              <a:rPr lang="en-US" dirty="0"/>
              <a:t>: Make the "Unmetered Service Type" found in the REF~PRT segment "Optional" for the TDSP when the information is available at the time the 814_20 Create transaction is established and communicated to ERCOT. </a:t>
            </a:r>
          </a:p>
          <a:p>
            <a:r>
              <a:rPr lang="en-US" dirty="0">
                <a:hlinkClick r:id="rId4"/>
              </a:rPr>
              <a:t>2019-809</a:t>
            </a:r>
            <a:r>
              <a:rPr lang="en-US" dirty="0"/>
              <a:t>: Request a new Construction Hold Pending Code (CHP) to the 814_04 and 814_05 to help REPs identify the reason for potential delays on a Move-In (MVI) request. </a:t>
            </a:r>
          </a:p>
          <a:p>
            <a:endParaRPr lang="en-US" sz="2400" dirty="0"/>
          </a:p>
          <a:p>
            <a:endParaRPr lang="en-US" sz="1200" b="1" u="sng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15F28AF-C8F2-4201-A7AC-CCCAA0DD0B75}"/>
              </a:ext>
            </a:extLst>
          </p:cNvPr>
          <p:cNvCxnSpPr/>
          <p:nvPr/>
        </p:nvCxnSpPr>
        <p:spPr>
          <a:xfrm>
            <a:off x="762000" y="1072845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799451-ED23-4192-A317-AFB1DD03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604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7061" y="426732"/>
            <a:ext cx="7518400" cy="646113"/>
          </a:xfrm>
        </p:spPr>
        <p:txBody>
          <a:bodyPr>
            <a:normAutofit/>
          </a:bodyPr>
          <a:lstStyle/>
          <a:p>
            <a:r>
              <a:rPr lang="en-US" sz="4000" b="1" dirty="0"/>
              <a:t>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1143000"/>
            <a:ext cx="7391400" cy="4876800"/>
          </a:xfrm>
        </p:spPr>
        <p:txBody>
          <a:bodyPr>
            <a:normAutofit/>
          </a:bodyPr>
          <a:lstStyle/>
          <a:p>
            <a:pPr indent="-365760">
              <a:buFont typeface="Wingdings" panose="05000000000000000000" pitchFamily="2" charset="2"/>
              <a:buChar char="§"/>
            </a:pPr>
            <a:endParaRPr lang="en-US" sz="1200" b="1" u="sng" dirty="0"/>
          </a:p>
          <a:p>
            <a:pPr marL="0" indent="0">
              <a:buNone/>
            </a:pPr>
            <a:r>
              <a:rPr lang="en-US" sz="2400" b="1" dirty="0"/>
              <a:t>Demand Response:</a:t>
            </a:r>
            <a:endParaRPr lang="en-US" sz="2400" b="1" i="1" dirty="0"/>
          </a:p>
          <a:p>
            <a:pPr marL="304038" lvl="1" indent="-285750">
              <a:buFontTx/>
              <a:buChar char="-"/>
            </a:pPr>
            <a:r>
              <a:rPr lang="en-US" sz="2000" dirty="0">
                <a:hlinkClick r:id="rId3"/>
              </a:rPr>
              <a:t>TAC Summer 2019 </a:t>
            </a:r>
            <a:r>
              <a:rPr lang="en-US" sz="2000" dirty="0"/>
              <a:t>- Reviewed assignment to RMS related to the process for summer demand response study.  </a:t>
            </a:r>
          </a:p>
          <a:p>
            <a:pPr marL="304038" lvl="1" indent="-285750">
              <a:buFontTx/>
              <a:buChar char="-"/>
            </a:pPr>
            <a:r>
              <a:rPr lang="en-US" sz="2000" dirty="0">
                <a:hlinkClick r:id="rId4"/>
              </a:rPr>
              <a:t>NPRR933</a:t>
            </a:r>
            <a:r>
              <a:rPr lang="en-US" sz="2000" dirty="0"/>
              <a:t> - Proposal by ERCOT tabled to allow for October 2019 REP and NOIE reporting to complete.</a:t>
            </a:r>
          </a:p>
          <a:p>
            <a:pPr marL="304038" lvl="1" indent="-285750">
              <a:buFontTx/>
              <a:buChar char="-"/>
            </a:pPr>
            <a:r>
              <a:rPr lang="en-US" sz="2000" dirty="0">
                <a:hlinkClick r:id="rId5"/>
              </a:rPr>
              <a:t>Workshop </a:t>
            </a:r>
            <a:r>
              <a:rPr lang="en-US" sz="2000" dirty="0"/>
              <a:t>- Held on January 24 to review 2019 experience and discuss the current REP/NOIE process and possible enhancements.  </a:t>
            </a:r>
          </a:p>
          <a:p>
            <a:pPr marL="304038" lvl="1" indent="-285750">
              <a:buFontTx/>
              <a:buChar char="-"/>
            </a:pPr>
            <a:endParaRPr lang="en-US" sz="2000" dirty="0"/>
          </a:p>
          <a:p>
            <a:pPr marL="669798" lvl="3" indent="-285750">
              <a:buFontTx/>
              <a:buChar char="-"/>
            </a:pPr>
            <a:endParaRPr lang="en-US" sz="1800" dirty="0"/>
          </a:p>
          <a:p>
            <a:pPr marL="384048" lvl="3" indent="0">
              <a:buNone/>
            </a:pPr>
            <a:endParaRPr lang="en-US" sz="18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15F28AF-C8F2-4201-A7AC-CCCAA0DD0B75}"/>
              </a:ext>
            </a:extLst>
          </p:cNvPr>
          <p:cNvCxnSpPr/>
          <p:nvPr/>
        </p:nvCxnSpPr>
        <p:spPr>
          <a:xfrm>
            <a:off x="762000" y="1072845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799451-ED23-4192-A317-AFB1DD03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131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7061" y="426732"/>
            <a:ext cx="7518400" cy="646113"/>
          </a:xfrm>
        </p:spPr>
        <p:txBody>
          <a:bodyPr>
            <a:normAutofit/>
          </a:bodyPr>
          <a:lstStyle/>
          <a:p>
            <a:r>
              <a:rPr lang="en-US" sz="4000" b="1" dirty="0"/>
              <a:t>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1143000"/>
            <a:ext cx="7391400" cy="4876800"/>
          </a:xfrm>
        </p:spPr>
        <p:txBody>
          <a:bodyPr>
            <a:normAutofit/>
          </a:bodyPr>
          <a:lstStyle/>
          <a:p>
            <a:pPr indent="-365760">
              <a:buFont typeface="Wingdings" panose="05000000000000000000" pitchFamily="2" charset="2"/>
              <a:buChar char="§"/>
            </a:pPr>
            <a:endParaRPr lang="en-US" sz="1200" b="1" u="sng" dirty="0"/>
          </a:p>
          <a:p>
            <a:pPr marL="0" indent="0">
              <a:buNone/>
            </a:pPr>
            <a:r>
              <a:rPr lang="en-US" sz="2400" b="1" dirty="0"/>
              <a:t>Oncor/AEP Texas Customer Transition:</a:t>
            </a:r>
            <a:endParaRPr lang="en-US" sz="2400" b="1" i="1" dirty="0"/>
          </a:p>
          <a:p>
            <a:pPr marL="486918" lvl="2" indent="-285750">
              <a:buFontTx/>
              <a:buChar char="-"/>
            </a:pPr>
            <a:r>
              <a:rPr lang="en-US" sz="2000" dirty="0"/>
              <a:t>Successful transition in December of approximately 3000 ESIs from Oncor to AEP Texas formerly served by Sharyland Utilities in the McAllen region.</a:t>
            </a:r>
            <a:endParaRPr lang="en-US" sz="1800" dirty="0"/>
          </a:p>
          <a:p>
            <a:pPr marL="0" indent="0">
              <a:buNone/>
            </a:pPr>
            <a:r>
              <a:rPr lang="en-US" sz="2400" b="1" dirty="0" err="1">
                <a:hlinkClick r:id="rId3"/>
              </a:rPr>
              <a:t>Centerpoint</a:t>
            </a:r>
            <a:r>
              <a:rPr lang="en-US" sz="2400" b="1" dirty="0">
                <a:hlinkClick r:id="rId3"/>
              </a:rPr>
              <a:t> CIS System Change</a:t>
            </a:r>
            <a:r>
              <a:rPr lang="en-US" sz="2400" b="1" dirty="0"/>
              <a:t>:</a:t>
            </a:r>
            <a:endParaRPr lang="en-US" sz="2400" b="1" i="1" dirty="0"/>
          </a:p>
          <a:p>
            <a:pPr marL="486918" lvl="2" indent="-285750">
              <a:buFontTx/>
              <a:buChar char="-"/>
            </a:pPr>
            <a:r>
              <a:rPr lang="en-US" sz="2000" dirty="0"/>
              <a:t>Work continues on upgrade to CNP CIS system.  Releases set for weekends of January 31, February 21 and March 6.</a:t>
            </a:r>
          </a:p>
          <a:p>
            <a:pPr marL="0" indent="0">
              <a:buNone/>
            </a:pPr>
            <a:r>
              <a:rPr lang="en-US" sz="2400" b="1" dirty="0">
                <a:hlinkClick r:id="rId4"/>
              </a:rPr>
              <a:t>SMT 2.0 Implementation</a:t>
            </a:r>
            <a:r>
              <a:rPr lang="en-US" sz="2400" b="1" dirty="0"/>
              <a:t>:</a:t>
            </a:r>
            <a:endParaRPr lang="en-US" sz="2400" b="1" i="1" dirty="0"/>
          </a:p>
          <a:p>
            <a:pPr marL="486918" lvl="2" indent="-285750">
              <a:buFontTx/>
              <a:buChar char="-"/>
            </a:pPr>
            <a:r>
              <a:rPr lang="en-US" sz="2000" dirty="0"/>
              <a:t>Updates to the Smart Meter Texas website consistent with PUC direction in Project 47472 went live on December 10 as planned.  </a:t>
            </a:r>
          </a:p>
          <a:p>
            <a:pPr marL="669798" lvl="3" indent="-285750">
              <a:buFontTx/>
              <a:buChar char="-"/>
            </a:pPr>
            <a:endParaRPr lang="en-US" sz="1800" dirty="0"/>
          </a:p>
          <a:p>
            <a:pPr marL="384048" lvl="3" indent="0">
              <a:buNone/>
            </a:pPr>
            <a:endParaRPr lang="en-US" sz="18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15F28AF-C8F2-4201-A7AC-CCCAA0DD0B75}"/>
              </a:ext>
            </a:extLst>
          </p:cNvPr>
          <p:cNvCxnSpPr/>
          <p:nvPr/>
        </p:nvCxnSpPr>
        <p:spPr>
          <a:xfrm>
            <a:off x="762000" y="1072845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799451-ED23-4192-A317-AFB1DD03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32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304809"/>
            <a:ext cx="7162800" cy="761991"/>
          </a:xfrm>
        </p:spPr>
        <p:txBody>
          <a:bodyPr>
            <a:normAutofit/>
          </a:bodyPr>
          <a:lstStyle/>
          <a:p>
            <a:r>
              <a:rPr lang="en-US" sz="4000" b="1" dirty="0"/>
              <a:t>Working Group Updates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143000"/>
            <a:ext cx="7467600" cy="514691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2400" b="1" dirty="0">
              <a:hlinkClick r:id="rId3"/>
            </a:endParaRPr>
          </a:p>
          <a:p>
            <a:pPr marL="0" lvl="0" indent="0">
              <a:buNone/>
            </a:pPr>
            <a:r>
              <a:rPr lang="en-US" sz="2400" b="1" dirty="0">
                <a:hlinkClick r:id="rId3"/>
              </a:rPr>
              <a:t>Texas Standard Electronic Transaction (Texas SET)</a:t>
            </a:r>
            <a:r>
              <a:rPr lang="en-US" sz="2400" b="1" dirty="0"/>
              <a:t>: </a:t>
            </a:r>
          </a:p>
          <a:p>
            <a:pPr lvl="2" indent="-365760">
              <a:buFont typeface="Wingdings" panose="05000000000000000000" pitchFamily="2" charset="2"/>
              <a:buChar char="§"/>
            </a:pPr>
            <a:r>
              <a:rPr lang="en-US" sz="2000" dirty="0"/>
              <a:t>Requested withdrawal of NPRR946 related to use of 814_28 for Switch Transactions in a Mass Transition.  RMS agreed.  </a:t>
            </a:r>
            <a:endParaRPr lang="en-US" sz="1800" dirty="0"/>
          </a:p>
          <a:p>
            <a:pPr marL="0" indent="0">
              <a:buNone/>
            </a:pPr>
            <a:r>
              <a:rPr lang="en-US" sz="2400" b="1" dirty="0">
                <a:hlinkClick r:id="rId4"/>
              </a:rPr>
              <a:t>Texas Data Transport and MarkeTrak Systems (TDTMS)</a:t>
            </a:r>
            <a:r>
              <a:rPr lang="en-US" sz="2400" b="1" dirty="0"/>
              <a:t>:</a:t>
            </a:r>
          </a:p>
          <a:p>
            <a:pPr marL="571500" lvl="1" indent="-371475">
              <a:buFont typeface="Wingdings" panose="05000000000000000000" pitchFamily="2" charset="2"/>
              <a:buChar char="§"/>
            </a:pPr>
            <a:r>
              <a:rPr lang="en-US" sz="2000" dirty="0"/>
              <a:t>Reviewing </a:t>
            </a:r>
            <a:r>
              <a:rPr lang="en-US" sz="2000" dirty="0" err="1"/>
              <a:t>MarkeTrak</a:t>
            </a:r>
            <a:r>
              <a:rPr lang="en-US" sz="2000" dirty="0"/>
              <a:t> Users Guide, looking for consistency especially in regards to retail inadvertent gain (IAG) training.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46E863D-0601-4005-9B5E-5A02E1DBD8D2}"/>
              </a:ext>
            </a:extLst>
          </p:cNvPr>
          <p:cNvCxnSpPr/>
          <p:nvPr/>
        </p:nvCxnSpPr>
        <p:spPr>
          <a:xfrm>
            <a:off x="457200" y="10668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8F32FB-2F88-4810-9ACC-51C270E4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924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304809"/>
            <a:ext cx="7162800" cy="761991"/>
          </a:xfrm>
        </p:spPr>
        <p:txBody>
          <a:bodyPr>
            <a:normAutofit/>
          </a:bodyPr>
          <a:lstStyle/>
          <a:p>
            <a:r>
              <a:rPr lang="en-US" sz="4000" b="1" dirty="0"/>
              <a:t>Working Group Updates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143000"/>
            <a:ext cx="7391400" cy="51469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>
              <a:hlinkClick r:id="rId3"/>
            </a:endParaRPr>
          </a:p>
          <a:p>
            <a:pPr marL="0" indent="0">
              <a:buNone/>
            </a:pPr>
            <a:r>
              <a:rPr lang="en-US" sz="2400" b="1" dirty="0">
                <a:hlinkClick r:id="rId3"/>
              </a:rPr>
              <a:t>Retail Market Training Task Force (RMTTF)</a:t>
            </a:r>
            <a:r>
              <a:rPr lang="en-US" sz="2400" b="1" dirty="0"/>
              <a:t>:</a:t>
            </a:r>
          </a:p>
          <a:p>
            <a:pPr marL="571500" lvl="1" indent="-371475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Upcoming Training:</a:t>
            </a:r>
          </a:p>
          <a:p>
            <a:pPr marL="754380" lvl="2" indent="-371475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Retail 101 – </a:t>
            </a:r>
          </a:p>
          <a:p>
            <a:pPr marL="851535" lvl="3" indent="-285750">
              <a:buClr>
                <a:srgbClr val="E48312"/>
              </a:buClr>
              <a:buFontTx/>
              <a:buChar char="-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April 2 - Dallas (Oncor)</a:t>
            </a:r>
          </a:p>
          <a:p>
            <a:pPr marL="851535" lvl="3" indent="-285750">
              <a:buClr>
                <a:srgbClr val="E48312"/>
              </a:buClr>
              <a:buFontTx/>
              <a:buChar char="-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August 6 - Houston (CenterPoint)</a:t>
            </a:r>
          </a:p>
          <a:p>
            <a:pPr marL="754380" lvl="2" indent="-371475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TX SET and MARKETRAK/IAG - </a:t>
            </a:r>
          </a:p>
          <a:p>
            <a:pPr marL="851535" lvl="3" indent="-285750">
              <a:buClr>
                <a:srgbClr val="E48312"/>
              </a:buClr>
              <a:buFontTx/>
              <a:buChar char="-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March 4, 5 - Austin (Hilton Garden Inn)</a:t>
            </a:r>
          </a:p>
          <a:p>
            <a:pPr marL="851535" lvl="3" indent="-285750">
              <a:buClr>
                <a:srgbClr val="E48312"/>
              </a:buClr>
              <a:buFontTx/>
              <a:buChar char="-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May 6, 7 - Dallas (Oncor) </a:t>
            </a:r>
          </a:p>
          <a:p>
            <a:pPr marL="851535" lvl="3" indent="-285750">
              <a:buClr>
                <a:srgbClr val="E48312"/>
              </a:buClr>
              <a:buFontTx/>
              <a:buChar char="-"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September 23, 24 - Houston (CenterPoint)</a:t>
            </a:r>
          </a:p>
          <a:p>
            <a:pPr marL="0" indent="0">
              <a:buNone/>
            </a:pPr>
            <a:endParaRPr lang="en-US" alt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46E863D-0601-4005-9B5E-5A02E1DBD8D2}"/>
              </a:ext>
            </a:extLst>
          </p:cNvPr>
          <p:cNvCxnSpPr/>
          <p:nvPr/>
        </p:nvCxnSpPr>
        <p:spPr>
          <a:xfrm>
            <a:off x="457200" y="10668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8F32FB-2F88-4810-9ACC-51C270E4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64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304809"/>
            <a:ext cx="7162800" cy="761991"/>
          </a:xfrm>
        </p:spPr>
        <p:txBody>
          <a:bodyPr>
            <a:normAutofit/>
          </a:bodyPr>
          <a:lstStyle/>
          <a:p>
            <a:r>
              <a:rPr lang="en-US" sz="4000" b="1" dirty="0"/>
              <a:t>Working Group Updates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1" y="1143000"/>
            <a:ext cx="7467600" cy="51469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>
              <a:hlinkClick r:id="rId3"/>
            </a:endParaRPr>
          </a:p>
          <a:p>
            <a:pPr marL="0" indent="0">
              <a:buNone/>
            </a:pPr>
            <a:r>
              <a:rPr lang="en-US" sz="2400" b="1" dirty="0">
                <a:hlinkClick r:id="rId3"/>
              </a:rPr>
              <a:t>Profiling Working Group (PWG)</a:t>
            </a:r>
            <a:r>
              <a:rPr lang="en-US" sz="2400" b="1" dirty="0"/>
              <a:t>:</a:t>
            </a:r>
          </a:p>
          <a:p>
            <a:pPr marL="571500" lvl="1" indent="-371475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Developing a matrix outlining operational impacts/options related to “unboxed” g</a:t>
            </a: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rey box language from </a:t>
            </a:r>
            <a:r>
              <a:rPr lang="en-US" sz="2000" dirty="0"/>
              <a:t>NPRR 877 effective Jan 2020.  </a:t>
            </a:r>
          </a:p>
          <a:p>
            <a:pPr marL="754380" lvl="2" indent="-371475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Upon a customer’s request, allows for the REP and Utility to agree to install an AMS meter at a premise that would normally qualify for an IDR Meter.  </a:t>
            </a:r>
          </a:p>
          <a:p>
            <a:pPr marL="754380" lvl="2" indent="-371475">
              <a:buClr>
                <a:srgbClr val="E48312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NPRR 877 supports TAC’s holistic goal of moving current IDR Metered interval data to initial settlement post Operation Day.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46E863D-0601-4005-9B5E-5A02E1DBD8D2}"/>
              </a:ext>
            </a:extLst>
          </p:cNvPr>
          <p:cNvCxnSpPr/>
          <p:nvPr/>
        </p:nvCxnSpPr>
        <p:spPr>
          <a:xfrm>
            <a:off x="457200" y="10668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8F32FB-2F88-4810-9ACC-51C270E4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54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 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22662" y="2786063"/>
            <a:ext cx="2143125" cy="214312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69E70B-5620-41BA-81EE-0692A90DD04F}"/>
              </a:ext>
            </a:extLst>
          </p:cNvPr>
          <p:cNvSpPr txBox="1"/>
          <p:nvPr/>
        </p:nvSpPr>
        <p:spPr>
          <a:xfrm>
            <a:off x="914400" y="5715000"/>
            <a:ext cx="3751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Next RMS Meeting – February 4, 2020</a:t>
            </a:r>
          </a:p>
        </p:txBody>
      </p:sp>
    </p:spTree>
    <p:extLst>
      <p:ext uri="{BB962C8B-B14F-4D97-AF65-F5344CB8AC3E}">
        <p14:creationId xmlns:p14="http://schemas.microsoft.com/office/powerpoint/2010/main" val="74137926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15746</TotalTime>
  <Words>490</Words>
  <Application>Microsoft Office PowerPoint</Application>
  <PresentationFormat>On-screen Show (4:3)</PresentationFormat>
  <Paragraphs>67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January 29, 2020  RMS Update to TAC</vt:lpstr>
      <vt:lpstr>Voting Items</vt:lpstr>
      <vt:lpstr>Updates</vt:lpstr>
      <vt:lpstr>Updates</vt:lpstr>
      <vt:lpstr>Working Group Updates</vt:lpstr>
      <vt:lpstr>Working Group Updates</vt:lpstr>
      <vt:lpstr>Working Group Updates</vt:lpstr>
      <vt:lpstr>Questions? </vt:lpstr>
    </vt:vector>
  </TitlesOfParts>
  <Company>NRG Energy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 &amp; Board of Directors Update</dc:title>
  <dc:creator>Zerwas (Reed), Rebecca</dc:creator>
  <cp:lastModifiedBy>Eric Blakey</cp:lastModifiedBy>
  <cp:revision>178</cp:revision>
  <cp:lastPrinted>2018-11-28T18:48:20Z</cp:lastPrinted>
  <dcterms:created xsi:type="dcterms:W3CDTF">2018-01-08T22:15:17Z</dcterms:created>
  <dcterms:modified xsi:type="dcterms:W3CDTF">2020-01-22T23:19:03Z</dcterms:modified>
</cp:coreProperties>
</file>