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4"/>
  </p:notesMasterIdLst>
  <p:handoutMasterIdLst>
    <p:handoutMasterId r:id="rId15"/>
  </p:handoutMasterIdLst>
  <p:sldIdLst>
    <p:sldId id="260" r:id="rId7"/>
    <p:sldId id="257" r:id="rId8"/>
    <p:sldId id="286" r:id="rId9"/>
    <p:sldId id="359" r:id="rId10"/>
    <p:sldId id="353" r:id="rId11"/>
    <p:sldId id="360" r:id="rId12"/>
    <p:sldId id="35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257"/>
            <p14:sldId id="286"/>
            <p14:sldId id="359"/>
            <p14:sldId id="353"/>
            <p14:sldId id="360"/>
            <p14:sldId id="35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38" d="100"/>
          <a:sy n="138" d="100"/>
        </p:scale>
        <p:origin x="834" y="11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0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910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024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53430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81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 smtClean="0">
                <a:solidFill>
                  <a:schemeClr val="tx1"/>
                </a:solidFill>
              </a:rPr>
              <a:t>Generation </a:t>
            </a:r>
            <a:r>
              <a:rPr lang="en-US" sz="1800" b="1" dirty="0">
                <a:solidFill>
                  <a:schemeClr val="tx1"/>
                </a:solidFill>
              </a:rPr>
              <a:t>Resource Energy and Regulation Deployment </a:t>
            </a:r>
            <a:r>
              <a:rPr lang="en-US" sz="1800" b="1" dirty="0" smtClean="0">
                <a:solidFill>
                  <a:schemeClr val="tx1"/>
                </a:solidFill>
              </a:rPr>
              <a:t>Performance Report for </a:t>
            </a:r>
            <a:r>
              <a:rPr lang="en-US" sz="1800" b="1" dirty="0" smtClean="0">
                <a:solidFill>
                  <a:schemeClr val="tx1"/>
                </a:solidFill>
              </a:rPr>
              <a:t>December 2019</a:t>
            </a:r>
            <a:endParaRPr lang="en-US" sz="1800" b="1" dirty="0">
              <a:solidFill>
                <a:schemeClr val="tx1"/>
              </a:solidFill>
            </a:endParaRP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 smtClean="0"/>
              <a:t>Non-IRR </a:t>
            </a:r>
            <a:r>
              <a:rPr lang="en-US" altLang="en-US" dirty="0"/>
              <a:t>GREDP &lt; 85</a:t>
            </a:r>
            <a:r>
              <a:rPr lang="en-US" altLang="en-US" dirty="0" smtClean="0"/>
              <a:t>%</a:t>
            </a:r>
            <a:r>
              <a:rPr lang="en-US" dirty="0"/>
              <a:t> – </a:t>
            </a:r>
            <a:r>
              <a:rPr lang="en-US" altLang="en-US" dirty="0" smtClean="0"/>
              <a:t>December 2019</a:t>
            </a:r>
            <a:r>
              <a:rPr lang="en-US" altLang="en-US" dirty="0"/>
              <a:t/>
            </a:r>
            <a:br>
              <a:rPr lang="en-US" altLang="en-US" dirty="0"/>
            </a:br>
            <a:endParaRPr lang="en-US" dirty="0"/>
          </a:p>
        </p:txBody>
      </p:sp>
      <p:graphicFrame>
        <p:nvGraphicFramePr>
          <p:cNvPr id="11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7929178"/>
              </p:ext>
            </p:extLst>
          </p:nvPr>
        </p:nvGraphicFramePr>
        <p:xfrm>
          <a:off x="533400" y="1066800"/>
          <a:ext cx="8153399" cy="1802205"/>
        </p:xfrm>
        <a:graphic>
          <a:graphicData uri="http://schemas.openxmlformats.org/drawingml/2006/table">
            <a:tbl>
              <a:tblPr/>
              <a:tblGrid>
                <a:gridCol w="1295400"/>
                <a:gridCol w="1676400"/>
                <a:gridCol w="1828800"/>
                <a:gridCol w="1828800"/>
                <a:gridCol w="1523999"/>
              </a:tblGrid>
              <a:tr h="685800">
                <a:tc>
                  <a:txBody>
                    <a:bodyPr/>
                    <a:lstStyle/>
                    <a:p>
                      <a:pPr marL="0" marR="0" lvl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Unit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6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213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24058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</a:t>
            </a:r>
            <a:r>
              <a:rPr lang="en-US" altLang="en-US" dirty="0" smtClean="0"/>
              <a:t>Summary</a:t>
            </a:r>
            <a:r>
              <a:rPr lang="en-US" dirty="0"/>
              <a:t> </a:t>
            </a:r>
            <a:r>
              <a:rPr lang="en-US" dirty="0" smtClean="0"/>
              <a:t>–</a:t>
            </a:r>
            <a:r>
              <a:rPr lang="en-US" altLang="en-US" dirty="0" smtClean="0"/>
              <a:t> </a:t>
            </a:r>
            <a:r>
              <a:rPr lang="en-US" altLang="en-US" dirty="0" smtClean="0"/>
              <a:t>December 2019</a:t>
            </a:r>
            <a:endParaRPr lang="en-US" dirty="0"/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1277038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/>
                <a:gridCol w="1905000"/>
                <a:gridCol w="2133600"/>
                <a:gridCol w="2133600"/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</a:t>
                      </a:r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  <a:endParaRPr lang="en-US" sz="1800" b="1" i="0" u="none" strike="noStrike" kern="1200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531" marR="6531" marT="9526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88.16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80.80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81.62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88.62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2.88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2.40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2.59</a:t>
                      </a:r>
                    </a:p>
                  </a:txBody>
                  <a:tcPr marL="9525" marR="9525" marT="9525" marB="0" anchor="ctr"/>
                </a:tc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28,060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10,180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8,748</a:t>
                      </a:r>
                    </a:p>
                  </a:txBody>
                  <a:tcPr marL="9525" marR="9525" marT="9525" marB="0" anchor="ctr"/>
                </a:tc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+</a:t>
                      </a:r>
                      <a:r>
                        <a:rPr lang="en-US" sz="18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/>
                </a:tc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128.13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181.79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380.35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Dec. </a:t>
            </a:r>
            <a:r>
              <a:rPr lang="en-US" dirty="0" smtClean="0"/>
              <a:t>2019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7908557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2,398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2,402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2,077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1,681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1,370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96.70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98.83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7428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</a:t>
            </a:r>
            <a:r>
              <a:rPr lang="en-US" dirty="0" smtClean="0"/>
              <a:t>≥ </a:t>
            </a:r>
            <a:r>
              <a:rPr lang="en-US" dirty="0"/>
              <a:t>100 Scored Intervals – </a:t>
            </a:r>
            <a:r>
              <a:rPr lang="en-US" dirty="0" smtClean="0"/>
              <a:t>Dec. </a:t>
            </a:r>
            <a:r>
              <a:rPr lang="en-US" dirty="0" smtClean="0"/>
              <a:t>2019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5721314"/>
              </p:ext>
            </p:extLst>
          </p:nvPr>
        </p:nvGraphicFramePr>
        <p:xfrm>
          <a:off x="511212" y="833251"/>
          <a:ext cx="7794588" cy="2294400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97.96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99.03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00510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Nov. 2019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3034921"/>
              </p:ext>
            </p:extLst>
          </p:nvPr>
        </p:nvGraphicFramePr>
        <p:xfrm>
          <a:off x="511212" y="833251"/>
          <a:ext cx="7794588" cy="5416695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1,507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2,618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57.56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92.87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86.83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87.12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75.56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79.87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91.95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89.19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93.24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76.00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2915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</a:t>
            </a:r>
            <a:r>
              <a:rPr lang="en-US" dirty="0" smtClean="0"/>
              <a:t>&lt; </a:t>
            </a:r>
            <a:r>
              <a:rPr lang="en-US" dirty="0"/>
              <a:t>95%, ≥ 100 Scored Intervals – </a:t>
            </a:r>
            <a:r>
              <a:rPr lang="en-US" dirty="0" smtClean="0"/>
              <a:t>Nov. 2019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024103"/>
              </p:ext>
            </p:extLst>
          </p:nvPr>
        </p:nvGraphicFramePr>
        <p:xfrm>
          <a:off x="511212" y="833251"/>
          <a:ext cx="7794588" cy="2294400"/>
        </p:xfrm>
        <a:graphic>
          <a:graphicData uri="http://schemas.openxmlformats.org/drawingml/2006/table">
            <a:tbl>
              <a:tblPr/>
              <a:tblGrid>
                <a:gridCol w="1469988"/>
                <a:gridCol w="1295400"/>
                <a:gridCol w="1219200"/>
                <a:gridCol w="2133600"/>
                <a:gridCol w="1676400"/>
              </a:tblGrid>
              <a:tr h="59133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</a:t>
                      </a:r>
                      <a:endParaRPr lang="en-US" sz="12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Intervals 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Passed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</a:t>
                      </a:r>
                    </a:p>
                    <a:p>
                      <a:pPr algn="ctr" fontAlgn="t"/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(ATG - </a:t>
                      </a:r>
                      <a:r>
                        <a:rPr lang="en-US" sz="1200" b="1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88.62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2.40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41.88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53.85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90.18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66.67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1.17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ndale WT"/>
                        </a:rPr>
                        <a:t>70.30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0088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0" ma:contentTypeDescription="Create a new document." ma:contentTypeScope="" ma:versionID="936f69d55887432f79aa97b01e37f6cf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7705C90-F609-4734-81D7-AC0A1DEA560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3920</TotalTime>
  <Words>534</Words>
  <Application>Microsoft Office PowerPoint</Application>
  <PresentationFormat>On-screen Show (4:3)</PresentationFormat>
  <Paragraphs>334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Andale WT</vt:lpstr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December 2019 </vt:lpstr>
      <vt:lpstr>IRR Summary – December 2019</vt:lpstr>
      <vt:lpstr>IRR ≥ 95%, ≥ 100 Scored Intervals – Dec. 2019</vt:lpstr>
      <vt:lpstr>IRR ≥ 95%, ≥ 100 Scored Intervals – Dec. 2019</vt:lpstr>
      <vt:lpstr>IRR &lt; 95%, ≥ 100 Scored Intervals – Nov. 2019</vt:lpstr>
      <vt:lpstr>IRR &lt; 95%, ≥ 100 Scored Intervals – Nov. 2019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Sanchez, Daniel</cp:lastModifiedBy>
  <cp:revision>252</cp:revision>
  <cp:lastPrinted>2016-01-21T20:53:15Z</cp:lastPrinted>
  <dcterms:created xsi:type="dcterms:W3CDTF">2016-01-21T15:20:31Z</dcterms:created>
  <dcterms:modified xsi:type="dcterms:W3CDTF">2020-01-02T15:09:15Z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