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0" r:id="rId6"/>
    <p:sldId id="305" r:id="rId7"/>
    <p:sldId id="310" r:id="rId8"/>
    <p:sldId id="311"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1092"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1/22/2020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1/22/2020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739211"/>
          </a:xfrm>
          <a:prstGeom prst="rect">
            <a:avLst/>
          </a:prstGeom>
          <a:noFill/>
        </p:spPr>
        <p:txBody>
          <a:bodyPr wrap="square" rtlCol="0">
            <a:spAutoFit/>
          </a:bodyPr>
          <a:lstStyle/>
          <a:p>
            <a:r>
              <a:rPr lang="en-US" sz="2000" b="1" dirty="0">
                <a:solidFill>
                  <a:schemeClr val="tx2"/>
                </a:solidFill>
              </a:rPr>
              <a:t>RTC Task Force </a:t>
            </a:r>
            <a:r>
              <a:rPr lang="en-US" sz="2000" b="1" dirty="0" smtClean="0">
                <a:solidFill>
                  <a:schemeClr val="tx2"/>
                </a:solidFill>
              </a:rPr>
              <a:t>Plan for Revision Request Development</a:t>
            </a:r>
          </a:p>
          <a:p>
            <a:endParaRPr lang="en-US" sz="2400" dirty="0" smtClean="0">
              <a:solidFill>
                <a:schemeClr val="tx2"/>
              </a:solidFill>
            </a:endParaRPr>
          </a:p>
          <a:p>
            <a:endParaRPr lang="en-US" dirty="0" smtClean="0">
              <a:solidFill>
                <a:schemeClr val="tx2"/>
              </a:solidFill>
            </a:endParaRPr>
          </a:p>
          <a:p>
            <a:endParaRPr lang="en-US"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r>
              <a:rPr lang="en-US" dirty="0" smtClean="0">
                <a:solidFill>
                  <a:schemeClr val="tx2"/>
                </a:solidFill>
              </a:rPr>
              <a:t>	</a:t>
            </a:r>
            <a:endParaRPr lang="en-US" dirty="0">
              <a:solidFill>
                <a:schemeClr val="tx2"/>
              </a:solidFill>
            </a:endParaRPr>
          </a:p>
          <a:p>
            <a:endParaRPr lang="en-US" dirty="0">
              <a:solidFill>
                <a:schemeClr val="tx2"/>
              </a:solidFill>
            </a:endParaRPr>
          </a:p>
          <a:p>
            <a:r>
              <a:rPr lang="en-US" dirty="0" smtClean="0">
                <a:solidFill>
                  <a:schemeClr val="tx2"/>
                </a:solidFill>
              </a:rPr>
              <a:t>January 22, 2020</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TAC approved RTCTF Charter</a:t>
            </a:r>
            <a:endParaRPr lang="en-US" sz="2400" dirty="0"/>
          </a:p>
        </p:txBody>
      </p:sp>
      <p:sp>
        <p:nvSpPr>
          <p:cNvPr id="3" name="Content Placeholder 2"/>
          <p:cNvSpPr>
            <a:spLocks noGrp="1"/>
          </p:cNvSpPr>
          <p:nvPr>
            <p:ph idx="1"/>
          </p:nvPr>
        </p:nvSpPr>
        <p:spPr>
          <a:xfrm>
            <a:off x="304800" y="762000"/>
            <a:ext cx="8534400" cy="5334000"/>
          </a:xfrm>
        </p:spPr>
        <p:txBody>
          <a:bodyPr/>
          <a:lstStyle/>
          <a:p>
            <a:endParaRPr lang="en-US" sz="2000" i="1" dirty="0" smtClean="0"/>
          </a:p>
          <a:p>
            <a:pPr marL="0" indent="0">
              <a:buNone/>
            </a:pPr>
            <a:r>
              <a:rPr lang="en-US" sz="2000" i="1" dirty="0" smtClean="0"/>
              <a:t>“</a:t>
            </a:r>
            <a:r>
              <a:rPr lang="en-US" sz="2000" i="1" dirty="0"/>
              <a:t>Phase </a:t>
            </a:r>
            <a:r>
              <a:rPr lang="en-US" sz="2000" i="1" dirty="0" smtClean="0"/>
              <a:t>II: </a:t>
            </a:r>
          </a:p>
          <a:p>
            <a:pPr marL="0" indent="0">
              <a:buNone/>
            </a:pPr>
            <a:r>
              <a:rPr lang="en-US" sz="2000" i="1" dirty="0" smtClean="0"/>
              <a:t>Following </a:t>
            </a:r>
            <a:r>
              <a:rPr lang="en-US" sz="2000" i="1" dirty="0"/>
              <a:t>ERCOT Board consideration of key RTC policy principles, ERCOT will draft the necessary RRs, and present the proposed RRs to RTCTF for consideration.  ERCOT staff shall sponsor and submit the RRs in accordance with Section 21, Revision Request Process, of the ERCOT Protocols, or other applicable RR process</a:t>
            </a:r>
            <a:r>
              <a:rPr lang="en-US" sz="2000" i="1" dirty="0" smtClean="0"/>
              <a:t>.”</a:t>
            </a:r>
            <a:endParaRPr lang="en-US" sz="2000" i="1" dirty="0"/>
          </a:p>
          <a:p>
            <a:endParaRPr lang="en-US" sz="2000" i="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144568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Proposed process to review</a:t>
            </a:r>
            <a:endParaRPr lang="en-US" sz="2400" dirty="0"/>
          </a:p>
        </p:txBody>
      </p:sp>
      <p:sp>
        <p:nvSpPr>
          <p:cNvPr id="3" name="Content Placeholder 2"/>
          <p:cNvSpPr>
            <a:spLocks noGrp="1"/>
          </p:cNvSpPr>
          <p:nvPr>
            <p:ph idx="1"/>
          </p:nvPr>
        </p:nvSpPr>
        <p:spPr>
          <a:xfrm>
            <a:off x="304800" y="762000"/>
            <a:ext cx="8534400" cy="5334000"/>
          </a:xfrm>
        </p:spPr>
        <p:txBody>
          <a:bodyPr/>
          <a:lstStyle/>
          <a:p>
            <a:r>
              <a:rPr lang="en-US" sz="2000" dirty="0" smtClean="0"/>
              <a:t>Step </a:t>
            </a:r>
            <a:r>
              <a:rPr lang="en-US" sz="2000" dirty="0"/>
              <a:t>1: In late March ERCOT will file NPRRs and a single Impact Analysis for RTC to align protocols with the RTC Key </a:t>
            </a:r>
            <a:r>
              <a:rPr lang="en-US" sz="2000" dirty="0" smtClean="0"/>
              <a:t>Principles.</a:t>
            </a:r>
          </a:p>
          <a:p>
            <a:pPr lvl="1"/>
            <a:r>
              <a:rPr lang="en-US" sz="1600" dirty="0" smtClean="0"/>
              <a:t>ERCOT’s </a:t>
            </a:r>
            <a:r>
              <a:rPr lang="en-US" sz="1600" dirty="0"/>
              <a:t>RTC NPRRs will likely be released by section (estimate 10 NPRRs, one for each of the following sections: 1-6, 8, 9, 16, </a:t>
            </a:r>
            <a:r>
              <a:rPr lang="en-US" sz="1600" dirty="0" smtClean="0"/>
              <a:t>25)</a:t>
            </a:r>
          </a:p>
          <a:p>
            <a:pPr lvl="1"/>
            <a:r>
              <a:rPr lang="en-US" sz="1600" dirty="0"/>
              <a:t>Note </a:t>
            </a:r>
            <a:r>
              <a:rPr lang="en-US" sz="1600" dirty="0"/>
              <a:t>that ERCOT is also considering </a:t>
            </a:r>
            <a:r>
              <a:rPr lang="en-US" sz="1600" dirty="0"/>
              <a:t>potential Operating Guide Revisions and Other Binding Document Revisions</a:t>
            </a:r>
          </a:p>
          <a:p>
            <a:pPr lvl="1"/>
            <a:r>
              <a:rPr lang="en-US" sz="1600" dirty="0"/>
              <a:t>ERCOT </a:t>
            </a:r>
            <a:r>
              <a:rPr lang="en-US" sz="1600" dirty="0"/>
              <a:t>will publish a single Impact Analysis </a:t>
            </a:r>
            <a:r>
              <a:rPr lang="en-US" sz="1600" dirty="0"/>
              <a:t>for the RTC </a:t>
            </a:r>
            <a:r>
              <a:rPr lang="en-US" sz="1600" dirty="0"/>
              <a:t>NPRR to reflect total cost and schedule estimate for all revisions. </a:t>
            </a:r>
            <a:endParaRPr lang="en-US" sz="1600" dirty="0"/>
          </a:p>
          <a:p>
            <a:r>
              <a:rPr lang="en-US" sz="2000" dirty="0" smtClean="0"/>
              <a:t>Step </a:t>
            </a:r>
            <a:r>
              <a:rPr lang="en-US" sz="2000" dirty="0"/>
              <a:t>2: At the April PRS meeting, it is </a:t>
            </a:r>
            <a:r>
              <a:rPr lang="en-US" sz="2000" dirty="0" smtClean="0"/>
              <a:t>recommended that the </a:t>
            </a:r>
            <a:r>
              <a:rPr lang="en-US" sz="2000" dirty="0"/>
              <a:t>RTC NPRRs </a:t>
            </a:r>
            <a:r>
              <a:rPr lang="en-US" sz="2000" dirty="0" smtClean="0"/>
              <a:t>be </a:t>
            </a:r>
            <a:r>
              <a:rPr lang="en-US" sz="2000" dirty="0"/>
              <a:t>tabled while RTCTF vets the language and comments that are </a:t>
            </a:r>
            <a:r>
              <a:rPr lang="en-US" sz="2000" dirty="0" smtClean="0"/>
              <a:t>filed.</a:t>
            </a:r>
          </a:p>
          <a:p>
            <a:r>
              <a:rPr lang="en-US" sz="2000" dirty="0" smtClean="0"/>
              <a:t>Step </a:t>
            </a:r>
            <a:r>
              <a:rPr lang="en-US" sz="2000" dirty="0"/>
              <a:t>3: RTCTF </a:t>
            </a:r>
            <a:r>
              <a:rPr lang="en-US" sz="2000" dirty="0" smtClean="0"/>
              <a:t>serves as the clearinghouse to addresses </a:t>
            </a:r>
            <a:r>
              <a:rPr lang="en-US" sz="2000" dirty="0"/>
              <a:t>language changes and comments from April 8 </a:t>
            </a:r>
            <a:r>
              <a:rPr lang="en-US" sz="2000" dirty="0" smtClean="0"/>
              <a:t>through </a:t>
            </a:r>
            <a:r>
              <a:rPr lang="en-US" sz="2000" dirty="0"/>
              <a:t>October 21 in </a:t>
            </a:r>
            <a:r>
              <a:rPr lang="en-US" sz="2000" dirty="0" smtClean="0"/>
              <a:t>ten meetings.</a:t>
            </a:r>
          </a:p>
          <a:p>
            <a:r>
              <a:rPr lang="en-US" sz="2000" dirty="0" smtClean="0"/>
              <a:t>Step 4: prior </a:t>
            </a:r>
            <a:r>
              <a:rPr lang="en-US" sz="2000" dirty="0"/>
              <a:t>to the November </a:t>
            </a:r>
            <a:r>
              <a:rPr lang="en-US" sz="2000" dirty="0" smtClean="0"/>
              <a:t>11, 2020 </a:t>
            </a:r>
            <a:r>
              <a:rPr lang="en-US" sz="2000" dirty="0"/>
              <a:t>PRS meeting, all consolidated comments </a:t>
            </a:r>
            <a:r>
              <a:rPr lang="en-US" sz="2000" dirty="0" smtClean="0"/>
              <a:t>from RTCTF will </a:t>
            </a:r>
            <a:r>
              <a:rPr lang="en-US" sz="2000" dirty="0"/>
              <a:t>be filed by ERCOT to PRS for consideration and subsequently, TAC Nov 18, </a:t>
            </a:r>
            <a:r>
              <a:rPr lang="en-US" sz="2000" dirty="0" smtClean="0"/>
              <a:t>2020 and </a:t>
            </a:r>
            <a:r>
              <a:rPr lang="en-US" sz="2000" dirty="0"/>
              <a:t>Board December </a:t>
            </a:r>
            <a:r>
              <a:rPr lang="en-US" sz="2000" dirty="0" smtClean="0"/>
              <a:t>8, 2020.</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947042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Proposed process to review</a:t>
            </a:r>
            <a:endParaRPr lang="en-US" sz="2400" dirty="0"/>
          </a:p>
        </p:txBody>
      </p:sp>
      <p:sp>
        <p:nvSpPr>
          <p:cNvPr id="3" name="Content Placeholder 2"/>
          <p:cNvSpPr>
            <a:spLocks noGrp="1"/>
          </p:cNvSpPr>
          <p:nvPr>
            <p:ph idx="1"/>
          </p:nvPr>
        </p:nvSpPr>
        <p:spPr>
          <a:xfrm>
            <a:off x="304800" y="762000"/>
            <a:ext cx="8534400" cy="5562600"/>
          </a:xfrm>
        </p:spPr>
        <p:txBody>
          <a:bodyPr/>
          <a:lstStyle/>
          <a:p>
            <a:r>
              <a:rPr lang="en-US" sz="2000" dirty="0" smtClean="0"/>
              <a:t>ERCOT plans to provide a schedule for the review so there is an orderly process in navigating through all the language changes associated with the Key Principles in ten meetings.</a:t>
            </a:r>
          </a:p>
          <a:p>
            <a:r>
              <a:rPr lang="en-US" sz="2000" dirty="0" smtClean="0"/>
              <a:t>More </a:t>
            </a:r>
            <a:r>
              <a:rPr lang="en-US" sz="2000" dirty="0"/>
              <a:t>details to be worked out, especially with PRS and TAC leadership. </a:t>
            </a:r>
            <a:endParaRPr lang="en-US" sz="2000" dirty="0" smtClean="0"/>
          </a:p>
          <a:p>
            <a:r>
              <a:rPr lang="en-US" sz="2000" dirty="0" smtClean="0"/>
              <a:t>For the next couple of months, ERCOT </a:t>
            </a:r>
            <a:r>
              <a:rPr lang="en-US" sz="2000" dirty="0" smtClean="0"/>
              <a:t>will still keep the RTCTF February and March meetings on the calendar for any procedural details or </a:t>
            </a:r>
            <a:r>
              <a:rPr lang="en-US" sz="2000" dirty="0" smtClean="0"/>
              <a:t>to use RTCTF as </a:t>
            </a:r>
            <a:r>
              <a:rPr lang="en-US" sz="2000" dirty="0" smtClean="0"/>
              <a:t>a sounding board if any issues with development of the NPRRs and Impact </a:t>
            </a:r>
            <a:r>
              <a:rPr lang="en-US" sz="2000" dirty="0" smtClean="0"/>
              <a:t>Analysis are discovered.</a:t>
            </a:r>
            <a:endParaRPr lang="en-US" sz="2000" dirty="0" smtClean="0"/>
          </a:p>
          <a:p>
            <a:pPr lvl="1"/>
            <a:r>
              <a:rPr lang="en-US" sz="1800" dirty="0" smtClean="0"/>
              <a:t>February 24, 2020</a:t>
            </a:r>
          </a:p>
          <a:p>
            <a:pPr lvl="1"/>
            <a:r>
              <a:rPr lang="en-US" sz="1800" dirty="0" smtClean="0"/>
              <a:t>March 11, 2020</a:t>
            </a:r>
          </a:p>
          <a:p>
            <a:pPr lvl="1"/>
            <a:r>
              <a:rPr lang="en-US" sz="1800" dirty="0" smtClean="0"/>
              <a:t>April 8, 2020 will begin engaging RTC NPRRs</a:t>
            </a:r>
          </a:p>
          <a:p>
            <a:pPr lvl="1"/>
            <a:r>
              <a:rPr lang="en-US" sz="1800" dirty="0" smtClean="0"/>
              <a:t>…</a:t>
            </a:r>
          </a:p>
          <a:p>
            <a:pPr lvl="1"/>
            <a:r>
              <a:rPr lang="en-US" sz="1800" dirty="0" smtClean="0"/>
              <a:t>October 21, 2020 complete review in time for Nov 11, 2020 PRS consideration.  </a:t>
            </a:r>
          </a:p>
          <a:p>
            <a:pPr lvl="1"/>
            <a:endParaRPr lang="en-US" sz="1800" dirty="0"/>
          </a:p>
          <a:p>
            <a:r>
              <a:rPr lang="en-US" sz="2000" dirty="0" smtClean="0"/>
              <a:t>Any comments or questions?</a:t>
            </a:r>
          </a:p>
          <a:p>
            <a:pPr lvl="1"/>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843491329"/>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c34af464-7aa1-4edd-9be4-83dffc1cb926"/>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2713</TotalTime>
  <Words>405</Words>
  <Application>Microsoft Office PowerPoint</Application>
  <PresentationFormat>On-screen Show (4:3)</PresentationFormat>
  <Paragraphs>34</Paragraphs>
  <Slides>4</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1_Custom Design</vt:lpstr>
      <vt:lpstr>Office Theme</vt:lpstr>
      <vt:lpstr>PowerPoint Presentation</vt:lpstr>
      <vt:lpstr>TAC approved RTCTF Charter</vt:lpstr>
      <vt:lpstr>Proposed process to review</vt:lpstr>
      <vt:lpstr>Proposed process to review</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224</cp:revision>
  <cp:lastPrinted>2016-01-21T20:53:15Z</cp:lastPrinted>
  <dcterms:created xsi:type="dcterms:W3CDTF">2016-01-21T15:20:31Z</dcterms:created>
  <dcterms:modified xsi:type="dcterms:W3CDTF">2020-01-22T15:10:11Z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