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305" r:id="rId7"/>
    <p:sldId id="310" r:id="rId8"/>
    <p:sldId id="306" r:id="rId9"/>
    <p:sldId id="309"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09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369880"/>
          </a:xfrm>
          <a:prstGeom prst="rect">
            <a:avLst/>
          </a:prstGeom>
          <a:noFill/>
        </p:spPr>
        <p:txBody>
          <a:bodyPr wrap="square" rtlCol="0">
            <a:spAutoFit/>
          </a:bodyPr>
          <a:lstStyle/>
          <a:p>
            <a:r>
              <a:rPr lang="en-US" sz="2000" b="1" dirty="0">
                <a:solidFill>
                  <a:schemeClr val="tx2"/>
                </a:solidFill>
              </a:rPr>
              <a:t>RTC Task Force </a:t>
            </a:r>
            <a:r>
              <a:rPr lang="en-US" sz="2000" b="1" dirty="0" smtClean="0">
                <a:solidFill>
                  <a:schemeClr val="tx2"/>
                </a:solidFill>
              </a:rPr>
              <a:t>Plan to Update TAC and the Board</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January 22,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Refresher of TAC approved RTCTF Charter</a:t>
            </a:r>
            <a:endParaRPr lang="en-US" sz="2400" dirty="0"/>
          </a:p>
        </p:txBody>
      </p:sp>
      <p:sp>
        <p:nvSpPr>
          <p:cNvPr id="3" name="Content Placeholder 2"/>
          <p:cNvSpPr>
            <a:spLocks noGrp="1"/>
          </p:cNvSpPr>
          <p:nvPr>
            <p:ph idx="1"/>
          </p:nvPr>
        </p:nvSpPr>
        <p:spPr>
          <a:xfrm>
            <a:off x="304800" y="762000"/>
            <a:ext cx="8534400" cy="5334000"/>
          </a:xfrm>
        </p:spPr>
        <p:txBody>
          <a:bodyPr/>
          <a:lstStyle/>
          <a:p>
            <a:endParaRPr lang="en-US" sz="2000" i="1" dirty="0" smtClean="0"/>
          </a:p>
          <a:p>
            <a:r>
              <a:rPr lang="en-US" sz="2000" i="1" dirty="0" smtClean="0"/>
              <a:t>“</a:t>
            </a:r>
            <a:r>
              <a:rPr lang="en-US" sz="2000" i="1" dirty="0"/>
              <a:t>Phase </a:t>
            </a:r>
            <a:r>
              <a:rPr lang="en-US" sz="2000" i="1" dirty="0" smtClean="0"/>
              <a:t>I: </a:t>
            </a:r>
            <a:endParaRPr lang="en-US" sz="2000" i="1" dirty="0" smtClean="0"/>
          </a:p>
          <a:p>
            <a:r>
              <a:rPr lang="en-US" sz="2000" i="1" dirty="0" smtClean="0"/>
              <a:t>RTCTF </a:t>
            </a:r>
            <a:r>
              <a:rPr lang="en-US" sz="2000" i="1" dirty="0"/>
              <a:t>shall establish the key policy principles for implementing RTC, and identify policy issues that are beyond the scope of the RTC project. RTCTF shall present key RTC policy principles, along with policy issues beyond the scope of the RTC project, to TAC for ultimate consideration by the ERCOT Board of Directors (ERCOT Board).  The ERCOT Board will instruct ERCOT staff to develop the Nodal Protocol Revision Requests (NPRRs) and applicable Other Binding Documents (OBDs) based upon the recommended key RTC policy principles.</a:t>
            </a:r>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144568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Reminder of TAC </a:t>
            </a:r>
            <a:r>
              <a:rPr lang="en-US" sz="2400" dirty="0" smtClean="0"/>
              <a:t>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RTC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94704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At January 29, 2020 TAC</a:t>
            </a:r>
            <a:endParaRPr lang="en-US" sz="2400" dirty="0"/>
          </a:p>
        </p:txBody>
      </p:sp>
      <p:sp>
        <p:nvSpPr>
          <p:cNvPr id="3" name="Content Placeholder 2"/>
          <p:cNvSpPr>
            <a:spLocks noGrp="1"/>
          </p:cNvSpPr>
          <p:nvPr>
            <p:ph idx="1"/>
          </p:nvPr>
        </p:nvSpPr>
        <p:spPr>
          <a:xfrm>
            <a:off x="304800" y="762000"/>
            <a:ext cx="8534400" cy="5638800"/>
          </a:xfrm>
        </p:spPr>
        <p:txBody>
          <a:bodyPr/>
          <a:lstStyle/>
          <a:p>
            <a:r>
              <a:rPr lang="en-US" sz="2000" dirty="0" smtClean="0"/>
              <a:t>Jan 29 TAC will be asked to endorse remaining items that achieved RTCTF consensus:</a:t>
            </a:r>
            <a:endParaRPr lang="en-US" sz="900" dirty="0" smtClean="0"/>
          </a:p>
          <a:p>
            <a:pPr lvl="1"/>
            <a:r>
              <a:rPr lang="en-US" sz="1800" dirty="0" smtClean="0"/>
              <a:t>KP1.1 </a:t>
            </a:r>
            <a:r>
              <a:rPr lang="en-US" sz="1800" dirty="0"/>
              <a:t>subsections (2), (6), (7), and (8) Ancillary Service Demand Curves and Current Market Price Adders</a:t>
            </a:r>
          </a:p>
          <a:p>
            <a:pPr lvl="1"/>
            <a:r>
              <a:rPr lang="en-US" sz="1800" dirty="0" smtClean="0"/>
              <a:t>KP1.2 </a:t>
            </a:r>
            <a:r>
              <a:rPr lang="en-US" sz="1800" dirty="0"/>
              <a:t>subsection (3) System-Wide Offer Cap and Power Balance Penalty Price</a:t>
            </a:r>
          </a:p>
          <a:p>
            <a:pPr lvl="1"/>
            <a:r>
              <a:rPr lang="en-US" sz="1800" dirty="0" smtClean="0"/>
              <a:t>KP1.3 </a:t>
            </a:r>
            <a:r>
              <a:rPr lang="en-US" sz="1800" dirty="0"/>
              <a:t>subsections (11) and (14) Offering and Awarding Ancillary Services in Real-Time</a:t>
            </a:r>
          </a:p>
          <a:p>
            <a:pPr lvl="1"/>
            <a:r>
              <a:rPr lang="en-US" sz="1800" dirty="0" smtClean="0"/>
              <a:t>KP1.4 </a:t>
            </a:r>
            <a:r>
              <a:rPr lang="en-US" sz="1800" dirty="0"/>
              <a:t>subsections (3) and (4) Systems/Applications that Provide Input into the Real-Time Optimization Engine</a:t>
            </a:r>
          </a:p>
          <a:p>
            <a:pPr lvl="1"/>
            <a:r>
              <a:rPr lang="en-US" sz="1800" dirty="0" smtClean="0"/>
              <a:t>KP1.5 </a:t>
            </a:r>
            <a:r>
              <a:rPr lang="en-US" sz="1800" dirty="0"/>
              <a:t>subsections (14)-(16) Process for Deploying Ancillary Services</a:t>
            </a:r>
          </a:p>
          <a:p>
            <a:pPr lvl="1"/>
            <a:r>
              <a:rPr lang="en-US" sz="1800" dirty="0" smtClean="0"/>
              <a:t>KP </a:t>
            </a:r>
            <a:r>
              <a:rPr lang="en-US" sz="1800" dirty="0"/>
              <a:t>1.6 subsection (5) Ancillary Service Imbalance Settlement</a:t>
            </a:r>
          </a:p>
          <a:p>
            <a:pPr lvl="1"/>
            <a:r>
              <a:rPr lang="en-US" sz="1800" dirty="0" smtClean="0"/>
              <a:t>KP3 </a:t>
            </a:r>
            <a:r>
              <a:rPr lang="en-US" sz="1800" dirty="0"/>
              <a:t>subsections (13) through (20) Reliability Unit Commitment</a:t>
            </a:r>
          </a:p>
          <a:p>
            <a:pPr lvl="1"/>
            <a:r>
              <a:rPr lang="en-US" sz="1800" dirty="0" smtClean="0"/>
              <a:t>KP5 </a:t>
            </a:r>
            <a:r>
              <a:rPr lang="en-US" sz="1800" dirty="0"/>
              <a:t>subsections (2)(a), (7)(b), and (7)(j) Day-Ahead Market</a:t>
            </a:r>
          </a:p>
          <a:p>
            <a:pPr lvl="1"/>
            <a:r>
              <a:rPr lang="en-US" sz="1800" dirty="0" smtClean="0"/>
              <a:t>KP6 </a:t>
            </a:r>
            <a:r>
              <a:rPr lang="en-US" sz="1800" dirty="0"/>
              <a:t>Market-Facing Reports</a:t>
            </a:r>
          </a:p>
          <a:p>
            <a:pPr lvl="1"/>
            <a:r>
              <a:rPr lang="en-US" sz="1800" dirty="0" smtClean="0"/>
              <a:t>KP7 </a:t>
            </a:r>
            <a:r>
              <a:rPr lang="en-US" sz="1800" dirty="0"/>
              <a:t>Performance </a:t>
            </a:r>
            <a:r>
              <a:rPr lang="en-US" sz="1800" dirty="0" smtClean="0"/>
              <a:t>Monitoring</a:t>
            </a:r>
          </a:p>
          <a:p>
            <a:pPr lvl="1"/>
            <a:r>
              <a:rPr lang="en-US" sz="1800" dirty="0" smtClean="0"/>
              <a:t>KP8 Out of Scope and Post-RTC Review Items</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33858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At January 29, 2020 TAC</a:t>
            </a:r>
            <a:endParaRPr lang="en-US" sz="2400" dirty="0"/>
          </a:p>
        </p:txBody>
      </p:sp>
      <p:sp>
        <p:nvSpPr>
          <p:cNvPr id="3" name="Content Placeholder 2"/>
          <p:cNvSpPr>
            <a:spLocks noGrp="1"/>
          </p:cNvSpPr>
          <p:nvPr>
            <p:ph idx="1"/>
          </p:nvPr>
        </p:nvSpPr>
        <p:spPr>
          <a:xfrm>
            <a:off x="304800" y="762000"/>
            <a:ext cx="8534400" cy="4648200"/>
          </a:xfrm>
        </p:spPr>
        <p:txBody>
          <a:bodyPr/>
          <a:lstStyle/>
          <a:p>
            <a:r>
              <a:rPr lang="en-US" sz="2000" dirty="0" smtClean="0"/>
              <a:t>Jan 29 TAC will also be provided with a </a:t>
            </a:r>
            <a:r>
              <a:rPr lang="en-US" sz="2000" dirty="0" smtClean="0"/>
              <a:t>consolidated </a:t>
            </a:r>
            <a:r>
              <a:rPr lang="en-US" sz="2000" dirty="0" smtClean="0"/>
              <a:t>version of Key Principles</a:t>
            </a:r>
          </a:p>
          <a:p>
            <a:pPr lvl="1"/>
            <a:r>
              <a:rPr lang="en-US" sz="1800" dirty="0" smtClean="0"/>
              <a:t>The </a:t>
            </a:r>
            <a:r>
              <a:rPr lang="en-US" sz="1800" dirty="0" smtClean="0"/>
              <a:t>consolidated </a:t>
            </a:r>
            <a:r>
              <a:rPr lang="en-US" sz="1800" dirty="0" smtClean="0"/>
              <a:t>version of Key Principles (“single book”) is posted with this agenda</a:t>
            </a:r>
          </a:p>
          <a:p>
            <a:pPr lvl="1"/>
            <a:r>
              <a:rPr lang="en-US" sz="1800" dirty="0" smtClean="0"/>
              <a:t>The </a:t>
            </a:r>
            <a:r>
              <a:rPr lang="en-US" sz="1800" dirty="0" smtClean="0"/>
              <a:t>consolidated </a:t>
            </a:r>
            <a:r>
              <a:rPr lang="en-US" sz="1800" dirty="0" smtClean="0"/>
              <a:t>version will also be provided to TAC for a courtesy review</a:t>
            </a:r>
          </a:p>
          <a:p>
            <a:pPr lvl="1"/>
            <a:r>
              <a:rPr lang="en-US" sz="1800" dirty="0" smtClean="0"/>
              <a:t>After TAC approval of remaining language next week, the </a:t>
            </a:r>
            <a:r>
              <a:rPr lang="en-US" sz="1800" dirty="0" smtClean="0"/>
              <a:t>consolidated </a:t>
            </a:r>
            <a:r>
              <a:rPr lang="en-US" sz="1800" dirty="0" smtClean="0"/>
              <a:t>version will be updated and provided to the Board of Directors as the single artifact for consideration at the February </a:t>
            </a:r>
            <a:r>
              <a:rPr lang="en-US" sz="1800" dirty="0" smtClean="0"/>
              <a:t>11, </a:t>
            </a:r>
            <a:r>
              <a:rPr lang="en-US" sz="1800" dirty="0" smtClean="0"/>
              <a:t>2020 meeting.</a:t>
            </a:r>
          </a:p>
          <a:p>
            <a:pPr lvl="1"/>
            <a:endParaRPr lang="en-US" sz="1800" dirty="0"/>
          </a:p>
          <a:p>
            <a:r>
              <a:rPr lang="en-US" sz="2000" dirty="0" smtClean="0"/>
              <a:t>Any questions or concerns?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71945733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c34af464-7aa1-4edd-9be4-83dffc1cb926"/>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2690</TotalTime>
  <Words>555</Words>
  <Application>Microsoft Office PowerPoint</Application>
  <PresentationFormat>On-screen Show (4:3)</PresentationFormat>
  <Paragraphs>46</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Refresher of TAC approved RTCTF Charter</vt:lpstr>
      <vt:lpstr>Reminder of TAC Review Process</vt:lpstr>
      <vt:lpstr>At January 29, 2020 TAC</vt:lpstr>
      <vt:lpstr>At January 29, 2020 TAC</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220</cp:revision>
  <cp:lastPrinted>2016-01-21T20:53:15Z</cp:lastPrinted>
  <dcterms:created xsi:type="dcterms:W3CDTF">2016-01-21T15:20:31Z</dcterms:created>
  <dcterms:modified xsi:type="dcterms:W3CDTF">2020-01-22T15:07:35Z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