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5" r:id="rId7"/>
    <p:sldId id="288" r:id="rId8"/>
    <p:sldId id="287" r:id="rId9"/>
    <p:sldId id="294"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8" d="100"/>
          <a:sy n="78" d="100"/>
        </p:scale>
        <p:origin x="1092"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1/22/2020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1/22/2020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about/governance/index.html"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062103"/>
          </a:xfrm>
          <a:prstGeom prst="rect">
            <a:avLst/>
          </a:prstGeom>
          <a:noFill/>
        </p:spPr>
        <p:txBody>
          <a:bodyPr wrap="square" rtlCol="0">
            <a:spAutoFit/>
          </a:bodyPr>
          <a:lstStyle/>
          <a:p>
            <a:r>
              <a:rPr lang="en-US" sz="2000" b="1" dirty="0">
                <a:solidFill>
                  <a:schemeClr val="tx2"/>
                </a:solidFill>
              </a:rPr>
              <a:t>RTC Task Force General Information</a:t>
            </a:r>
            <a:endParaRPr lang="en-US" sz="2400"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January 22, 2020</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Antitrust Admonition</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Rectangle 5"/>
          <p:cNvSpPr/>
          <p:nvPr/>
        </p:nvSpPr>
        <p:spPr>
          <a:xfrm>
            <a:off x="609600" y="990600"/>
            <a:ext cx="7162800" cy="4585871"/>
          </a:xfrm>
          <a:prstGeom prst="rect">
            <a:avLst/>
          </a:prstGeom>
        </p:spPr>
        <p:txBody>
          <a:bodyPr wrap="square">
            <a:spAutoFit/>
          </a:bodyPr>
          <a:lstStyle/>
          <a:p>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r>
              <a:rPr lang="en-US" sz="1600" dirty="0" smtClean="0">
                <a:solidFill>
                  <a:schemeClr val="tx2"/>
                </a:solidFill>
              </a:rPr>
              <a:t>Antitrust </a:t>
            </a:r>
            <a:r>
              <a:rPr lang="en-US" sz="1600" dirty="0">
                <a:solidFill>
                  <a:schemeClr val="tx2"/>
                </a:solidFill>
              </a:rPr>
              <a:t>Admonition </a:t>
            </a:r>
          </a:p>
          <a:p>
            <a:r>
              <a:rPr lang="en-US" sz="1600" dirty="0">
                <a:solidFill>
                  <a:schemeClr val="tx2"/>
                </a:solidFill>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1600" i="1" dirty="0">
                <a:solidFill>
                  <a:schemeClr val="tx2"/>
                </a:solidFill>
              </a:rPr>
              <a:t>Statement of Position on Antitrust Issues for Members of ERCOT Committees, Subcommittees, and Working Groups</a:t>
            </a:r>
            <a:r>
              <a:rPr lang="en-US" sz="1600" dirty="0">
                <a:solidFill>
                  <a:schemeClr val="tx2"/>
                </a:solidFill>
              </a:rPr>
              <a:t>, which is posted on the ERCOT website.</a:t>
            </a:r>
            <a:r>
              <a:rPr lang="en-US" sz="1000" dirty="0">
                <a:solidFill>
                  <a:schemeClr val="tx2"/>
                </a:solidFill>
              </a:rPr>
              <a:t>1 </a:t>
            </a:r>
            <a:endParaRPr lang="en-US" sz="1000" dirty="0" smtClean="0">
              <a:solidFill>
                <a:schemeClr val="tx2"/>
              </a:solidFill>
            </a:endParaRPr>
          </a:p>
          <a:p>
            <a:endParaRPr lang="en-US" sz="1000" dirty="0">
              <a:solidFill>
                <a:schemeClr val="tx2"/>
              </a:solidFill>
            </a:endParaRPr>
          </a:p>
          <a:p>
            <a:r>
              <a:rPr lang="en-US" sz="1600" dirty="0" smtClean="0">
                <a:solidFill>
                  <a:schemeClr val="tx2"/>
                </a:solidFill>
              </a:rPr>
              <a:t>			   Disclaimer </a:t>
            </a:r>
            <a:endParaRPr lang="en-US" sz="1600" dirty="0">
              <a:solidFill>
                <a:schemeClr val="tx2"/>
              </a:solidFill>
            </a:endParaRPr>
          </a:p>
          <a:p>
            <a:r>
              <a:rPr lang="en-US" sz="1600" dirty="0">
                <a:solidFill>
                  <a:schemeClr val="tx2"/>
                </a:solidFill>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 </a:t>
            </a:r>
            <a:endParaRPr lang="en-US" sz="1600" dirty="0" smtClean="0">
              <a:solidFill>
                <a:schemeClr val="tx2"/>
              </a:solidFill>
            </a:endParaRPr>
          </a:p>
          <a:p>
            <a:endParaRPr lang="en-US" sz="1600" dirty="0">
              <a:solidFill>
                <a:schemeClr val="tx2"/>
              </a:solidFill>
            </a:endParaRPr>
          </a:p>
          <a:p>
            <a:endParaRPr lang="en-US" sz="2400" dirty="0">
              <a:solidFill>
                <a:schemeClr val="tx2"/>
              </a:solidFill>
            </a:endParaRPr>
          </a:p>
          <a:p>
            <a:r>
              <a:rPr lang="en-US" sz="1200" dirty="0">
                <a:solidFill>
                  <a:schemeClr val="tx2"/>
                </a:solidFill>
              </a:rPr>
              <a:t> 1 </a:t>
            </a:r>
            <a:r>
              <a:rPr lang="en-US" sz="1400" dirty="0">
                <a:solidFill>
                  <a:schemeClr val="tx2"/>
                </a:solidFill>
              </a:rPr>
              <a:t>The document is available at </a:t>
            </a:r>
            <a:r>
              <a:rPr lang="en-US" sz="1400" dirty="0">
                <a:solidFill>
                  <a:schemeClr val="tx2"/>
                </a:solidFill>
                <a:hlinkClick r:id="rId2"/>
              </a:rPr>
              <a:t>http://</a:t>
            </a:r>
            <a:r>
              <a:rPr lang="en-US" sz="1400" dirty="0" smtClean="0">
                <a:solidFill>
                  <a:schemeClr val="tx2"/>
                </a:solidFill>
                <a:hlinkClick r:id="rId2"/>
              </a:rPr>
              <a:t>www.ercot.com/about/governance/index.html</a:t>
            </a:r>
            <a:r>
              <a:rPr lang="en-US" sz="1400" dirty="0" smtClean="0">
                <a:solidFill>
                  <a:schemeClr val="tx2"/>
                </a:solidFill>
              </a:rPr>
              <a:t> . </a:t>
            </a:r>
            <a:endParaRPr lang="en-US" sz="1400" dirty="0">
              <a:solidFill>
                <a:schemeClr val="tx2"/>
              </a:solidFill>
            </a:endParaRPr>
          </a:p>
        </p:txBody>
      </p:sp>
    </p:spTree>
    <p:extLst>
      <p:ext uri="{BB962C8B-B14F-4D97-AF65-F5344CB8AC3E}">
        <p14:creationId xmlns:p14="http://schemas.microsoft.com/office/powerpoint/2010/main" val="1025792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RTCTF Meeting Schedule</a:t>
            </a:r>
          </a:p>
          <a:p>
            <a:pPr>
              <a:spcBef>
                <a:spcPts val="1000"/>
              </a:spcBef>
              <a:spcAft>
                <a:spcPts val="1000"/>
              </a:spcAft>
            </a:pPr>
            <a:r>
              <a:rPr lang="en-US" sz="2000" dirty="0" smtClean="0"/>
              <a:t>Today’s Plan for Discussion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08927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Meeting Schedule</a:t>
            </a:r>
            <a:endParaRPr lang="en-US" sz="2400" dirty="0"/>
          </a:p>
        </p:txBody>
      </p:sp>
      <p:sp>
        <p:nvSpPr>
          <p:cNvPr id="3" name="Content Placeholder 2"/>
          <p:cNvSpPr>
            <a:spLocks noGrp="1"/>
          </p:cNvSpPr>
          <p:nvPr>
            <p:ph idx="1"/>
          </p:nvPr>
        </p:nvSpPr>
        <p:spPr>
          <a:xfrm>
            <a:off x="304800" y="835761"/>
            <a:ext cx="8534400" cy="868163"/>
          </a:xfrm>
        </p:spPr>
        <p:txBody>
          <a:bodyPr/>
          <a:lstStyle/>
          <a:p>
            <a:r>
              <a:rPr lang="en-US" sz="2000" dirty="0"/>
              <a:t>S</a:t>
            </a:r>
            <a:r>
              <a:rPr lang="en-US" sz="2000" dirty="0" smtClean="0"/>
              <a:t>chedule of future meetings for principles/scope of RTC:</a:t>
            </a:r>
            <a:endParaRPr lang="en-US" sz="20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6" name="TextBox 5"/>
          <p:cNvSpPr txBox="1"/>
          <p:nvPr/>
        </p:nvSpPr>
        <p:spPr>
          <a:xfrm>
            <a:off x="838200" y="1219200"/>
            <a:ext cx="7086600" cy="4985980"/>
          </a:xfrm>
          <a:prstGeom prst="rect">
            <a:avLst/>
          </a:prstGeom>
          <a:noFill/>
          <a:ln>
            <a:solidFill>
              <a:schemeClr val="tx2"/>
            </a:solidFill>
          </a:ln>
        </p:spPr>
        <p:txBody>
          <a:bodyPr wrap="square" rtlCol="0">
            <a:spAutoFit/>
          </a:bodyPr>
          <a:lstStyle/>
          <a:p>
            <a:r>
              <a:rPr lang="en-US" sz="1400" strike="sngStrike" dirty="0" smtClean="0">
                <a:solidFill>
                  <a:schemeClr val="tx2"/>
                </a:solidFill>
              </a:rPr>
              <a:t>Thursday, April 4 	(Initial meeting, Charter and Approach)</a:t>
            </a:r>
          </a:p>
          <a:p>
            <a:r>
              <a:rPr lang="en-US" sz="1400" strike="sngStrike" dirty="0" smtClean="0">
                <a:solidFill>
                  <a:schemeClr val="tx2"/>
                </a:solidFill>
              </a:rPr>
              <a:t>Monday, April 22 	(RTC Orientation Session)</a:t>
            </a:r>
          </a:p>
          <a:p>
            <a:r>
              <a:rPr lang="en-US" sz="1400" strike="sngStrike" dirty="0" smtClean="0">
                <a:solidFill>
                  <a:schemeClr val="tx2"/>
                </a:solidFill>
              </a:rPr>
              <a:t>Tuesday, April 30 	(Begin reviewing Key Principles)</a:t>
            </a:r>
          </a:p>
          <a:p>
            <a:r>
              <a:rPr lang="en-US" sz="1400" strike="sngStrike" dirty="0" smtClean="0">
                <a:solidFill>
                  <a:schemeClr val="tx2"/>
                </a:solidFill>
              </a:rPr>
              <a:t>Monday, </a:t>
            </a:r>
            <a:r>
              <a:rPr lang="en-US" sz="1400" strike="sngStrike" dirty="0">
                <a:solidFill>
                  <a:schemeClr val="tx2"/>
                </a:solidFill>
              </a:rPr>
              <a:t>May </a:t>
            </a:r>
            <a:r>
              <a:rPr lang="en-US" sz="1400" strike="sngStrike" dirty="0" smtClean="0">
                <a:solidFill>
                  <a:schemeClr val="tx2"/>
                </a:solidFill>
              </a:rPr>
              <a:t>13</a:t>
            </a:r>
            <a:endParaRPr lang="en-US" sz="1400" strike="sngStrike" dirty="0">
              <a:solidFill>
                <a:schemeClr val="tx2"/>
              </a:solidFill>
            </a:endParaRPr>
          </a:p>
          <a:p>
            <a:r>
              <a:rPr lang="en-US" sz="1400" strike="sngStrike" dirty="0" smtClean="0">
                <a:solidFill>
                  <a:schemeClr val="tx2"/>
                </a:solidFill>
              </a:rPr>
              <a:t>Friday, </a:t>
            </a:r>
            <a:r>
              <a:rPr lang="en-US" sz="1400" strike="sngStrike" dirty="0">
                <a:solidFill>
                  <a:schemeClr val="tx2"/>
                </a:solidFill>
              </a:rPr>
              <a:t>June </a:t>
            </a:r>
            <a:r>
              <a:rPr lang="en-US" sz="1400" strike="sngStrike" dirty="0" smtClean="0">
                <a:solidFill>
                  <a:schemeClr val="tx2"/>
                </a:solidFill>
              </a:rPr>
              <a:t>7</a:t>
            </a:r>
          </a:p>
          <a:p>
            <a:r>
              <a:rPr lang="en-US" sz="1400" strike="sngStrike" dirty="0" smtClean="0">
                <a:solidFill>
                  <a:schemeClr val="tx2"/>
                </a:solidFill>
              </a:rPr>
              <a:t>Friday, </a:t>
            </a:r>
            <a:r>
              <a:rPr lang="en-US" sz="1400" strike="sngStrike" dirty="0">
                <a:solidFill>
                  <a:schemeClr val="tx2"/>
                </a:solidFill>
              </a:rPr>
              <a:t>June </a:t>
            </a:r>
            <a:r>
              <a:rPr lang="en-US" sz="1400" strike="sngStrike" dirty="0" smtClean="0">
                <a:solidFill>
                  <a:schemeClr val="tx2"/>
                </a:solidFill>
              </a:rPr>
              <a:t>21</a:t>
            </a:r>
            <a:endParaRPr lang="en-US" sz="1400" strike="sngStrike" dirty="0">
              <a:solidFill>
                <a:schemeClr val="tx2"/>
              </a:solidFill>
            </a:endParaRPr>
          </a:p>
          <a:p>
            <a:r>
              <a:rPr lang="en-US" sz="1400" strike="sngStrike" dirty="0" smtClean="0">
                <a:solidFill>
                  <a:schemeClr val="tx2"/>
                </a:solidFill>
              </a:rPr>
              <a:t>Friday, </a:t>
            </a:r>
            <a:r>
              <a:rPr lang="en-US" sz="1400" strike="sngStrike" dirty="0">
                <a:solidFill>
                  <a:schemeClr val="tx2"/>
                </a:solidFill>
              </a:rPr>
              <a:t>July </a:t>
            </a:r>
            <a:r>
              <a:rPr lang="en-US" sz="1400" strike="sngStrike" dirty="0" smtClean="0">
                <a:solidFill>
                  <a:schemeClr val="tx2"/>
                </a:solidFill>
              </a:rPr>
              <a:t>12</a:t>
            </a:r>
            <a:endParaRPr lang="en-US" sz="1400" strike="sngStrike" dirty="0">
              <a:solidFill>
                <a:schemeClr val="tx2"/>
              </a:solidFill>
            </a:endParaRPr>
          </a:p>
          <a:p>
            <a:r>
              <a:rPr lang="en-US" sz="1400" strike="sngStrike" dirty="0" smtClean="0">
                <a:solidFill>
                  <a:schemeClr val="tx2"/>
                </a:solidFill>
              </a:rPr>
              <a:t>Friday</a:t>
            </a:r>
            <a:r>
              <a:rPr lang="en-US" sz="1400" strike="sngStrike" dirty="0">
                <a:solidFill>
                  <a:schemeClr val="tx2"/>
                </a:solidFill>
              </a:rPr>
              <a:t>, </a:t>
            </a:r>
            <a:r>
              <a:rPr lang="en-US" sz="1400" strike="sngStrike" dirty="0" smtClean="0">
                <a:solidFill>
                  <a:schemeClr val="tx2"/>
                </a:solidFill>
              </a:rPr>
              <a:t>Aug. 9</a:t>
            </a:r>
            <a:endParaRPr lang="en-US" sz="1400" strike="sngStrike" dirty="0">
              <a:solidFill>
                <a:schemeClr val="tx2"/>
              </a:solidFill>
            </a:endParaRPr>
          </a:p>
          <a:p>
            <a:r>
              <a:rPr lang="en-US" sz="1400" strike="sngStrike" dirty="0" smtClean="0">
                <a:solidFill>
                  <a:schemeClr val="tx2"/>
                </a:solidFill>
              </a:rPr>
              <a:t>Tuesday</a:t>
            </a:r>
            <a:r>
              <a:rPr lang="en-US" sz="1400" strike="sngStrike" dirty="0">
                <a:solidFill>
                  <a:schemeClr val="tx2"/>
                </a:solidFill>
              </a:rPr>
              <a:t>, </a:t>
            </a:r>
            <a:r>
              <a:rPr lang="en-US" sz="1400" strike="sngStrike" dirty="0" smtClean="0">
                <a:solidFill>
                  <a:schemeClr val="tx2"/>
                </a:solidFill>
              </a:rPr>
              <a:t>Aug. 27</a:t>
            </a:r>
            <a:endParaRPr lang="en-US" sz="1400" strike="sngStrike" dirty="0">
              <a:solidFill>
                <a:schemeClr val="tx2"/>
              </a:solidFill>
            </a:endParaRPr>
          </a:p>
          <a:p>
            <a:r>
              <a:rPr lang="en-US" sz="1400" strike="sngStrike" dirty="0" smtClean="0">
                <a:solidFill>
                  <a:schemeClr val="tx2"/>
                </a:solidFill>
              </a:rPr>
              <a:t>Thursday, Sept. 19</a:t>
            </a:r>
          </a:p>
          <a:p>
            <a:r>
              <a:rPr lang="en-US" sz="1400" strike="sngStrike" dirty="0">
                <a:solidFill>
                  <a:schemeClr val="tx2"/>
                </a:solidFill>
              </a:rPr>
              <a:t>Tuesday, Sept. 24 (Special meeting for ISO Lessons Learned)</a:t>
            </a:r>
          </a:p>
          <a:p>
            <a:r>
              <a:rPr lang="en-US" sz="1400" strike="sngStrike" dirty="0">
                <a:solidFill>
                  <a:schemeClr val="tx2"/>
                </a:solidFill>
              </a:rPr>
              <a:t>Wednesday, Oct. 9</a:t>
            </a:r>
          </a:p>
          <a:p>
            <a:r>
              <a:rPr lang="en-US" sz="1400" strike="sngStrike" dirty="0" smtClean="0">
                <a:solidFill>
                  <a:schemeClr val="tx2"/>
                </a:solidFill>
              </a:rPr>
              <a:t>Wednesday</a:t>
            </a:r>
            <a:r>
              <a:rPr lang="en-US" sz="1400" strike="sngStrike" dirty="0">
                <a:solidFill>
                  <a:schemeClr val="tx2"/>
                </a:solidFill>
              </a:rPr>
              <a:t>, </a:t>
            </a:r>
            <a:r>
              <a:rPr lang="en-US" sz="1400" strike="sngStrike" dirty="0" smtClean="0">
                <a:solidFill>
                  <a:schemeClr val="tx2"/>
                </a:solidFill>
              </a:rPr>
              <a:t>Oct. 30</a:t>
            </a:r>
          </a:p>
          <a:p>
            <a:r>
              <a:rPr lang="en-US" sz="1400" strike="sngStrike" dirty="0" smtClean="0">
                <a:solidFill>
                  <a:schemeClr val="tx2"/>
                </a:solidFill>
              </a:rPr>
              <a:t>Tuesday</a:t>
            </a:r>
            <a:r>
              <a:rPr lang="en-US" sz="1400" strike="sngStrike" dirty="0">
                <a:solidFill>
                  <a:schemeClr val="tx2"/>
                </a:solidFill>
              </a:rPr>
              <a:t>, Nov. 19</a:t>
            </a:r>
          </a:p>
          <a:p>
            <a:r>
              <a:rPr lang="en-US" sz="1400" strike="sngStrike" dirty="0">
                <a:solidFill>
                  <a:schemeClr val="tx2"/>
                </a:solidFill>
              </a:rPr>
              <a:t>Tuesday, Dec. </a:t>
            </a:r>
            <a:r>
              <a:rPr lang="en-US" sz="1400" strike="sngStrike" dirty="0" smtClean="0">
                <a:solidFill>
                  <a:schemeClr val="tx2"/>
                </a:solidFill>
              </a:rPr>
              <a:t>3</a:t>
            </a:r>
          </a:p>
          <a:p>
            <a:r>
              <a:rPr lang="en-US" sz="1400" strike="sngStrike" dirty="0" smtClean="0">
                <a:solidFill>
                  <a:schemeClr val="tx2"/>
                </a:solidFill>
              </a:rPr>
              <a:t>Thursday</a:t>
            </a:r>
            <a:r>
              <a:rPr lang="en-US" sz="1400" strike="sngStrike" dirty="0">
                <a:solidFill>
                  <a:schemeClr val="tx2"/>
                </a:solidFill>
              </a:rPr>
              <a:t>, Dec. 19</a:t>
            </a:r>
          </a:p>
          <a:p>
            <a:r>
              <a:rPr lang="en-US" sz="1400" strike="sngStrike" dirty="0" smtClean="0">
                <a:solidFill>
                  <a:schemeClr val="tx2"/>
                </a:solidFill>
              </a:rPr>
              <a:t>Friday</a:t>
            </a:r>
            <a:r>
              <a:rPr lang="en-US" sz="1400" strike="sngStrike" dirty="0">
                <a:solidFill>
                  <a:schemeClr val="tx2"/>
                </a:solidFill>
              </a:rPr>
              <a:t>, Jan. 10, 2020 (cancelled)</a:t>
            </a:r>
          </a:p>
          <a:p>
            <a:r>
              <a:rPr lang="en-US" sz="1600" dirty="0" smtClean="0">
                <a:solidFill>
                  <a:schemeClr val="tx2"/>
                </a:solidFill>
              </a:rPr>
              <a:t>Wednesday, Jan. 22, 2020  &gt; TAC Jan 29, 2020  &gt; Board Feb </a:t>
            </a:r>
            <a:r>
              <a:rPr lang="en-US" sz="1600" dirty="0" smtClean="0">
                <a:solidFill>
                  <a:schemeClr val="tx2"/>
                </a:solidFill>
              </a:rPr>
              <a:t>11, </a:t>
            </a:r>
            <a:r>
              <a:rPr lang="en-US" sz="1600" dirty="0" smtClean="0">
                <a:solidFill>
                  <a:schemeClr val="tx2"/>
                </a:solidFill>
              </a:rPr>
              <a:t>2020</a:t>
            </a:r>
          </a:p>
          <a:p>
            <a:r>
              <a:rPr lang="en-US" sz="1600" dirty="0" smtClean="0">
                <a:solidFill>
                  <a:schemeClr val="tx2"/>
                </a:solidFill>
              </a:rPr>
              <a:t>	- End of Phase 1 of RTC Charter – </a:t>
            </a:r>
          </a:p>
          <a:p>
            <a:endParaRPr lang="en-US" sz="1600" dirty="0">
              <a:solidFill>
                <a:schemeClr val="tx2"/>
              </a:solidFill>
            </a:endParaRPr>
          </a:p>
          <a:p>
            <a:r>
              <a:rPr lang="en-US" sz="1600" dirty="0" smtClean="0">
                <a:solidFill>
                  <a:schemeClr val="tx2"/>
                </a:solidFill>
              </a:rPr>
              <a:t>Phase 2 is planned for 2020 RTC meetings to focus on Revision Requests (more later in agenda)</a:t>
            </a:r>
          </a:p>
        </p:txBody>
      </p:sp>
    </p:spTree>
    <p:extLst>
      <p:ext uri="{BB962C8B-B14F-4D97-AF65-F5344CB8AC3E}">
        <p14:creationId xmlns:p14="http://schemas.microsoft.com/office/powerpoint/2010/main" val="2690595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Discussion</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pPr marL="0" marR="0" indent="0">
              <a:spcBef>
                <a:spcPts val="0"/>
              </a:spcBef>
              <a:spcAft>
                <a:spcPts val="0"/>
              </a:spcAft>
              <a:buNone/>
            </a:pPr>
            <a:r>
              <a:rPr lang="en-US" sz="1800" dirty="0">
                <a:latin typeface="Calibri" panose="020F0502020204030204" pitchFamily="34" charset="0"/>
                <a:ea typeface="Calibri" panose="020F0502020204030204" pitchFamily="34" charset="0"/>
              </a:rPr>
              <a:t>All </a:t>
            </a:r>
            <a:r>
              <a:rPr lang="en-US" sz="1800" dirty="0" smtClean="0">
                <a:latin typeface="Calibri" panose="020F0502020204030204" pitchFamily="34" charset="0"/>
                <a:ea typeface="Calibri" panose="020F0502020204030204" pitchFamily="34" charset="0"/>
              </a:rPr>
              <a:t>RTC KP </a:t>
            </a:r>
            <a:r>
              <a:rPr lang="en-US" sz="1800" dirty="0">
                <a:latin typeface="Calibri" panose="020F0502020204030204" pitchFamily="34" charset="0"/>
                <a:ea typeface="Calibri" panose="020F0502020204030204" pitchFamily="34" charset="0"/>
              </a:rPr>
              <a:t>language items already reviewed and ready for TAC</a:t>
            </a:r>
          </a:p>
          <a:p>
            <a:pPr marL="0" marR="0" indent="0">
              <a:spcBef>
                <a:spcPts val="0"/>
              </a:spcBef>
              <a:spcAft>
                <a:spcPts val="0"/>
              </a:spcAft>
              <a:buNone/>
            </a:pPr>
            <a:endParaRPr lang="en-US" sz="18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smtClean="0">
                <a:latin typeface="Calibri" panose="020F0502020204030204" pitchFamily="34" charset="0"/>
                <a:ea typeface="Calibri" panose="020F0502020204030204" pitchFamily="34" charset="0"/>
              </a:rPr>
              <a:t>Agenda Item 3: </a:t>
            </a:r>
          </a:p>
          <a:p>
            <a:pPr marL="0" marR="0" indent="0">
              <a:spcBef>
                <a:spcPts val="0"/>
              </a:spcBef>
              <a:spcAft>
                <a:spcPts val="0"/>
              </a:spcAft>
              <a:buNone/>
            </a:pPr>
            <a:r>
              <a:rPr lang="en-US" sz="1800" dirty="0" smtClean="0">
                <a:latin typeface="Calibri" panose="020F0502020204030204" pitchFamily="34" charset="0"/>
                <a:ea typeface="Calibri" panose="020F0502020204030204" pitchFamily="34" charset="0"/>
              </a:rPr>
              <a:t>Market Discussion of KP6</a:t>
            </a:r>
            <a:r>
              <a:rPr lang="en-US" sz="1800" dirty="0">
                <a:latin typeface="Calibri" panose="020F0502020204030204" pitchFamily="34" charset="0"/>
                <a:ea typeface="Calibri" panose="020F0502020204030204" pitchFamily="34" charset="0"/>
              </a:rPr>
              <a:t>: Changes to Market-Facing Report Inventory Spreadsheet</a:t>
            </a:r>
          </a:p>
          <a:p>
            <a:pPr marR="0">
              <a:spcBef>
                <a:spcPts val="0"/>
              </a:spcBef>
              <a:spcAft>
                <a:spcPts val="0"/>
              </a:spcAft>
              <a:buFontTx/>
              <a:buChar char="-"/>
            </a:pPr>
            <a:r>
              <a:rPr lang="en-US" sz="1800" dirty="0">
                <a:latin typeface="Calibri" panose="020F0502020204030204" pitchFamily="34" charset="0"/>
                <a:ea typeface="Calibri" panose="020F0502020204030204" pitchFamily="34" charset="0"/>
              </a:rPr>
              <a:t>Floyd Trefny position for new 60-Day SCED Disclosure Reports</a:t>
            </a:r>
          </a:p>
          <a:p>
            <a:pPr marR="0">
              <a:spcBef>
                <a:spcPts val="0"/>
              </a:spcBef>
              <a:spcAft>
                <a:spcPts val="0"/>
              </a:spcAft>
              <a:buFontTx/>
              <a:buChar char="-"/>
            </a:pPr>
            <a:r>
              <a:rPr lang="en-US" sz="1800" dirty="0">
                <a:latin typeface="Calibri" panose="020F0502020204030204" pitchFamily="34" charset="0"/>
                <a:ea typeface="Calibri" panose="020F0502020204030204" pitchFamily="34" charset="0"/>
              </a:rPr>
              <a:t>Luminant concerns with new 60-Day SCED Disclosure Reports</a:t>
            </a:r>
            <a:r>
              <a:rPr lang="en-US" sz="1800" dirty="0" smtClean="0">
                <a:latin typeface="Calibri" panose="020F0502020204030204" pitchFamily="34" charset="0"/>
                <a:ea typeface="Calibri" panose="020F0502020204030204" pitchFamily="34" charset="0"/>
              </a:rPr>
              <a:t>:</a:t>
            </a:r>
          </a:p>
          <a:p>
            <a:pPr marR="0">
              <a:spcBef>
                <a:spcPts val="0"/>
              </a:spcBef>
              <a:spcAft>
                <a:spcPts val="0"/>
              </a:spcAft>
              <a:buFontTx/>
              <a:buChar char="-"/>
            </a:pPr>
            <a:endParaRPr lang="en-US" sz="1800" dirty="0" smtClean="0">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smtClean="0">
                <a:latin typeface="Calibri" panose="020F0502020204030204" pitchFamily="34" charset="0"/>
                <a:ea typeface="Calibri" panose="020F0502020204030204" pitchFamily="34" charset="0"/>
              </a:rPr>
              <a:t>Agenda Item 4:</a:t>
            </a:r>
          </a:p>
          <a:p>
            <a:pPr marR="0">
              <a:spcBef>
                <a:spcPts val="0"/>
              </a:spcBef>
              <a:spcAft>
                <a:spcPts val="0"/>
              </a:spcAft>
              <a:buFontTx/>
              <a:buChar char="-"/>
            </a:pPr>
            <a:r>
              <a:rPr lang="en-US" sz="1800" dirty="0">
                <a:latin typeface="Calibri" panose="020F0502020204030204" pitchFamily="34" charset="0"/>
                <a:ea typeface="Calibri" panose="020F0502020204030204" pitchFamily="34" charset="0"/>
              </a:rPr>
              <a:t>Review how RTC Key Principles will be presented to TAC and the </a:t>
            </a:r>
            <a:r>
              <a:rPr lang="en-US" sz="1800" dirty="0" smtClean="0">
                <a:latin typeface="Calibri" panose="020F0502020204030204" pitchFamily="34" charset="0"/>
                <a:ea typeface="Calibri" panose="020F0502020204030204" pitchFamily="34" charset="0"/>
              </a:rPr>
              <a:t>Board</a:t>
            </a:r>
          </a:p>
          <a:p>
            <a:pPr marR="0">
              <a:spcBef>
                <a:spcPts val="0"/>
              </a:spcBef>
              <a:spcAft>
                <a:spcPts val="0"/>
              </a:spcAft>
              <a:buFontTx/>
              <a:buChar char="-"/>
            </a:pPr>
            <a:endParaRPr lang="en-US" sz="1800" dirty="0">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smtClean="0">
                <a:latin typeface="Calibri" panose="020F0502020204030204" pitchFamily="34" charset="0"/>
                <a:ea typeface="Calibri" panose="020F0502020204030204" pitchFamily="34" charset="0"/>
              </a:rPr>
              <a:t>Agenda Item 5:</a:t>
            </a:r>
          </a:p>
          <a:p>
            <a:pPr marR="0">
              <a:spcBef>
                <a:spcPts val="0"/>
              </a:spcBef>
              <a:spcAft>
                <a:spcPts val="0"/>
              </a:spcAft>
              <a:buFontTx/>
              <a:buChar char="-"/>
            </a:pPr>
            <a:r>
              <a:rPr lang="en-US" sz="1800" dirty="0">
                <a:latin typeface="Calibri" panose="020F0502020204030204" pitchFamily="34" charset="0"/>
                <a:ea typeface="Calibri" panose="020F0502020204030204" pitchFamily="34" charset="0"/>
              </a:rPr>
              <a:t>Discuss approach to NPRR release and review in 2020</a:t>
            </a:r>
          </a:p>
          <a:p>
            <a:pPr marL="0" marR="0" indent="0">
              <a:spcBef>
                <a:spcPts val="0"/>
              </a:spcBef>
              <a:spcAft>
                <a:spcPts val="0"/>
              </a:spcAft>
              <a:buNone/>
            </a:pPr>
            <a:endParaRPr lang="en-US" sz="1800" dirty="0" smtClean="0">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800" dirty="0" smtClean="0">
              <a:latin typeface="Calibri" panose="020F0502020204030204" pitchFamily="34" charset="0"/>
              <a:ea typeface="Calibri" panose="020F0502020204030204" pitchFamily="34" charset="0"/>
            </a:endParaRPr>
          </a:p>
          <a:p>
            <a:pPr marL="0" marR="0" indent="0">
              <a:spcBef>
                <a:spcPts val="0"/>
              </a:spcBef>
              <a:spcAft>
                <a:spcPts val="0"/>
              </a:spcAft>
              <a:buNone/>
            </a:pPr>
            <a:r>
              <a:rPr lang="en-US" sz="1800" dirty="0" smtClean="0">
                <a:latin typeface="Calibri" panose="020F0502020204030204" pitchFamily="34" charset="0"/>
                <a:ea typeface="Calibri" panose="020F0502020204030204" pitchFamily="34" charset="0"/>
              </a:rPr>
              <a:t>Any questions?</a:t>
            </a:r>
            <a:endParaRPr lang="en-US" sz="1800" dirty="0">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5494235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2658</TotalTime>
  <Words>122</Words>
  <Application>Microsoft Office PowerPoint</Application>
  <PresentationFormat>On-screen Show (4:3)</PresentationFormat>
  <Paragraphs>65</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1_Custom Design</vt:lpstr>
      <vt:lpstr>Office Theme</vt:lpstr>
      <vt:lpstr>PowerPoint Presentation</vt:lpstr>
      <vt:lpstr>Antitrust Admonition</vt:lpstr>
      <vt:lpstr>Outline of RTCTF Update </vt:lpstr>
      <vt:lpstr>RTCTF Meeting Schedule</vt:lpstr>
      <vt:lpstr>Today’s Plan for Discussion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221</cp:revision>
  <cp:lastPrinted>2016-01-21T20:53:15Z</cp:lastPrinted>
  <dcterms:created xsi:type="dcterms:W3CDTF">2016-01-21T15:20:31Z</dcterms:created>
  <dcterms:modified xsi:type="dcterms:W3CDTF">2020-01-22T15:06:47Z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