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</a:t>
            </a:r>
            <a:r>
              <a:rPr lang="en-US" b="1" dirty="0" smtClean="0">
                <a:solidFill>
                  <a:schemeClr val="accent1"/>
                </a:solidFill>
              </a:rPr>
              <a:t>TAC Subcommittee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1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Protocol </a:t>
            </a:r>
            <a:r>
              <a:rPr lang="en-US" sz="1800" b="1" dirty="0" smtClean="0">
                <a:solidFill>
                  <a:schemeClr val="tx1"/>
                </a:solidFill>
              </a:rPr>
              <a:t>Revision Subcommittee (PRS)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Martha Henson, </a:t>
            </a:r>
            <a:r>
              <a:rPr lang="en-US" altLang="en-US" sz="1800" dirty="0">
                <a:solidFill>
                  <a:schemeClr val="tx1"/>
                </a:solidFill>
              </a:rPr>
              <a:t>Oncor Electric Delivery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</a:t>
            </a:r>
            <a:r>
              <a:rPr lang="en-US" altLang="en-US" sz="1800" dirty="0" smtClean="0">
                <a:solidFill>
                  <a:schemeClr val="tx1"/>
                </a:solidFill>
              </a:rPr>
              <a:t>Melissa Trevino, Occidental Chemical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Retail Market Subcommittee (RMS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prstClr val="black"/>
                </a:solidFill>
              </a:rPr>
              <a:t>	Chair</a:t>
            </a:r>
            <a:r>
              <a:rPr lang="en-US" altLang="en-US" sz="1800" dirty="0">
                <a:solidFill>
                  <a:prstClr val="black"/>
                </a:solidFill>
              </a:rPr>
              <a:t>: 		Eric </a:t>
            </a:r>
            <a:r>
              <a:rPr lang="en-US" altLang="en-US" sz="1800" dirty="0" smtClean="0">
                <a:solidFill>
                  <a:prstClr val="black"/>
                </a:solidFill>
              </a:rPr>
              <a:t>Blakey</a:t>
            </a:r>
            <a:r>
              <a:rPr lang="en-US" altLang="en-US" sz="1800" dirty="0">
                <a:solidFill>
                  <a:prstClr val="black"/>
                </a:solidFill>
              </a:rPr>
              <a:t>, Just Energy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</a:rPr>
              <a:t>	Vice Chair: 	Jim </a:t>
            </a:r>
            <a:r>
              <a:rPr lang="en-US" altLang="en-US" sz="1800" dirty="0" smtClean="0">
                <a:solidFill>
                  <a:prstClr val="black"/>
                </a:solidFill>
              </a:rPr>
              <a:t>Lee</a:t>
            </a:r>
            <a:r>
              <a:rPr lang="en-US" altLang="en-US" sz="1800" dirty="0">
                <a:solidFill>
                  <a:prstClr val="black"/>
                </a:solidFill>
              </a:rPr>
              <a:t>, AEP Service Corporation </a:t>
            </a: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Reliability </a:t>
            </a:r>
            <a:r>
              <a:rPr lang="en-US" sz="1800" b="1" dirty="0" smtClean="0">
                <a:solidFill>
                  <a:schemeClr val="tx1"/>
                </a:solidFill>
              </a:rPr>
              <a:t>and Operations Subcommittee (ROS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Kevin Bunch, EDF </a:t>
            </a:r>
            <a:r>
              <a:rPr lang="en-US" sz="1800" dirty="0">
                <a:solidFill>
                  <a:schemeClr val="tx1"/>
                </a:solidFill>
              </a:rPr>
              <a:t>Trading North America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Vice Chair: </a:t>
            </a: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Jennifer </a:t>
            </a:r>
            <a:r>
              <a:rPr lang="en-US" sz="1800" dirty="0" smtClean="0">
                <a:solidFill>
                  <a:schemeClr val="tx1"/>
                </a:solidFill>
              </a:rPr>
              <a:t>Ayers-Brasher, </a:t>
            </a:r>
            <a:r>
              <a:rPr lang="en-US" sz="1800" dirty="0">
                <a:solidFill>
                  <a:schemeClr val="tx1"/>
                </a:solidFill>
              </a:rPr>
              <a:t>RWE Renewables Americas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Wholesale Market Subcommittee (WMS)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David </a:t>
            </a:r>
            <a:r>
              <a:rPr lang="en-US" altLang="en-US" sz="1800" dirty="0">
                <a:solidFill>
                  <a:schemeClr val="tx1"/>
                </a:solidFill>
              </a:rPr>
              <a:t>Kee, CPS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Vice Chair: </a:t>
            </a:r>
            <a:r>
              <a:rPr lang="en-US" altLang="en-US" sz="1800" dirty="0">
                <a:solidFill>
                  <a:schemeClr val="tx1"/>
                </a:solidFill>
              </a:rPr>
              <a:t>	Resmi </a:t>
            </a:r>
            <a:r>
              <a:rPr lang="en-US" altLang="en-US" sz="1800" dirty="0" err="1" smtClean="0">
                <a:solidFill>
                  <a:schemeClr val="tx1"/>
                </a:solidFill>
              </a:rPr>
              <a:t>Surendran</a:t>
            </a:r>
            <a:r>
              <a:rPr lang="en-US" altLang="en-US" sz="1800" dirty="0" smtClean="0">
                <a:solidFill>
                  <a:schemeClr val="tx1"/>
                </a:solidFill>
              </a:rPr>
              <a:t>, Shell Energy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12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2020 TAC Subcommittee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46</cp:revision>
  <cp:lastPrinted>2016-01-21T20:53:15Z</cp:lastPrinted>
  <dcterms:created xsi:type="dcterms:W3CDTF">2016-01-21T15:20:31Z</dcterms:created>
  <dcterms:modified xsi:type="dcterms:W3CDTF">2020-01-22T17:30:17Z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