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20"/>
  </p:notesMasterIdLst>
  <p:handoutMasterIdLst>
    <p:handoutMasterId r:id="rId21"/>
  </p:handoutMasterIdLst>
  <p:sldIdLst>
    <p:sldId id="260" r:id="rId6"/>
    <p:sldId id="432" r:id="rId7"/>
    <p:sldId id="424" r:id="rId8"/>
    <p:sldId id="420" r:id="rId9"/>
    <p:sldId id="421" r:id="rId10"/>
    <p:sldId id="422" r:id="rId11"/>
    <p:sldId id="425" r:id="rId12"/>
    <p:sldId id="426" r:id="rId13"/>
    <p:sldId id="429" r:id="rId14"/>
    <p:sldId id="430" r:id="rId15"/>
    <p:sldId id="431" r:id="rId16"/>
    <p:sldId id="423" r:id="rId17"/>
    <p:sldId id="427" r:id="rId18"/>
    <p:sldId id="42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evosjana, Julia" initials="MJ" lastIdx="16" clrIdx="0">
    <p:extLst>
      <p:ext uri="{19B8F6BF-5375-455C-9EA6-DF929625EA0E}">
        <p15:presenceInfo xmlns:p15="http://schemas.microsoft.com/office/powerpoint/2012/main" userId="S-1-5-21-639947351-343809578-3807592339-335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87" autoAdjust="0"/>
    <p:restoredTop sz="92821" autoAdjust="0"/>
  </p:normalViewPr>
  <p:slideViewPr>
    <p:cSldViewPr showGuides="1">
      <p:cViewPr varScale="1">
        <p:scale>
          <a:sx n="63" d="100"/>
          <a:sy n="63" d="100"/>
        </p:scale>
        <p:origin x="336" y="66"/>
      </p:cViewPr>
      <p:guideLst>
        <p:guide orient="horz" pos="2160"/>
        <p:guide pos="2880"/>
      </p:guideLst>
    </p:cSldViewPr>
  </p:slideViewPr>
  <p:notesTextViewPr>
    <p:cViewPr>
      <p:scale>
        <a:sx n="3" d="2"/>
        <a:sy n="3" d="2"/>
      </p:scale>
      <p:origin x="0" y="0"/>
    </p:cViewPr>
  </p:notesText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1/16/2020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722485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3</a:t>
            </a:fld>
            <a:endParaRPr lang="en-US" altLang="en-US" dirty="0"/>
          </a:p>
        </p:txBody>
      </p:sp>
    </p:spTree>
    <p:extLst>
      <p:ext uri="{BB962C8B-B14F-4D97-AF65-F5344CB8AC3E}">
        <p14:creationId xmlns:p14="http://schemas.microsoft.com/office/powerpoint/2010/main" val="3210603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4</a:t>
            </a:fld>
            <a:endParaRPr lang="en-US" altLang="en-US" dirty="0"/>
          </a:p>
        </p:txBody>
      </p:sp>
    </p:spTree>
    <p:extLst>
      <p:ext uri="{BB962C8B-B14F-4D97-AF65-F5344CB8AC3E}">
        <p14:creationId xmlns:p14="http://schemas.microsoft.com/office/powerpoint/2010/main" val="2654172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5</a:t>
            </a:fld>
            <a:endParaRPr lang="en-US" altLang="en-US" dirty="0"/>
          </a:p>
        </p:txBody>
      </p:sp>
    </p:spTree>
    <p:extLst>
      <p:ext uri="{BB962C8B-B14F-4D97-AF65-F5344CB8AC3E}">
        <p14:creationId xmlns:p14="http://schemas.microsoft.com/office/powerpoint/2010/main" val="3750256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6</a:t>
            </a:fld>
            <a:endParaRPr lang="en-US" altLang="en-US" dirty="0"/>
          </a:p>
        </p:txBody>
      </p:sp>
    </p:spTree>
    <p:extLst>
      <p:ext uri="{BB962C8B-B14F-4D97-AF65-F5344CB8AC3E}">
        <p14:creationId xmlns:p14="http://schemas.microsoft.com/office/powerpoint/2010/main" val="112608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7</a:t>
            </a:fld>
            <a:endParaRPr lang="en-US" altLang="en-US" dirty="0"/>
          </a:p>
        </p:txBody>
      </p:sp>
    </p:spTree>
    <p:extLst>
      <p:ext uri="{BB962C8B-B14F-4D97-AF65-F5344CB8AC3E}">
        <p14:creationId xmlns:p14="http://schemas.microsoft.com/office/powerpoint/2010/main" val="2903613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11</a:t>
            </a:fld>
            <a:endParaRPr lang="en-US" altLang="en-US" dirty="0"/>
          </a:p>
        </p:txBody>
      </p:sp>
    </p:spTree>
    <p:extLst>
      <p:ext uri="{BB962C8B-B14F-4D97-AF65-F5344CB8AC3E}">
        <p14:creationId xmlns:p14="http://schemas.microsoft.com/office/powerpoint/2010/main" val="3519377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82B00AA5-9775-417C-BB47-C6000DEEBDC9}" type="slidenum">
              <a:rPr lang="en-US" altLang="en-US"/>
              <a:pPr eaLnBrk="1" hangingPunct="1">
                <a:spcBef>
                  <a:spcPct val="0"/>
                </a:spcBef>
              </a:pPr>
              <a:t>12</a:t>
            </a:fld>
            <a:endParaRPr lang="en-US" altLang="en-US" dirty="0"/>
          </a:p>
        </p:txBody>
      </p:sp>
    </p:spTree>
    <p:extLst>
      <p:ext uri="{BB962C8B-B14F-4D97-AF65-F5344CB8AC3E}">
        <p14:creationId xmlns:p14="http://schemas.microsoft.com/office/powerpoint/2010/main" val="264972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66390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mis.ercot.com/misdownload/servlets/mirDownload?mimic_duns=000000000&amp;doclookupId=689966331"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0295" y="1600200"/>
            <a:ext cx="5334000" cy="3323987"/>
          </a:xfrm>
          <a:prstGeom prst="rect">
            <a:avLst/>
          </a:prstGeom>
          <a:noFill/>
        </p:spPr>
        <p:txBody>
          <a:bodyPr wrap="square" rtlCol="0">
            <a:spAutoFit/>
          </a:bodyPr>
          <a:lstStyle/>
          <a:p>
            <a:r>
              <a:rPr lang="en-US" sz="2400" b="1" dirty="0" smtClean="0">
                <a:solidFill>
                  <a:schemeClr val="tx2"/>
                </a:solidFill>
              </a:rPr>
              <a:t>KTC #13 Self-Limiting Generation Interconnection and Change Request (GINR). </a:t>
            </a:r>
          </a:p>
          <a:p>
            <a:r>
              <a:rPr lang="en-US" sz="2400" b="1" dirty="0" smtClean="0">
                <a:solidFill>
                  <a:schemeClr val="tx2"/>
                </a:solidFill>
              </a:rPr>
              <a:t> </a:t>
            </a:r>
            <a:endParaRPr lang="en-US" b="1" dirty="0">
              <a:solidFill>
                <a:schemeClr val="tx2"/>
              </a:solidFill>
            </a:endParaRPr>
          </a:p>
          <a:p>
            <a:endParaRPr lang="en-US" sz="2000" b="1" dirty="0">
              <a:solidFill>
                <a:schemeClr val="tx2"/>
              </a:solidFill>
            </a:endParaRPr>
          </a:p>
          <a:p>
            <a:endParaRPr lang="en-US" dirty="0" smtClean="0">
              <a:solidFill>
                <a:schemeClr val="tx2"/>
              </a:solidFill>
            </a:endParaRPr>
          </a:p>
          <a:p>
            <a:r>
              <a:rPr lang="en-US" dirty="0" smtClean="0">
                <a:solidFill>
                  <a:schemeClr val="tx2"/>
                </a:solidFill>
              </a:rPr>
              <a:t>Sandip Sharma/Jay Teixeira</a:t>
            </a:r>
            <a:endParaRPr lang="en-US" dirty="0">
              <a:solidFill>
                <a:schemeClr val="tx2"/>
              </a:solidFill>
            </a:endParaRPr>
          </a:p>
          <a:p>
            <a:r>
              <a:rPr lang="en-US" dirty="0" smtClean="0">
                <a:solidFill>
                  <a:schemeClr val="tx2"/>
                </a:solidFill>
              </a:rPr>
              <a:t> </a:t>
            </a:r>
            <a:endParaRPr lang="en-US" sz="2000" dirty="0" smtClean="0">
              <a:solidFill>
                <a:schemeClr val="tx2"/>
              </a:solidFill>
            </a:endParaRPr>
          </a:p>
          <a:p>
            <a:r>
              <a:rPr lang="en-US" sz="2000" dirty="0" smtClean="0">
                <a:solidFill>
                  <a:schemeClr val="tx2"/>
                </a:solidFill>
              </a:rPr>
              <a:t>ERCOT </a:t>
            </a:r>
            <a:endParaRPr lang="en-US" sz="2000" dirty="0">
              <a:solidFill>
                <a:schemeClr val="tx2"/>
              </a:solidFill>
            </a:endParaRPr>
          </a:p>
          <a:p>
            <a:r>
              <a:rPr lang="en-US" sz="2000" dirty="0" smtClean="0">
                <a:solidFill>
                  <a:schemeClr val="tx2"/>
                </a:solidFill>
              </a:rPr>
              <a:t>BESTF January 17, 2020</a:t>
            </a:r>
            <a:endParaRPr lang="en-US" sz="2000"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GINR Milestones</a:t>
            </a:r>
            <a:endParaRPr lang="en-US" sz="1800" strike="sngStrike"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6" name="Picture 5"/>
          <p:cNvPicPr>
            <a:picLocks noChangeAspect="1"/>
          </p:cNvPicPr>
          <p:nvPr/>
        </p:nvPicPr>
        <p:blipFill>
          <a:blip r:embed="rId2"/>
          <a:stretch>
            <a:fillRect/>
          </a:stretch>
        </p:blipFill>
        <p:spPr>
          <a:xfrm>
            <a:off x="228600" y="5199993"/>
            <a:ext cx="8086725" cy="1209675"/>
          </a:xfrm>
          <a:prstGeom prst="rect">
            <a:avLst/>
          </a:prstGeom>
        </p:spPr>
      </p:pic>
      <p:pic>
        <p:nvPicPr>
          <p:cNvPr id="11" name="Picture 10"/>
          <p:cNvPicPr>
            <a:picLocks noChangeAspect="1"/>
          </p:cNvPicPr>
          <p:nvPr/>
        </p:nvPicPr>
        <p:blipFill>
          <a:blip r:embed="rId3"/>
          <a:stretch>
            <a:fillRect/>
          </a:stretch>
        </p:blipFill>
        <p:spPr>
          <a:xfrm>
            <a:off x="228600" y="838200"/>
            <a:ext cx="8839200" cy="4343400"/>
          </a:xfrm>
          <a:prstGeom prst="rect">
            <a:avLst/>
          </a:prstGeom>
        </p:spPr>
      </p:pic>
    </p:spTree>
    <p:extLst>
      <p:ext uri="{BB962C8B-B14F-4D97-AF65-F5344CB8AC3E}">
        <p14:creationId xmlns:p14="http://schemas.microsoft.com/office/powerpoint/2010/main" val="1459068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Next steps and Questions </a:t>
            </a:r>
            <a:endParaRPr lang="en-US" altLang="en-US" dirty="0"/>
          </a:p>
        </p:txBody>
      </p:sp>
      <p:sp>
        <p:nvSpPr>
          <p:cNvPr id="10" name="Content Placeholder 2"/>
          <p:cNvSpPr>
            <a:spLocks noGrp="1"/>
          </p:cNvSpPr>
          <p:nvPr>
            <p:ph idx="1"/>
          </p:nvPr>
        </p:nvSpPr>
        <p:spPr bwMode="auto">
          <a:xfrm>
            <a:off x="381000" y="838200"/>
            <a:ext cx="8267700" cy="548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z="2400" dirty="0"/>
              <a:t>After the fact review and reporting </a:t>
            </a:r>
            <a:r>
              <a:rPr lang="en-US" sz="2400" dirty="0" smtClean="0"/>
              <a:t>and/or </a:t>
            </a:r>
            <a:r>
              <a:rPr lang="en-US" sz="2400" dirty="0"/>
              <a:t>“Real-time alarms”?</a:t>
            </a:r>
          </a:p>
          <a:p>
            <a:pPr lvl="1"/>
            <a:r>
              <a:rPr lang="en-US" sz="2000" dirty="0"/>
              <a:t>Today there is a High Reasonable Limit guard rail on each resource but not a limit on generation site</a:t>
            </a:r>
          </a:p>
          <a:p>
            <a:pPr lvl="1"/>
            <a:r>
              <a:rPr lang="en-US" sz="2000" dirty="0"/>
              <a:t>Pmax established in the IA </a:t>
            </a:r>
            <a:r>
              <a:rPr lang="en-US" sz="2000" dirty="0" smtClean="0"/>
              <a:t>needs </a:t>
            </a:r>
            <a:r>
              <a:rPr lang="en-US" sz="2000" dirty="0"/>
              <a:t>to be strictly </a:t>
            </a:r>
            <a:r>
              <a:rPr lang="en-US" sz="2000" dirty="0" smtClean="0"/>
              <a:t>enforced </a:t>
            </a:r>
            <a:endParaRPr lang="en-US" sz="2000" dirty="0"/>
          </a:p>
          <a:p>
            <a:pPr lvl="1"/>
            <a:r>
              <a:rPr lang="en-US" sz="2000" dirty="0"/>
              <a:t>Self-Limiting generation facility that exceeds their IA Pmax or Pmin shall have to go through the interconnection </a:t>
            </a:r>
            <a:r>
              <a:rPr lang="en-US" sz="2000" dirty="0" smtClean="0"/>
              <a:t>process </a:t>
            </a:r>
            <a:endParaRPr lang="en-US" sz="2000" dirty="0"/>
          </a:p>
          <a:p>
            <a:pPr lvl="0"/>
            <a:r>
              <a:rPr lang="en-US" sz="2400" dirty="0"/>
              <a:t>QSEs should be responsible for limiting their combined COP HSL, Telemetered HSL, and total generation into ERCOT grid to not exceed their IA </a:t>
            </a:r>
            <a:r>
              <a:rPr lang="en-US" sz="2400" dirty="0" smtClean="0"/>
              <a:t>Pmax  </a:t>
            </a:r>
          </a:p>
          <a:p>
            <a:pPr lvl="0"/>
            <a:r>
              <a:rPr lang="en-US" sz="2400" dirty="0" smtClean="0"/>
              <a:t>IE </a:t>
            </a:r>
            <a:r>
              <a:rPr lang="en-US" sz="2400" dirty="0"/>
              <a:t>should be required demonstrate that they will be installing a generation limiting scheme that would ensure the </a:t>
            </a:r>
            <a:r>
              <a:rPr lang="en-US" sz="2400" dirty="0" smtClean="0"/>
              <a:t>plant’s </a:t>
            </a:r>
            <a:r>
              <a:rPr lang="en-US" sz="2400" dirty="0"/>
              <a:t>output would not exceed their</a:t>
            </a:r>
            <a:r>
              <a:rPr lang="en-US" sz="2400" dirty="0" smtClean="0"/>
              <a:t> Pmax</a:t>
            </a:r>
            <a:endParaRPr lang="en-US" sz="2400" dirty="0"/>
          </a:p>
          <a:p>
            <a:endParaRPr lang="en-US" altLang="en-US" sz="1400" dirty="0" smtClean="0">
              <a:ea typeface="Calibri" panose="020F0502020204030204" pitchFamily="34" charset="0"/>
            </a:endParaRPr>
          </a:p>
          <a:p>
            <a:pPr marL="685800" lvl="1"/>
            <a:endParaRPr lang="en-US" sz="1200" dirty="0" smtClean="0"/>
          </a:p>
          <a:p>
            <a:pPr marL="685800" lvl="1"/>
            <a:endParaRPr lang="en-US" sz="1200" dirty="0" smtClean="0"/>
          </a:p>
          <a:p>
            <a:pPr marL="1085850" lvl="2"/>
            <a:endParaRPr lang="en-US" sz="1100" dirty="0" smtClean="0"/>
          </a:p>
          <a:p>
            <a:pPr lvl="1"/>
            <a:endParaRPr lang="en-US" altLang="en-US" sz="1200" dirty="0">
              <a:ea typeface="Calibri" panose="020F0502020204030204" pitchFamily="34" charset="0"/>
            </a:endParaRPr>
          </a:p>
          <a:p>
            <a:pPr eaLnBrk="1" hangingPunct="1"/>
            <a:endParaRPr lang="en-US" altLang="en-US" sz="1400" dirty="0" smtClean="0">
              <a:ea typeface="Calibri" panose="020F0502020204030204" pitchFamily="34" charset="0"/>
            </a:endParaRPr>
          </a:p>
          <a:p>
            <a:pPr eaLnBrk="1" hangingPunct="1"/>
            <a:endParaRPr lang="en-US" altLang="en-US" sz="1400" dirty="0">
              <a:ea typeface="Calibri" panose="020F0502020204030204" pitchFamily="34" charset="0"/>
            </a:endParaRPr>
          </a:p>
          <a:p>
            <a:pPr eaLnBrk="1" hangingPunct="1"/>
            <a:endParaRPr lang="en-US" altLang="en-US" sz="1400" dirty="0" smtClean="0">
              <a:ea typeface="Calibri" panose="020F0502020204030204" pitchFamily="34" charset="0"/>
            </a:endParaRPr>
          </a:p>
          <a:p>
            <a:pPr eaLnBrk="1" hangingPunct="1"/>
            <a:endParaRPr lang="en-US" altLang="en-US" sz="1400" dirty="0">
              <a:ea typeface="Calibri" panose="020F0502020204030204" pitchFamily="34" charset="0"/>
            </a:endParaRPr>
          </a:p>
          <a:p>
            <a:pPr eaLnBrk="1" hangingPunct="1"/>
            <a:endParaRPr lang="en-US" altLang="en-US" sz="1400" dirty="0" smtClean="0">
              <a:ea typeface="Calibri" panose="020F0502020204030204" pitchFamily="34" charset="0"/>
            </a:endParaRPr>
          </a:p>
          <a:p>
            <a:pPr eaLnBrk="1" hangingPunct="1"/>
            <a:endParaRPr lang="en-US" altLang="en-US" sz="1400" dirty="0">
              <a:ea typeface="Calibri" panose="020F0502020204030204" pitchFamily="34" charset="0"/>
            </a:endParaRPr>
          </a:p>
          <a:p>
            <a:pPr eaLnBrk="1" hangingPunct="1"/>
            <a:endParaRPr lang="en-US" altLang="en-US" sz="1400" dirty="0" smtClean="0">
              <a:ea typeface="Calibri" panose="020F0502020204030204" pitchFamily="34" charset="0"/>
            </a:endParaRPr>
          </a:p>
          <a:p>
            <a:pPr eaLnBrk="1" hangingPunct="1"/>
            <a:endParaRPr lang="en-US" altLang="en-US" sz="1400" dirty="0">
              <a:ea typeface="Calibri" panose="020F0502020204030204"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2240399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Next steps and Questions </a:t>
            </a:r>
            <a:endParaRPr lang="en-US" altLang="en-US" dirty="0"/>
          </a:p>
        </p:txBody>
      </p:sp>
      <p:sp>
        <p:nvSpPr>
          <p:cNvPr id="10" name="Content Placeholder 2"/>
          <p:cNvSpPr>
            <a:spLocks noGrp="1"/>
          </p:cNvSpPr>
          <p:nvPr>
            <p:ph idx="1"/>
          </p:nvPr>
        </p:nvSpPr>
        <p:spPr bwMode="auto">
          <a:xfrm>
            <a:off x="381000" y="838200"/>
            <a:ext cx="8267700" cy="548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z="2000" dirty="0"/>
              <a:t>These self-limited capacity and generation site are not represented in the ERCOT EMS today  (System changes will be required)</a:t>
            </a:r>
          </a:p>
          <a:p>
            <a:pPr lvl="0"/>
            <a:r>
              <a:rPr lang="en-US" sz="2000" dirty="0"/>
              <a:t>How will self-limited generators be represented </a:t>
            </a:r>
            <a:r>
              <a:rPr lang="en-US" sz="2000" dirty="0" smtClean="0"/>
              <a:t>in </a:t>
            </a:r>
            <a:r>
              <a:rPr lang="en-US" sz="2000" dirty="0"/>
              <a:t>the planning model and dispatched in the planning studies?</a:t>
            </a:r>
          </a:p>
          <a:p>
            <a:pPr lvl="0"/>
            <a:r>
              <a:rPr lang="en-US" sz="2000" dirty="0"/>
              <a:t>How will self-limited generators be captured in Resource Adequacy Reporting, both during interconnection phase (GIS) and commercial operation (CDR, SARA)? </a:t>
            </a:r>
          </a:p>
          <a:p>
            <a:pPr lvl="0"/>
            <a:r>
              <a:rPr lang="en-US" sz="2000" dirty="0" smtClean="0"/>
              <a:t>What </a:t>
            </a:r>
            <a:r>
              <a:rPr lang="en-US" sz="2000" dirty="0"/>
              <a:t>is the reactive requirement for the new inverter based resource if the existing resource is offline? In this case, would the new IBR have to comply with the same CURL as the existing </a:t>
            </a:r>
            <a:r>
              <a:rPr lang="en-US" sz="2000" dirty="0" smtClean="0"/>
              <a:t>resource? </a:t>
            </a:r>
            <a:endParaRPr lang="en-US" sz="2000" dirty="0"/>
          </a:p>
          <a:p>
            <a:pPr marL="0" indent="0">
              <a:buNone/>
            </a:pPr>
            <a:endParaRPr lang="en-US" altLang="en-US" sz="1600" dirty="0" smtClean="0">
              <a:ea typeface="Calibri" panose="020F0502020204030204" pitchFamily="34" charset="0"/>
            </a:endParaRPr>
          </a:p>
          <a:p>
            <a:pPr marL="685800" lvl="1"/>
            <a:endParaRPr lang="en-US" sz="1400" dirty="0" smtClean="0"/>
          </a:p>
          <a:p>
            <a:pPr marL="685800" lvl="1"/>
            <a:endParaRPr lang="en-US" sz="1400" dirty="0" smtClean="0"/>
          </a:p>
          <a:p>
            <a:pPr marL="1085850" lvl="2"/>
            <a:endParaRPr lang="en-US" sz="1200" dirty="0" smtClean="0"/>
          </a:p>
          <a:p>
            <a:pPr lvl="1"/>
            <a:endParaRPr lang="en-US" altLang="en-US" sz="1400" dirty="0">
              <a:ea typeface="Calibri" panose="020F0502020204030204" pitchFamily="34" charset="0"/>
            </a:endParaRPr>
          </a:p>
          <a:p>
            <a:pPr eaLnBrk="1" hangingPunct="1"/>
            <a:endParaRPr lang="en-US" altLang="en-US" sz="1600" dirty="0" smtClean="0">
              <a:ea typeface="Calibri" panose="020F0502020204030204" pitchFamily="34" charset="0"/>
            </a:endParaRPr>
          </a:p>
          <a:p>
            <a:pPr eaLnBrk="1" hangingPunct="1"/>
            <a:endParaRPr lang="en-US" altLang="en-US" sz="1600" dirty="0">
              <a:ea typeface="Calibri" panose="020F0502020204030204" pitchFamily="34" charset="0"/>
            </a:endParaRPr>
          </a:p>
          <a:p>
            <a:pPr eaLnBrk="1" hangingPunct="1"/>
            <a:endParaRPr lang="en-US" altLang="en-US" sz="1600" dirty="0" smtClean="0">
              <a:ea typeface="Calibri" panose="020F0502020204030204" pitchFamily="34" charset="0"/>
            </a:endParaRPr>
          </a:p>
          <a:p>
            <a:pPr eaLnBrk="1" hangingPunct="1"/>
            <a:endParaRPr lang="en-US" altLang="en-US" sz="1600" dirty="0">
              <a:ea typeface="Calibri" panose="020F0502020204030204" pitchFamily="34" charset="0"/>
            </a:endParaRPr>
          </a:p>
          <a:p>
            <a:pPr eaLnBrk="1" hangingPunct="1"/>
            <a:endParaRPr lang="en-US" altLang="en-US" sz="1600" dirty="0" smtClean="0">
              <a:ea typeface="Calibri" panose="020F0502020204030204" pitchFamily="34" charset="0"/>
            </a:endParaRPr>
          </a:p>
          <a:p>
            <a:pPr eaLnBrk="1" hangingPunct="1"/>
            <a:endParaRPr lang="en-US" altLang="en-US" sz="1600" dirty="0">
              <a:ea typeface="Calibri" panose="020F0502020204030204" pitchFamily="34" charset="0"/>
            </a:endParaRPr>
          </a:p>
          <a:p>
            <a:pPr eaLnBrk="1" hangingPunct="1"/>
            <a:endParaRPr lang="en-US" altLang="en-US" sz="1600" dirty="0" smtClean="0">
              <a:ea typeface="Calibri" panose="020F0502020204030204" pitchFamily="34" charset="0"/>
            </a:endParaRPr>
          </a:p>
          <a:p>
            <a:pPr eaLnBrk="1" hangingPunct="1"/>
            <a:endParaRPr lang="en-US" altLang="en-US" sz="1600" dirty="0">
              <a:ea typeface="Calibri" panose="020F0502020204030204"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3367358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Question Mark - W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524000"/>
            <a:ext cx="2384425" cy="298053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Slide Number Placeholder 1"/>
          <p:cNvSpPr>
            <a:spLocks noGrp="1"/>
          </p:cNvSpPr>
          <p:nvPr>
            <p:ph type="sldNum" sz="quarter" idx="4"/>
          </p:nvPr>
        </p:nvSpPr>
        <p:spPr/>
        <p:txBody>
          <a:bodyPr/>
          <a:lstStyle/>
          <a:p>
            <a:fld id="{1D93BD3E-1E9A-4970-A6F7-E7AC52762E0C}" type="slidenum">
              <a:rPr lang="en-US" smtClean="0"/>
              <a:pPr/>
              <a:t>13</a:t>
            </a:fld>
            <a:endParaRPr lang="en-US" dirty="0"/>
          </a:p>
        </p:txBody>
      </p:sp>
    </p:spTree>
    <p:extLst>
      <p:ext uri="{BB962C8B-B14F-4D97-AF65-F5344CB8AC3E}">
        <p14:creationId xmlns:p14="http://schemas.microsoft.com/office/powerpoint/2010/main" val="403816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GIS, Battery Project </a:t>
            </a:r>
            <a:r>
              <a:rPr lang="en-US" dirty="0"/>
              <a:t>Details (as of </a:t>
            </a:r>
            <a:r>
              <a:rPr lang="en-US" dirty="0" smtClean="0"/>
              <a:t>Dec 31)</a:t>
            </a:r>
            <a:endParaRPr lang="en-US" dirty="0"/>
          </a:p>
        </p:txBody>
      </p:sp>
      <p:graphicFrame>
        <p:nvGraphicFramePr>
          <p:cNvPr id="5" name="Content Placeholder 4"/>
          <p:cNvGraphicFramePr>
            <a:graphicFrameLocks noGrp="1"/>
          </p:cNvGraphicFramePr>
          <p:nvPr>
            <p:ph idx="1"/>
            <p:extLst/>
          </p:nvPr>
        </p:nvGraphicFramePr>
        <p:xfrm>
          <a:off x="381001" y="1386682"/>
          <a:ext cx="8229599" cy="4114800"/>
        </p:xfrm>
        <a:graphic>
          <a:graphicData uri="http://schemas.openxmlformats.org/drawingml/2006/table">
            <a:tbl>
              <a:tblPr firstRow="1" bandRow="1">
                <a:tableStyleId>{5C22544A-7EE6-4342-B048-85BDC9FD1C3A}</a:tableStyleId>
              </a:tblPr>
              <a:tblGrid>
                <a:gridCol w="1539960"/>
                <a:gridCol w="1109623"/>
                <a:gridCol w="1175657"/>
                <a:gridCol w="1332411"/>
                <a:gridCol w="1010195"/>
                <a:gridCol w="886096"/>
                <a:gridCol w="1175657"/>
              </a:tblGrid>
              <a:tr h="370840">
                <a:tc>
                  <a:txBody>
                    <a:bodyPr/>
                    <a:lstStyle/>
                    <a:p>
                      <a:endParaRPr lang="en-US" sz="1600" dirty="0"/>
                    </a:p>
                  </a:txBody>
                  <a:tcPr/>
                </a:tc>
                <a:tc>
                  <a:txBody>
                    <a:bodyPr/>
                    <a:lstStyle/>
                    <a:p>
                      <a:r>
                        <a:rPr lang="en-US" sz="1600" dirty="0" smtClean="0"/>
                        <a:t>Number</a:t>
                      </a:r>
                      <a:r>
                        <a:rPr lang="en-US" sz="1600" baseline="0" dirty="0" smtClean="0"/>
                        <a:t> of Projects</a:t>
                      </a:r>
                      <a:endParaRPr lang="en-US" sz="1600" dirty="0"/>
                    </a:p>
                  </a:txBody>
                  <a:tcPr/>
                </a:tc>
                <a:tc>
                  <a:txBody>
                    <a:bodyPr/>
                    <a:lstStyle/>
                    <a:p>
                      <a:r>
                        <a:rPr lang="en-US" sz="1600" baseline="0" dirty="0" smtClean="0"/>
                        <a:t>Storage Capacity, </a:t>
                      </a:r>
                      <a:r>
                        <a:rPr lang="en-US" sz="1600" dirty="0" smtClean="0"/>
                        <a:t>MW</a:t>
                      </a:r>
                      <a:endParaRPr lang="en-US" sz="1600" dirty="0"/>
                    </a:p>
                  </a:txBody>
                  <a:tcPr/>
                </a:tc>
                <a:tc>
                  <a:txBody>
                    <a:bodyPr/>
                    <a:lstStyle/>
                    <a:p>
                      <a:r>
                        <a:rPr lang="en-US" sz="1600" dirty="0" smtClean="0"/>
                        <a:t>% of Total</a:t>
                      </a:r>
                      <a:r>
                        <a:rPr lang="en-US" sz="1600" baseline="0" dirty="0" smtClean="0"/>
                        <a:t> MW of Batteries with FIS Started</a:t>
                      </a:r>
                      <a:endParaRPr lang="en-US" sz="1600" dirty="0"/>
                    </a:p>
                  </a:txBody>
                  <a:tcPr/>
                </a:tc>
                <a:tc>
                  <a:txBody>
                    <a:bodyPr/>
                    <a:lstStyle/>
                    <a:p>
                      <a:r>
                        <a:rPr lang="en-US" sz="1600" dirty="0" smtClean="0"/>
                        <a:t>Min Project Size, MW</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Max</a:t>
                      </a:r>
                      <a:r>
                        <a:rPr lang="en-US" sz="1600" baseline="0" dirty="0" smtClean="0"/>
                        <a:t> </a:t>
                      </a:r>
                      <a:r>
                        <a:rPr lang="en-US" sz="1600" dirty="0" smtClean="0"/>
                        <a:t>Project Size, MW</a:t>
                      </a:r>
                    </a:p>
                    <a:p>
                      <a:endParaRPr lang="en-US" sz="1600" dirty="0"/>
                    </a:p>
                  </a:txBody>
                  <a:tcPr/>
                </a:tc>
                <a:tc>
                  <a:txBody>
                    <a:bodyPr/>
                    <a:lstStyle/>
                    <a:p>
                      <a:r>
                        <a:rPr lang="en-US" sz="1600" dirty="0" smtClean="0"/>
                        <a:t>Average</a:t>
                      </a:r>
                      <a:r>
                        <a:rPr lang="en-US" sz="1600" baseline="0" dirty="0" smtClean="0"/>
                        <a:t> Project Size, MW</a:t>
                      </a:r>
                      <a:endParaRPr lang="en-US" sz="1600" dirty="0"/>
                    </a:p>
                  </a:txBody>
                  <a:tcPr/>
                </a:tc>
              </a:tr>
              <a:tr h="370840">
                <a:tc>
                  <a:txBody>
                    <a:bodyPr/>
                    <a:lstStyle/>
                    <a:p>
                      <a:r>
                        <a:rPr lang="en-US" sz="1600" baseline="0" dirty="0" smtClean="0">
                          <a:solidFill>
                            <a:srgbClr val="5B6771"/>
                          </a:solidFill>
                        </a:rPr>
                        <a:t>Co-located with new PVGR</a:t>
                      </a:r>
                      <a:endParaRPr lang="en-US" sz="1600" dirty="0">
                        <a:solidFill>
                          <a:srgbClr val="5B6771"/>
                        </a:solidFill>
                      </a:endParaRPr>
                    </a:p>
                  </a:txBody>
                  <a:tcPr/>
                </a:tc>
                <a:tc>
                  <a:txBody>
                    <a:bodyPr/>
                    <a:lstStyle/>
                    <a:p>
                      <a:r>
                        <a:rPr lang="en-US" sz="1600" dirty="0" smtClean="0">
                          <a:solidFill>
                            <a:srgbClr val="5B6771"/>
                          </a:solidFill>
                        </a:rPr>
                        <a:t>28</a:t>
                      </a:r>
                      <a:endParaRPr lang="en-US" sz="1600" dirty="0">
                        <a:solidFill>
                          <a:srgbClr val="5B6771"/>
                        </a:solidFill>
                      </a:endParaRPr>
                    </a:p>
                  </a:txBody>
                  <a:tcPr/>
                </a:tc>
                <a:tc>
                  <a:txBody>
                    <a:bodyPr/>
                    <a:lstStyle/>
                    <a:p>
                      <a:r>
                        <a:rPr lang="en-US" sz="1600" dirty="0" smtClean="0">
                          <a:solidFill>
                            <a:srgbClr val="5B6771"/>
                          </a:solidFill>
                        </a:rPr>
                        <a:t>2,702</a:t>
                      </a:r>
                      <a:endParaRPr lang="en-US" sz="1600" dirty="0">
                        <a:solidFill>
                          <a:srgbClr val="5B6771"/>
                        </a:solidFill>
                      </a:endParaRPr>
                    </a:p>
                  </a:txBody>
                  <a:tcPr/>
                </a:tc>
                <a:tc>
                  <a:txBody>
                    <a:bodyPr/>
                    <a:lstStyle/>
                    <a:p>
                      <a:r>
                        <a:rPr lang="en-US" sz="1600" dirty="0" smtClean="0">
                          <a:solidFill>
                            <a:srgbClr val="5B6771"/>
                          </a:solidFill>
                        </a:rPr>
                        <a:t>53%</a:t>
                      </a:r>
                      <a:endParaRPr lang="en-US" sz="1600" dirty="0">
                        <a:solidFill>
                          <a:srgbClr val="5B6771"/>
                        </a:solidFill>
                      </a:endParaRPr>
                    </a:p>
                  </a:txBody>
                  <a:tcPr/>
                </a:tc>
                <a:tc>
                  <a:txBody>
                    <a:bodyPr/>
                    <a:lstStyle/>
                    <a:p>
                      <a:r>
                        <a:rPr lang="en-US" sz="1600" dirty="0" smtClean="0">
                          <a:solidFill>
                            <a:srgbClr val="5B6771"/>
                          </a:solidFill>
                        </a:rPr>
                        <a:t>20</a:t>
                      </a:r>
                      <a:endParaRPr lang="en-US" sz="1600" dirty="0">
                        <a:solidFill>
                          <a:srgbClr val="5B6771"/>
                        </a:solidFill>
                      </a:endParaRPr>
                    </a:p>
                  </a:txBody>
                  <a:tcPr/>
                </a:tc>
                <a:tc>
                  <a:txBody>
                    <a:bodyPr/>
                    <a:lstStyle/>
                    <a:p>
                      <a:r>
                        <a:rPr lang="en-US" sz="1600" dirty="0" smtClean="0">
                          <a:solidFill>
                            <a:srgbClr val="5B6771"/>
                          </a:solidFill>
                        </a:rPr>
                        <a:t>504</a:t>
                      </a:r>
                      <a:endParaRPr lang="en-US" sz="1600" dirty="0">
                        <a:solidFill>
                          <a:srgbClr val="5B6771"/>
                        </a:solidFill>
                      </a:endParaRPr>
                    </a:p>
                  </a:txBody>
                  <a:tcPr/>
                </a:tc>
                <a:tc>
                  <a:txBody>
                    <a:bodyPr/>
                    <a:lstStyle/>
                    <a:p>
                      <a:r>
                        <a:rPr lang="en-US" sz="1600" dirty="0" smtClean="0">
                          <a:solidFill>
                            <a:srgbClr val="5B6771"/>
                          </a:solidFill>
                        </a:rPr>
                        <a:t>97</a:t>
                      </a:r>
                      <a:endParaRPr lang="en-US" sz="1600" dirty="0">
                        <a:solidFill>
                          <a:srgbClr val="5B6771"/>
                        </a:solidFill>
                      </a:endParaRPr>
                    </a:p>
                  </a:txBody>
                  <a:tcPr/>
                </a:tc>
              </a:tr>
              <a:tr h="370840">
                <a:tc>
                  <a:txBody>
                    <a:bodyPr/>
                    <a:lstStyle/>
                    <a:p>
                      <a:r>
                        <a:rPr lang="en-US" sz="1600" dirty="0" smtClean="0">
                          <a:solidFill>
                            <a:srgbClr val="5B6771"/>
                          </a:solidFill>
                        </a:rPr>
                        <a:t>Co-located with</a:t>
                      </a:r>
                      <a:r>
                        <a:rPr lang="en-US" sz="1600" baseline="0" dirty="0" smtClean="0">
                          <a:solidFill>
                            <a:srgbClr val="5B6771"/>
                          </a:solidFill>
                        </a:rPr>
                        <a:t> new WGR</a:t>
                      </a:r>
                      <a:endParaRPr lang="en-US" sz="1600" dirty="0">
                        <a:solidFill>
                          <a:srgbClr val="5B6771"/>
                        </a:solidFill>
                      </a:endParaRPr>
                    </a:p>
                  </a:txBody>
                  <a:tcPr/>
                </a:tc>
                <a:tc>
                  <a:txBody>
                    <a:bodyPr/>
                    <a:lstStyle/>
                    <a:p>
                      <a:r>
                        <a:rPr lang="en-US" sz="1600" dirty="0" smtClean="0">
                          <a:solidFill>
                            <a:srgbClr val="5B6771"/>
                          </a:solidFill>
                        </a:rPr>
                        <a:t>4</a:t>
                      </a:r>
                      <a:endParaRPr lang="en-US" sz="1600" dirty="0">
                        <a:solidFill>
                          <a:srgbClr val="5B6771"/>
                        </a:solidFill>
                      </a:endParaRPr>
                    </a:p>
                  </a:txBody>
                  <a:tcPr/>
                </a:tc>
                <a:tc>
                  <a:txBody>
                    <a:bodyPr/>
                    <a:lstStyle/>
                    <a:p>
                      <a:r>
                        <a:rPr lang="en-US" sz="1600" dirty="0" smtClean="0">
                          <a:solidFill>
                            <a:srgbClr val="5B6771"/>
                          </a:solidFill>
                        </a:rPr>
                        <a:t>292</a:t>
                      </a:r>
                      <a:endParaRPr lang="en-US" sz="1600" dirty="0">
                        <a:solidFill>
                          <a:srgbClr val="5B6771"/>
                        </a:solidFill>
                      </a:endParaRPr>
                    </a:p>
                  </a:txBody>
                  <a:tcPr/>
                </a:tc>
                <a:tc>
                  <a:txBody>
                    <a:bodyPr/>
                    <a:lstStyle/>
                    <a:p>
                      <a:r>
                        <a:rPr lang="en-US" sz="1600" dirty="0" smtClean="0">
                          <a:solidFill>
                            <a:srgbClr val="5B6771"/>
                          </a:solidFill>
                        </a:rPr>
                        <a:t>6%</a:t>
                      </a:r>
                      <a:endParaRPr lang="en-US" sz="1600" dirty="0">
                        <a:solidFill>
                          <a:srgbClr val="5B6771"/>
                        </a:solidFill>
                      </a:endParaRPr>
                    </a:p>
                  </a:txBody>
                  <a:tcPr/>
                </a:tc>
                <a:tc>
                  <a:txBody>
                    <a:bodyPr/>
                    <a:lstStyle/>
                    <a:p>
                      <a:r>
                        <a:rPr lang="en-US" sz="1600" dirty="0" smtClean="0">
                          <a:solidFill>
                            <a:srgbClr val="5B6771"/>
                          </a:solidFill>
                        </a:rPr>
                        <a:t>50</a:t>
                      </a:r>
                      <a:endParaRPr lang="en-US" sz="1600" dirty="0">
                        <a:solidFill>
                          <a:srgbClr val="5B6771"/>
                        </a:solidFill>
                      </a:endParaRPr>
                    </a:p>
                  </a:txBody>
                  <a:tcPr/>
                </a:tc>
                <a:tc>
                  <a:txBody>
                    <a:bodyPr/>
                    <a:lstStyle/>
                    <a:p>
                      <a:r>
                        <a:rPr lang="en-US" sz="1600" dirty="0" smtClean="0">
                          <a:solidFill>
                            <a:srgbClr val="5B6771"/>
                          </a:solidFill>
                        </a:rPr>
                        <a:t>120</a:t>
                      </a:r>
                      <a:endParaRPr lang="en-US" sz="1600" dirty="0">
                        <a:solidFill>
                          <a:srgbClr val="5B6771"/>
                        </a:solidFill>
                      </a:endParaRPr>
                    </a:p>
                  </a:txBody>
                  <a:tcPr/>
                </a:tc>
                <a:tc>
                  <a:txBody>
                    <a:bodyPr/>
                    <a:lstStyle/>
                    <a:p>
                      <a:r>
                        <a:rPr lang="en-US" sz="1600" dirty="0" smtClean="0">
                          <a:solidFill>
                            <a:srgbClr val="5B6771"/>
                          </a:solidFill>
                        </a:rPr>
                        <a:t>73</a:t>
                      </a:r>
                      <a:endParaRPr lang="en-US" sz="1600" dirty="0">
                        <a:solidFill>
                          <a:srgbClr val="5B6771"/>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5B6771"/>
                          </a:solidFill>
                        </a:rPr>
                        <a:t>Co-located with existing</a:t>
                      </a:r>
                      <a:r>
                        <a:rPr lang="en-US" sz="1600" baseline="0" dirty="0" smtClean="0">
                          <a:solidFill>
                            <a:srgbClr val="5B6771"/>
                          </a:solidFill>
                        </a:rPr>
                        <a:t> CT</a:t>
                      </a:r>
                      <a:endParaRPr lang="en-US" sz="1600" dirty="0">
                        <a:solidFill>
                          <a:srgbClr val="5B6771"/>
                        </a:solidFill>
                      </a:endParaRPr>
                    </a:p>
                  </a:txBody>
                  <a:tcPr/>
                </a:tc>
                <a:tc>
                  <a:txBody>
                    <a:bodyPr/>
                    <a:lstStyle/>
                    <a:p>
                      <a:r>
                        <a:rPr lang="en-US" sz="1600" dirty="0" smtClean="0">
                          <a:solidFill>
                            <a:srgbClr val="5B6771"/>
                          </a:solidFill>
                        </a:rPr>
                        <a:t>1</a:t>
                      </a:r>
                      <a:endParaRPr lang="en-US" sz="1600" dirty="0">
                        <a:solidFill>
                          <a:srgbClr val="5B6771"/>
                        </a:solidFill>
                      </a:endParaRPr>
                    </a:p>
                  </a:txBody>
                  <a:tcPr/>
                </a:tc>
                <a:tc>
                  <a:txBody>
                    <a:bodyPr/>
                    <a:lstStyle/>
                    <a:p>
                      <a:r>
                        <a:rPr lang="en-US" sz="1600" dirty="0" smtClean="0">
                          <a:solidFill>
                            <a:srgbClr val="5B6771"/>
                          </a:solidFill>
                        </a:rPr>
                        <a:t>260</a:t>
                      </a:r>
                      <a:endParaRPr lang="en-US" sz="1600" dirty="0">
                        <a:solidFill>
                          <a:srgbClr val="5B6771"/>
                        </a:solidFill>
                      </a:endParaRPr>
                    </a:p>
                  </a:txBody>
                  <a:tcPr/>
                </a:tc>
                <a:tc>
                  <a:txBody>
                    <a:bodyPr/>
                    <a:lstStyle/>
                    <a:p>
                      <a:r>
                        <a:rPr lang="en-US" sz="1600" dirty="0" smtClean="0">
                          <a:solidFill>
                            <a:srgbClr val="5B6771"/>
                          </a:solidFill>
                        </a:rPr>
                        <a:t>5%</a:t>
                      </a:r>
                      <a:endParaRPr lang="en-US" sz="1600" dirty="0">
                        <a:solidFill>
                          <a:srgbClr val="5B6771"/>
                        </a:solidFill>
                      </a:endParaRPr>
                    </a:p>
                  </a:txBody>
                  <a:tcPr/>
                </a:tc>
                <a:tc>
                  <a:txBody>
                    <a:bodyPr/>
                    <a:lstStyle/>
                    <a:p>
                      <a:r>
                        <a:rPr lang="en-US" sz="1600" dirty="0" smtClean="0">
                          <a:solidFill>
                            <a:srgbClr val="5B6771"/>
                          </a:solidFill>
                        </a:rPr>
                        <a:t>260</a:t>
                      </a:r>
                      <a:endParaRPr lang="en-US" sz="1600" dirty="0">
                        <a:solidFill>
                          <a:srgbClr val="5B6771"/>
                        </a:solidFill>
                      </a:endParaRPr>
                    </a:p>
                  </a:txBody>
                  <a:tcPr/>
                </a:tc>
                <a:tc>
                  <a:txBody>
                    <a:bodyPr/>
                    <a:lstStyle/>
                    <a:p>
                      <a:r>
                        <a:rPr lang="en-US" sz="1600" dirty="0" smtClean="0">
                          <a:solidFill>
                            <a:srgbClr val="5B6771"/>
                          </a:solidFill>
                        </a:rPr>
                        <a:t>260</a:t>
                      </a:r>
                    </a:p>
                    <a:p>
                      <a:endParaRPr lang="en-US" sz="1600" dirty="0">
                        <a:solidFill>
                          <a:srgbClr val="5B6771"/>
                        </a:solidFill>
                      </a:endParaRPr>
                    </a:p>
                  </a:txBody>
                  <a:tcPr/>
                </a:tc>
                <a:tc>
                  <a:txBody>
                    <a:bodyPr/>
                    <a:lstStyle/>
                    <a:p>
                      <a:r>
                        <a:rPr lang="en-US" sz="1600" dirty="0" smtClean="0">
                          <a:solidFill>
                            <a:srgbClr val="5B6771"/>
                          </a:solidFill>
                        </a:rPr>
                        <a:t>260</a:t>
                      </a:r>
                      <a:endParaRPr lang="en-US" sz="1600" dirty="0">
                        <a:solidFill>
                          <a:srgbClr val="5B6771"/>
                        </a:solidFill>
                      </a:endParaRPr>
                    </a:p>
                  </a:txBody>
                  <a:tcPr/>
                </a:tc>
              </a:tr>
              <a:tr h="370840">
                <a:tc>
                  <a:txBody>
                    <a:bodyPr/>
                    <a:lstStyle/>
                    <a:p>
                      <a:r>
                        <a:rPr lang="en-US" sz="1600" dirty="0" smtClean="0">
                          <a:solidFill>
                            <a:srgbClr val="5B6771"/>
                          </a:solidFill>
                        </a:rPr>
                        <a:t>Stand-alone Batteries</a:t>
                      </a:r>
                      <a:endParaRPr lang="en-US" sz="1600" dirty="0">
                        <a:solidFill>
                          <a:srgbClr val="5B6771"/>
                        </a:solidFill>
                      </a:endParaRPr>
                    </a:p>
                  </a:txBody>
                  <a:tcPr/>
                </a:tc>
                <a:tc>
                  <a:txBody>
                    <a:bodyPr/>
                    <a:lstStyle/>
                    <a:p>
                      <a:r>
                        <a:rPr lang="en-US" sz="1600" dirty="0" smtClean="0">
                          <a:solidFill>
                            <a:srgbClr val="5B6771"/>
                          </a:solidFill>
                        </a:rPr>
                        <a:t>23</a:t>
                      </a:r>
                      <a:endParaRPr lang="en-US" sz="1600" dirty="0">
                        <a:solidFill>
                          <a:srgbClr val="5B6771"/>
                        </a:solidFill>
                      </a:endParaRPr>
                    </a:p>
                  </a:txBody>
                  <a:tcPr/>
                </a:tc>
                <a:tc>
                  <a:txBody>
                    <a:bodyPr/>
                    <a:lstStyle/>
                    <a:p>
                      <a:r>
                        <a:rPr lang="en-US" sz="1600" dirty="0" smtClean="0">
                          <a:solidFill>
                            <a:srgbClr val="5B6771"/>
                          </a:solidFill>
                        </a:rPr>
                        <a:t>1,846</a:t>
                      </a:r>
                      <a:endParaRPr lang="en-US" sz="1600" dirty="0">
                        <a:solidFill>
                          <a:srgbClr val="5B6771"/>
                        </a:solidFill>
                      </a:endParaRPr>
                    </a:p>
                  </a:txBody>
                  <a:tcPr/>
                </a:tc>
                <a:tc>
                  <a:txBody>
                    <a:bodyPr/>
                    <a:lstStyle/>
                    <a:p>
                      <a:r>
                        <a:rPr lang="en-US" sz="1600" dirty="0" smtClean="0">
                          <a:solidFill>
                            <a:srgbClr val="5B6771"/>
                          </a:solidFill>
                        </a:rPr>
                        <a:t>36%</a:t>
                      </a:r>
                      <a:endParaRPr lang="en-US" sz="1600" dirty="0">
                        <a:solidFill>
                          <a:srgbClr val="5B6771"/>
                        </a:solidFill>
                      </a:endParaRPr>
                    </a:p>
                  </a:txBody>
                  <a:tcPr/>
                </a:tc>
                <a:tc>
                  <a:txBody>
                    <a:bodyPr/>
                    <a:lstStyle/>
                    <a:p>
                      <a:r>
                        <a:rPr lang="en-US" sz="1600" dirty="0" smtClean="0">
                          <a:solidFill>
                            <a:srgbClr val="5B6771"/>
                          </a:solidFill>
                        </a:rPr>
                        <a:t>20</a:t>
                      </a:r>
                      <a:endParaRPr lang="en-US" sz="1600" dirty="0">
                        <a:solidFill>
                          <a:srgbClr val="5B6771"/>
                        </a:solidFill>
                      </a:endParaRPr>
                    </a:p>
                  </a:txBody>
                  <a:tcPr/>
                </a:tc>
                <a:tc>
                  <a:txBody>
                    <a:bodyPr/>
                    <a:lstStyle/>
                    <a:p>
                      <a:r>
                        <a:rPr lang="en-US" sz="1600" dirty="0" smtClean="0">
                          <a:solidFill>
                            <a:srgbClr val="5B6771"/>
                          </a:solidFill>
                        </a:rPr>
                        <a:t>209</a:t>
                      </a:r>
                      <a:endParaRPr lang="en-US" sz="1600" dirty="0">
                        <a:solidFill>
                          <a:srgbClr val="5B6771"/>
                        </a:solidFill>
                      </a:endParaRPr>
                    </a:p>
                  </a:txBody>
                  <a:tcPr/>
                </a:tc>
                <a:tc>
                  <a:txBody>
                    <a:bodyPr/>
                    <a:lstStyle/>
                    <a:p>
                      <a:r>
                        <a:rPr lang="en-US" sz="1600" dirty="0" smtClean="0">
                          <a:solidFill>
                            <a:srgbClr val="5B6771"/>
                          </a:solidFill>
                        </a:rPr>
                        <a:t>80</a:t>
                      </a:r>
                      <a:endParaRPr lang="en-US" sz="1600" dirty="0">
                        <a:solidFill>
                          <a:srgbClr val="5B6771"/>
                        </a:solidFill>
                      </a:endParaRPr>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dirty="0">
              <a:solidFill>
                <a:prstClr val="black">
                  <a:tint val="75000"/>
                </a:prstClr>
              </a:solidFill>
            </a:endParaRPr>
          </a:p>
        </p:txBody>
      </p:sp>
      <p:sp>
        <p:nvSpPr>
          <p:cNvPr id="6" name="TextBox 5"/>
          <p:cNvSpPr txBox="1"/>
          <p:nvPr/>
        </p:nvSpPr>
        <p:spPr>
          <a:xfrm>
            <a:off x="2283227" y="6051362"/>
            <a:ext cx="6327373" cy="369332"/>
          </a:xfrm>
          <a:prstGeom prst="rect">
            <a:avLst/>
          </a:prstGeom>
          <a:noFill/>
        </p:spPr>
        <p:txBody>
          <a:bodyPr wrap="none" rtlCol="0">
            <a:spAutoFit/>
          </a:bodyPr>
          <a:lstStyle/>
          <a:p>
            <a:r>
              <a:rPr lang="en-US" dirty="0" smtClean="0">
                <a:solidFill>
                  <a:srgbClr val="5B6771"/>
                </a:solidFill>
              </a:rPr>
              <a:t>* Co-located means the same Point of Interconnection (POI)</a:t>
            </a:r>
          </a:p>
        </p:txBody>
      </p:sp>
    </p:spTree>
    <p:extLst>
      <p:ext uri="{BB962C8B-B14F-4D97-AF65-F5344CB8AC3E}">
        <p14:creationId xmlns:p14="http://schemas.microsoft.com/office/powerpoint/2010/main" val="2396679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dirty="0" smtClean="0"/>
              <a:t>Acronym </a:t>
            </a:r>
            <a:endParaRPr lang="en-US" dirty="0"/>
          </a:p>
        </p:txBody>
      </p:sp>
      <p:sp>
        <p:nvSpPr>
          <p:cNvPr id="3" name="Content Placeholder 2"/>
          <p:cNvSpPr>
            <a:spLocks noGrp="1"/>
          </p:cNvSpPr>
          <p:nvPr>
            <p:ph idx="1"/>
          </p:nvPr>
        </p:nvSpPr>
        <p:spPr>
          <a:xfrm>
            <a:off x="228600" y="990600"/>
            <a:ext cx="8610600" cy="5257800"/>
          </a:xfrm>
        </p:spPr>
        <p:txBody>
          <a:bodyPr>
            <a:normAutofit/>
          </a:bodyPr>
          <a:lstStyle/>
          <a:p>
            <a:pPr marL="0" indent="0">
              <a:buNone/>
            </a:pPr>
            <a:r>
              <a:rPr lang="en-US" sz="2400" dirty="0" smtClean="0">
                <a:solidFill>
                  <a:schemeClr val="tx2"/>
                </a:solidFill>
              </a:rPr>
              <a:t>KTC – Key Topic and Concept related to BESTF</a:t>
            </a:r>
          </a:p>
          <a:p>
            <a:pPr marL="0" indent="0">
              <a:buNone/>
            </a:pPr>
            <a:r>
              <a:rPr lang="en-US" sz="2400" dirty="0" smtClean="0">
                <a:solidFill>
                  <a:schemeClr val="tx2"/>
                </a:solidFill>
              </a:rPr>
              <a:t>ESS –  </a:t>
            </a:r>
            <a:r>
              <a:rPr lang="en-US" sz="2400" dirty="0">
                <a:solidFill>
                  <a:schemeClr val="tx2"/>
                </a:solidFill>
              </a:rPr>
              <a:t>Energy Storage </a:t>
            </a:r>
            <a:r>
              <a:rPr lang="en-US" sz="2400" dirty="0" smtClean="0">
                <a:solidFill>
                  <a:schemeClr val="tx2"/>
                </a:solidFill>
              </a:rPr>
              <a:t>Systems</a:t>
            </a:r>
          </a:p>
          <a:p>
            <a:pPr marL="0" indent="0">
              <a:buNone/>
            </a:pPr>
            <a:r>
              <a:rPr lang="en-US" sz="2400" dirty="0" smtClean="0">
                <a:solidFill>
                  <a:schemeClr val="tx2"/>
                </a:solidFill>
              </a:rPr>
              <a:t>POI – Point of Interconnection </a:t>
            </a:r>
          </a:p>
          <a:p>
            <a:pPr marL="0" indent="0">
              <a:buNone/>
            </a:pPr>
            <a:r>
              <a:rPr lang="en-US" sz="2400" dirty="0" smtClean="0">
                <a:solidFill>
                  <a:schemeClr val="tx2"/>
                </a:solidFill>
              </a:rPr>
              <a:t>IE – Interconnecting Entity</a:t>
            </a:r>
          </a:p>
          <a:p>
            <a:pPr marL="0" indent="0">
              <a:buNone/>
            </a:pPr>
            <a:r>
              <a:rPr lang="en-US" sz="2400" dirty="0" smtClean="0"/>
              <a:t>IA </a:t>
            </a:r>
            <a:r>
              <a:rPr lang="en-US" sz="2400" dirty="0"/>
              <a:t>– </a:t>
            </a:r>
            <a:r>
              <a:rPr lang="en-US" sz="2400" dirty="0" smtClean="0"/>
              <a:t>Interconnection Agreement </a:t>
            </a:r>
            <a:endParaRPr lang="en-US" sz="2400" dirty="0" smtClean="0">
              <a:solidFill>
                <a:schemeClr val="tx2"/>
              </a:solidFill>
            </a:endParaRPr>
          </a:p>
          <a:p>
            <a:pPr marL="0" indent="0">
              <a:buNone/>
            </a:pPr>
            <a:r>
              <a:rPr lang="en-US" sz="2400" dirty="0" smtClean="0"/>
              <a:t>INR </a:t>
            </a:r>
            <a:r>
              <a:rPr lang="en-US" sz="2400" dirty="0"/>
              <a:t>– </a:t>
            </a:r>
            <a:r>
              <a:rPr lang="en-US" sz="2400" dirty="0" smtClean="0"/>
              <a:t>Interconnection and Change Request</a:t>
            </a:r>
            <a:endParaRPr lang="en-US" sz="2400" dirty="0" smtClean="0">
              <a:solidFill>
                <a:schemeClr val="tx2"/>
              </a:solidFill>
            </a:endParaRPr>
          </a:p>
          <a:p>
            <a:pPr marL="0" indent="0">
              <a:buNone/>
            </a:pPr>
            <a:r>
              <a:rPr lang="en-US" sz="2400" dirty="0" smtClean="0">
                <a:solidFill>
                  <a:schemeClr val="tx2"/>
                </a:solidFill>
              </a:rPr>
              <a:t>BESS – Battery Energy Storage System </a:t>
            </a:r>
          </a:p>
          <a:p>
            <a:pPr marL="0" indent="0">
              <a:buNone/>
            </a:pPr>
            <a:r>
              <a:rPr lang="en-US" sz="2400" dirty="0" smtClean="0">
                <a:solidFill>
                  <a:schemeClr val="tx2"/>
                </a:solidFill>
              </a:rPr>
              <a:t>WGR – Wind Generation Resource </a:t>
            </a:r>
          </a:p>
          <a:p>
            <a:pPr marL="0" indent="0">
              <a:buNone/>
            </a:pPr>
            <a:r>
              <a:rPr lang="en-US" sz="2400" dirty="0" smtClean="0">
                <a:solidFill>
                  <a:schemeClr val="tx2"/>
                </a:solidFill>
              </a:rPr>
              <a:t>PVGR </a:t>
            </a:r>
            <a:r>
              <a:rPr lang="en-US" sz="2400" dirty="0">
                <a:solidFill>
                  <a:schemeClr val="tx2"/>
                </a:solidFill>
              </a:rPr>
              <a:t>– Photo-Voltaic Generation Resource </a:t>
            </a:r>
          </a:p>
          <a:p>
            <a:pPr marL="0" indent="0">
              <a:buNone/>
            </a:pPr>
            <a:r>
              <a:rPr lang="en-US" sz="2400" dirty="0" smtClean="0">
                <a:solidFill>
                  <a:schemeClr val="tx2"/>
                </a:solidFill>
              </a:rPr>
              <a:t>ESR </a:t>
            </a:r>
            <a:r>
              <a:rPr lang="en-US" sz="2400" dirty="0">
                <a:solidFill>
                  <a:schemeClr val="tx2"/>
                </a:solidFill>
              </a:rPr>
              <a:t>– </a:t>
            </a:r>
            <a:r>
              <a:rPr lang="en-US" sz="2400" dirty="0" smtClean="0">
                <a:solidFill>
                  <a:schemeClr val="tx2"/>
                </a:solidFill>
              </a:rPr>
              <a:t>Energy Storage Resource </a:t>
            </a:r>
            <a:endParaRPr lang="en-US" sz="2400" dirty="0">
              <a:solidFill>
                <a:schemeClr val="tx2"/>
              </a:solidFill>
            </a:endParaRPr>
          </a:p>
          <a:p>
            <a:pPr marL="0" indent="0">
              <a:buNone/>
            </a:pPr>
            <a:endParaRPr lang="en-US" sz="2400" dirty="0" smtClean="0">
              <a:solidFill>
                <a:schemeClr val="tx2"/>
              </a:solidFill>
            </a:endParaRPr>
          </a:p>
          <a:p>
            <a:pPr marL="0" indent="0">
              <a:buNone/>
            </a:pPr>
            <a:endParaRPr lang="en-US" sz="2400" dirty="0" smtClean="0">
              <a:solidFill>
                <a:schemeClr val="tx2"/>
              </a:solidFill>
            </a:endParaRPr>
          </a:p>
          <a:p>
            <a:pPr marL="0" indent="0">
              <a:buNone/>
            </a:pPr>
            <a:endParaRPr lang="en-US" sz="2400" dirty="0" smtClean="0">
              <a:solidFill>
                <a:schemeClr val="tx2"/>
              </a:solidFill>
            </a:endParaRPr>
          </a:p>
          <a:p>
            <a:pPr marL="0" indent="0">
              <a:buNone/>
            </a:pPr>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3222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Background</a:t>
            </a:r>
          </a:p>
        </p:txBody>
      </p:sp>
      <p:sp>
        <p:nvSpPr>
          <p:cNvPr id="16387" name="Content Placeholder 2"/>
          <p:cNvSpPr>
            <a:spLocks noGrp="1"/>
          </p:cNvSpPr>
          <p:nvPr>
            <p:ph idx="1"/>
          </p:nvPr>
        </p:nvSpPr>
        <p:spPr bwMode="auto">
          <a:xfrm>
            <a:off x="533400" y="923925"/>
            <a:ext cx="8267700" cy="4943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Stakeholders at the Battery Energy Storage Task Force (BESTF) had identified a need to review existing GINR process as developers are proposing to add batteries at an existing generation site to </a:t>
            </a:r>
            <a:r>
              <a:rPr lang="en-US" sz="2400" b="1" u="sng" dirty="0" smtClean="0"/>
              <a:t>only enhance </a:t>
            </a:r>
            <a:r>
              <a:rPr lang="en-US" sz="2000" i="1" dirty="0" smtClean="0"/>
              <a:t>(not increase previously studied Pmax in the IA) </a:t>
            </a:r>
            <a:r>
              <a:rPr lang="en-US" sz="2400" dirty="0" smtClean="0"/>
              <a:t>the capability of existing Resources. This issue was captured as Key Topic and Concept (KTC) #13. </a:t>
            </a:r>
          </a:p>
          <a:p>
            <a:r>
              <a:rPr lang="en-US" sz="2400" dirty="0" smtClean="0"/>
              <a:t>Also, Monthly </a:t>
            </a:r>
            <a:r>
              <a:rPr lang="en-US" sz="2400" dirty="0">
                <a:hlinkClick r:id="rId3"/>
              </a:rPr>
              <a:t>Generator Interconnection Status </a:t>
            </a:r>
            <a:r>
              <a:rPr lang="en-US" sz="2400" dirty="0" smtClean="0">
                <a:hlinkClick r:id="rId3"/>
              </a:rPr>
              <a:t>(GIS</a:t>
            </a:r>
            <a:r>
              <a:rPr lang="en-US" sz="2400" dirty="0" smtClean="0"/>
              <a:t>) Reports at the end of Dec 31, 2019, shows new 32 co-located energy storage projects totaling 2994 MW. </a:t>
            </a:r>
          </a:p>
          <a:p>
            <a:pPr lvl="1"/>
            <a:r>
              <a:rPr lang="en-US" sz="2200" dirty="0" smtClean="0"/>
              <a:t>Some of these new projects expressed their interest to be self-limiting </a:t>
            </a:r>
          </a:p>
          <a:p>
            <a:endParaRPr lang="en-US" sz="2400" dirty="0" smtClean="0"/>
          </a:p>
          <a:p>
            <a:pPr marL="342900" lvl="1" indent="-342900">
              <a:buFont typeface="Arial" panose="020B0604020202020204" pitchFamily="34" charset="0"/>
              <a:buChar char="•"/>
            </a:pPr>
            <a:endParaRPr lang="en-US" dirty="0"/>
          </a:p>
          <a:p>
            <a:pPr lvl="1"/>
            <a:endParaRPr lang="en-US" dirty="0" smtClean="0"/>
          </a:p>
        </p:txBody>
      </p:sp>
      <p:sp>
        <p:nvSpPr>
          <p:cNvPr id="2" name="Slide Number Placeholder 1"/>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982949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Example GINR #1  </a:t>
            </a:r>
            <a:r>
              <a:rPr lang="en-US" sz="2000" dirty="0" smtClean="0"/>
              <a:t>(Greater Capacity Factor, more on-peak)</a:t>
            </a:r>
            <a:endParaRPr lang="en-US" altLang="en-US" sz="2000" dirty="0"/>
          </a:p>
        </p:txBody>
      </p:sp>
      <p:sp>
        <p:nvSpPr>
          <p:cNvPr id="10" name="Content Placeholder 2"/>
          <p:cNvSpPr>
            <a:spLocks noGrp="1"/>
          </p:cNvSpPr>
          <p:nvPr>
            <p:ph idx="1"/>
          </p:nvPr>
        </p:nvSpPr>
        <p:spPr bwMode="auto">
          <a:xfrm>
            <a:off x="533400" y="762000"/>
            <a:ext cx="8267700" cy="533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Scenario 1</a:t>
            </a:r>
            <a:r>
              <a:rPr lang="en-US" sz="2400" dirty="0" smtClean="0"/>
              <a:t>: </a:t>
            </a:r>
            <a:r>
              <a:rPr lang="en-US" sz="2400" dirty="0"/>
              <a:t>New Solar/wind + storage projects, solar = 200MW, storage = 200MW, but the IE only wants to deliver a total of 200MW to the grid</a:t>
            </a:r>
            <a:r>
              <a:rPr lang="en-US" sz="2400" dirty="0" smtClean="0"/>
              <a:t>.</a:t>
            </a:r>
            <a:endParaRPr lang="en-US" altLang="en-US" sz="2400" dirty="0" smtClean="0">
              <a:ea typeface="Calibri" panose="020F0502020204030204" pitchFamily="34" charset="0"/>
            </a:endParaRPr>
          </a:p>
          <a:p>
            <a:pPr marL="685800" lvl="1"/>
            <a:endParaRPr lang="en-US" sz="2000" dirty="0" smtClean="0"/>
          </a:p>
          <a:p>
            <a:pPr lvl="1"/>
            <a:r>
              <a:rPr lang="en-US" sz="2200" dirty="0"/>
              <a:t>Example: </a:t>
            </a:r>
            <a:r>
              <a:rPr lang="en-US" sz="2200" dirty="0" smtClean="0"/>
              <a:t>##INR**** Solar</a:t>
            </a:r>
            <a:r>
              <a:rPr lang="en-US" sz="2200" dirty="0"/>
              <a:t>, 200MW </a:t>
            </a:r>
            <a:r>
              <a:rPr lang="en-US" sz="2200" dirty="0" smtClean="0"/>
              <a:t>  	              		  	  ##INR**** Storage</a:t>
            </a:r>
            <a:r>
              <a:rPr lang="en-US" sz="2200" dirty="0"/>
              <a:t>, </a:t>
            </a:r>
            <a:r>
              <a:rPr lang="en-US" sz="2200" dirty="0" smtClean="0"/>
              <a:t>200MW</a:t>
            </a:r>
          </a:p>
          <a:p>
            <a:pPr marL="685800" lvl="1"/>
            <a:r>
              <a:rPr lang="en-US" sz="2200" dirty="0"/>
              <a:t>AC </a:t>
            </a:r>
            <a:r>
              <a:rPr lang="en-US" sz="2200" dirty="0" smtClean="0"/>
              <a:t>connected, </a:t>
            </a:r>
            <a:r>
              <a:rPr lang="en-US" sz="2200" dirty="0"/>
              <a:t>currently at Screening Study stage. IE only wants to deliver 200MW to ERCOT. </a:t>
            </a:r>
            <a:endParaRPr lang="en-US" sz="2200" dirty="0" smtClean="0"/>
          </a:p>
          <a:p>
            <a:pPr marL="400050" lvl="1" indent="0">
              <a:buNone/>
            </a:pPr>
            <a:endParaRPr lang="en-US" sz="2000" dirty="0" smtClean="0"/>
          </a:p>
          <a:p>
            <a:pPr marL="1085850" lvl="2"/>
            <a:endParaRPr lang="en-US" sz="1800" dirty="0" smtClean="0"/>
          </a:p>
          <a:p>
            <a:pPr lvl="1"/>
            <a:endParaRPr lang="en-US" altLang="en-US" sz="20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140967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Example #2:</a:t>
            </a:r>
            <a:endParaRPr lang="en-US" altLang="en-US" dirty="0"/>
          </a:p>
        </p:txBody>
      </p:sp>
      <p:sp>
        <p:nvSpPr>
          <p:cNvPr id="10" name="Content Placeholder 2"/>
          <p:cNvSpPr>
            <a:spLocks noGrp="1"/>
          </p:cNvSpPr>
          <p:nvPr>
            <p:ph idx="1"/>
          </p:nvPr>
        </p:nvSpPr>
        <p:spPr bwMode="auto">
          <a:xfrm>
            <a:off x="533400" y="923925"/>
            <a:ext cx="8267700" cy="4486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Scenario 2</a:t>
            </a:r>
            <a:r>
              <a:rPr lang="en-US" sz="2400" dirty="0" smtClean="0"/>
              <a:t>: Existing Generation site with a Combustion Turbine that wants to add Battery without increasing the Pmax in the IA.</a:t>
            </a:r>
          </a:p>
          <a:p>
            <a:r>
              <a:rPr lang="en-US" sz="2400" dirty="0" smtClean="0"/>
              <a:t>AC connected </a:t>
            </a:r>
          </a:p>
          <a:p>
            <a:r>
              <a:rPr lang="en-US" sz="2400" dirty="0" smtClean="0"/>
              <a:t>ESR and CTs are behind the same POI </a:t>
            </a:r>
          </a:p>
          <a:p>
            <a:r>
              <a:rPr lang="en-US" sz="2400" dirty="0" smtClean="0"/>
              <a:t>Addition of ESR is to enhance the capability of the CT to participate in additional AS</a:t>
            </a:r>
          </a:p>
          <a:p>
            <a:pPr marL="0" indent="0">
              <a:buNone/>
            </a:pPr>
            <a:endParaRPr lang="en-US" sz="2400" dirty="0"/>
          </a:p>
          <a:p>
            <a:endParaRPr lang="en-US" altLang="en-US" sz="2400" dirty="0" smtClean="0">
              <a:ea typeface="Calibri" panose="020F0502020204030204" pitchFamily="34" charset="0"/>
            </a:endParaRPr>
          </a:p>
          <a:p>
            <a:pPr marL="685800" lvl="1"/>
            <a:endParaRPr lang="en-US" sz="2000" dirty="0" smtClean="0"/>
          </a:p>
          <a:p>
            <a:pPr marL="400050" lvl="1" indent="0">
              <a:buNone/>
            </a:pPr>
            <a:endParaRPr lang="en-US" sz="2200" dirty="0" smtClean="0"/>
          </a:p>
          <a:p>
            <a:pPr marL="685800" lvl="1"/>
            <a:endParaRPr lang="en-US" sz="2000" dirty="0" smtClean="0"/>
          </a:p>
          <a:p>
            <a:pPr marL="1085850" lvl="2"/>
            <a:endParaRPr lang="en-US" sz="1800" dirty="0" smtClean="0"/>
          </a:p>
          <a:p>
            <a:pPr lvl="1"/>
            <a:endParaRPr lang="en-US" altLang="en-US" sz="20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846956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Example GINR #</a:t>
            </a:r>
            <a:r>
              <a:rPr lang="en-US" dirty="0"/>
              <a:t>3</a:t>
            </a:r>
            <a:r>
              <a:rPr lang="en-US" dirty="0" smtClean="0"/>
              <a:t>: </a:t>
            </a:r>
            <a:r>
              <a:rPr lang="en-US" sz="2000" dirty="0" smtClean="0"/>
              <a:t>(Change in technology, </a:t>
            </a:r>
            <a:r>
              <a:rPr lang="en-US" sz="2000" dirty="0"/>
              <a:t>more on-peak)</a:t>
            </a:r>
            <a:endParaRPr lang="en-US" altLang="en-US" sz="2000" dirty="0"/>
          </a:p>
        </p:txBody>
      </p:sp>
      <p:sp>
        <p:nvSpPr>
          <p:cNvPr id="10" name="Content Placeholder 2"/>
          <p:cNvSpPr>
            <a:spLocks noGrp="1"/>
          </p:cNvSpPr>
          <p:nvPr>
            <p:ph idx="1"/>
          </p:nvPr>
        </p:nvSpPr>
        <p:spPr bwMode="auto">
          <a:xfrm>
            <a:off x="533400" y="923925"/>
            <a:ext cx="8267700" cy="4486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Scenario 3</a:t>
            </a:r>
            <a:r>
              <a:rPr lang="en-US" sz="2400" dirty="0" smtClean="0"/>
              <a:t>: </a:t>
            </a:r>
            <a:r>
              <a:rPr lang="en-US" sz="2400" dirty="0"/>
              <a:t>Existing wind farms, IE wants to install a battery but the total output of the wind/battery is </a:t>
            </a:r>
            <a:r>
              <a:rPr lang="en-US" sz="2400" dirty="0" smtClean="0"/>
              <a:t>equal to or smaller than </a:t>
            </a:r>
            <a:r>
              <a:rPr lang="en-US" sz="2400" dirty="0"/>
              <a:t>the original </a:t>
            </a:r>
            <a:r>
              <a:rPr lang="en-US" sz="2400" dirty="0" smtClean="0"/>
              <a:t>Pmax.</a:t>
            </a:r>
            <a:endParaRPr lang="en-US" altLang="en-US" sz="2400" dirty="0" smtClean="0">
              <a:ea typeface="Calibri" panose="020F0502020204030204" pitchFamily="34" charset="0"/>
            </a:endParaRPr>
          </a:p>
          <a:p>
            <a:pPr marL="685800" lvl="1"/>
            <a:endParaRPr lang="en-US" sz="2000" dirty="0" smtClean="0"/>
          </a:p>
          <a:p>
            <a:pPr lvl="1"/>
            <a:r>
              <a:rPr lang="en-US" sz="2200" dirty="0"/>
              <a:t>Example: ##INR**** </a:t>
            </a:r>
            <a:r>
              <a:rPr lang="en-US" sz="2200" dirty="0" smtClean="0"/>
              <a:t>Wind Repower</a:t>
            </a:r>
            <a:r>
              <a:rPr lang="en-US" sz="2200" dirty="0"/>
              <a:t>, </a:t>
            </a:r>
            <a:r>
              <a:rPr lang="en-US" sz="2200" dirty="0" smtClean="0"/>
              <a:t>46.2MW 						(</a:t>
            </a:r>
            <a:r>
              <a:rPr lang="en-US" sz="2200" dirty="0"/>
              <a:t>originally 63MW)</a:t>
            </a:r>
          </a:p>
          <a:p>
            <a:pPr marL="457200" lvl="1" indent="0">
              <a:buNone/>
            </a:pPr>
            <a:r>
              <a:rPr lang="en-US" sz="2200" dirty="0" smtClean="0"/>
              <a:t> 		 </a:t>
            </a:r>
            <a:r>
              <a:rPr lang="en-US" sz="2200" dirty="0"/>
              <a:t>##INR**** </a:t>
            </a:r>
            <a:r>
              <a:rPr lang="en-US" sz="2200" dirty="0" smtClean="0"/>
              <a:t>BESS</a:t>
            </a:r>
            <a:r>
              <a:rPr lang="en-US" sz="2200" dirty="0"/>
              <a:t>, </a:t>
            </a:r>
            <a:r>
              <a:rPr lang="en-US" sz="2200" dirty="0" smtClean="0"/>
              <a:t>16.8MW</a:t>
            </a:r>
          </a:p>
          <a:p>
            <a:pPr marL="685800" lvl="1"/>
            <a:endParaRPr lang="en-US" sz="2200" dirty="0" smtClean="0"/>
          </a:p>
          <a:p>
            <a:pPr marL="685800" lvl="1"/>
            <a:r>
              <a:rPr lang="en-US" sz="2200" dirty="0"/>
              <a:t>AC </a:t>
            </a:r>
            <a:r>
              <a:rPr lang="en-US" sz="2200" dirty="0" smtClean="0"/>
              <a:t>connected, </a:t>
            </a:r>
            <a:r>
              <a:rPr lang="en-US" sz="2200" dirty="0"/>
              <a:t>currently at FIS stage. Replace the existing 3 MW turbines with 2.2 MW turbines. There are 21 total, so there’s a net change of -16.8 MW. Radial line</a:t>
            </a:r>
            <a:r>
              <a:rPr lang="en-US" sz="2200" dirty="0" smtClean="0"/>
              <a:t>.</a:t>
            </a:r>
          </a:p>
          <a:p>
            <a:pPr marL="685800" lvl="1"/>
            <a:endParaRPr lang="en-US" sz="2000" dirty="0" smtClean="0"/>
          </a:p>
          <a:p>
            <a:pPr marL="1085850" lvl="2"/>
            <a:endParaRPr lang="en-US" sz="1800" dirty="0" smtClean="0"/>
          </a:p>
          <a:p>
            <a:pPr lvl="1"/>
            <a:endParaRPr lang="en-US" altLang="en-US" sz="20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a:p>
            <a:pPr eaLnBrk="1" hangingPunct="1"/>
            <a:endParaRPr lang="en-US" altLang="en-US" sz="2400" dirty="0" smtClean="0">
              <a:ea typeface="Calibri" panose="020F0502020204030204" pitchFamily="34" charset="0"/>
            </a:endParaRPr>
          </a:p>
          <a:p>
            <a:pPr eaLnBrk="1" hangingPunct="1"/>
            <a:endParaRPr lang="en-US" altLang="en-US" sz="2400" dirty="0">
              <a:ea typeface="Calibri" panose="020F0502020204030204" pitchFamily="34" charset="0"/>
            </a:endParaRPr>
          </a:p>
        </p:txBody>
      </p:sp>
      <p:sp>
        <p:nvSpPr>
          <p:cNvPr id="2" name="Slide Number Placeholder 1"/>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837376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Assumptions for Self-Limiting Facilities</a:t>
            </a:r>
          </a:p>
        </p:txBody>
      </p:sp>
      <p:sp>
        <p:nvSpPr>
          <p:cNvPr id="16387" name="Content Placeholder 2"/>
          <p:cNvSpPr>
            <a:spLocks noGrp="1"/>
          </p:cNvSpPr>
          <p:nvPr>
            <p:ph idx="1"/>
          </p:nvPr>
        </p:nvSpPr>
        <p:spPr bwMode="auto">
          <a:xfrm>
            <a:off x="502403" y="762000"/>
            <a:ext cx="8267700" cy="556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en-US" sz="1800" dirty="0"/>
              <a:t>The addition of energy storage to an existing generation site that is not intended to increase amount of MW that can be injected at the POI. Pmax in at the POI in the IA does not change. </a:t>
            </a:r>
          </a:p>
          <a:p>
            <a:pPr algn="just"/>
            <a:r>
              <a:rPr lang="en-US" sz="1800" dirty="0" smtClean="0"/>
              <a:t>A </a:t>
            </a:r>
            <a:r>
              <a:rPr lang="en-US" sz="1800" dirty="0"/>
              <a:t>new energy storage capacity co-located with a new generation site with Pmax in the IA lower than total installed MW capacity behind the POI. (Note that ERCOT does not currently reflect the IA limits in the network model.) </a:t>
            </a:r>
          </a:p>
          <a:p>
            <a:pPr algn="just"/>
            <a:r>
              <a:rPr lang="en-US" sz="1800" dirty="0"/>
              <a:t>Installed AC/DC MW capacity behind the POI may exceed inverter rating or the IA, but the power injected into ERCOT grid will always be limited to the Pmax in the </a:t>
            </a:r>
            <a:r>
              <a:rPr lang="en-US" sz="1800" dirty="0" smtClean="0"/>
              <a:t>IA</a:t>
            </a:r>
            <a:r>
              <a:rPr lang="en-US" sz="1800" dirty="0"/>
              <a:t>.  </a:t>
            </a:r>
          </a:p>
          <a:p>
            <a:pPr algn="just"/>
            <a:r>
              <a:rPr lang="en-US" sz="1800" dirty="0"/>
              <a:t>As a part of GINR process, Interconnecting Entity (IE) shall provide all details of the physically-limiting elements (e.g. inverters and GSUs) and/or power plant controller that will enforce the limit. TSP may install additional schemes to ensure adequate protection.</a:t>
            </a:r>
          </a:p>
          <a:p>
            <a:pPr algn="just"/>
            <a:r>
              <a:rPr lang="en-US" sz="1800" dirty="0" smtClean="0"/>
              <a:t>Self-Limiting concept only applies to Resources behind the same POI. </a:t>
            </a:r>
            <a:endParaRPr lang="en-US" sz="1800" dirty="0"/>
          </a:p>
          <a:p>
            <a:pPr algn="just"/>
            <a:endParaRPr lang="en-US" sz="1800" dirty="0" smtClean="0"/>
          </a:p>
          <a:p>
            <a:pPr marL="342900" lvl="1" indent="-342900" algn="just">
              <a:buFont typeface="Arial" panose="020B0604020202020204" pitchFamily="34" charset="0"/>
              <a:buChar char="•"/>
            </a:pPr>
            <a:endParaRPr lang="en-US" sz="1800" dirty="0"/>
          </a:p>
          <a:p>
            <a:pPr lvl="1" algn="just"/>
            <a:endParaRPr lang="en-US" sz="1800" dirty="0" smtClean="0"/>
          </a:p>
        </p:txBody>
      </p:sp>
      <p:sp>
        <p:nvSpPr>
          <p:cNvPr id="2" name="Slide Number Placeholder 1"/>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623761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GINR Milestones</a:t>
            </a:r>
            <a:endParaRPr lang="en-US" sz="1800" strike="sngStrike"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3" name="Picture 2"/>
          <p:cNvPicPr>
            <a:picLocks noChangeAspect="1"/>
          </p:cNvPicPr>
          <p:nvPr/>
        </p:nvPicPr>
        <p:blipFill>
          <a:blip r:embed="rId2"/>
          <a:stretch>
            <a:fillRect/>
          </a:stretch>
        </p:blipFill>
        <p:spPr>
          <a:xfrm>
            <a:off x="228600" y="5105400"/>
            <a:ext cx="6981825" cy="1143000"/>
          </a:xfrm>
          <a:prstGeom prst="rect">
            <a:avLst/>
          </a:prstGeom>
        </p:spPr>
      </p:pic>
      <p:pic>
        <p:nvPicPr>
          <p:cNvPr id="5" name="Picture 4"/>
          <p:cNvPicPr>
            <a:picLocks noChangeAspect="1"/>
          </p:cNvPicPr>
          <p:nvPr/>
        </p:nvPicPr>
        <p:blipFill>
          <a:blip r:embed="rId3"/>
          <a:stretch>
            <a:fillRect/>
          </a:stretch>
        </p:blipFill>
        <p:spPr>
          <a:xfrm>
            <a:off x="362607" y="838200"/>
            <a:ext cx="7866993" cy="4267200"/>
          </a:xfrm>
          <a:prstGeom prst="rect">
            <a:avLst/>
          </a:prstGeom>
        </p:spPr>
      </p:pic>
    </p:spTree>
    <p:extLst>
      <p:ext uri="{BB962C8B-B14F-4D97-AF65-F5344CB8AC3E}">
        <p14:creationId xmlns:p14="http://schemas.microsoft.com/office/powerpoint/2010/main" val="1337953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GINR Milestones</a:t>
            </a:r>
            <a:endParaRPr lang="en-US" sz="1800" strike="sngStrike"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7" name="Picture 6"/>
          <p:cNvPicPr>
            <a:picLocks noChangeAspect="1"/>
          </p:cNvPicPr>
          <p:nvPr/>
        </p:nvPicPr>
        <p:blipFill>
          <a:blip r:embed="rId2"/>
          <a:stretch>
            <a:fillRect/>
          </a:stretch>
        </p:blipFill>
        <p:spPr>
          <a:xfrm>
            <a:off x="381000" y="5029200"/>
            <a:ext cx="6981825" cy="1190625"/>
          </a:xfrm>
          <a:prstGeom prst="rect">
            <a:avLst/>
          </a:prstGeom>
        </p:spPr>
      </p:pic>
      <p:pic>
        <p:nvPicPr>
          <p:cNvPr id="8" name="Picture 7"/>
          <p:cNvPicPr>
            <a:picLocks noChangeAspect="1"/>
          </p:cNvPicPr>
          <p:nvPr/>
        </p:nvPicPr>
        <p:blipFill>
          <a:blip r:embed="rId3"/>
          <a:stretch>
            <a:fillRect/>
          </a:stretch>
        </p:blipFill>
        <p:spPr>
          <a:xfrm>
            <a:off x="367862" y="1295400"/>
            <a:ext cx="7836108" cy="2743200"/>
          </a:xfrm>
          <a:prstGeom prst="rect">
            <a:avLst/>
          </a:prstGeom>
        </p:spPr>
      </p:pic>
    </p:spTree>
    <p:extLst>
      <p:ext uri="{BB962C8B-B14F-4D97-AF65-F5344CB8AC3E}">
        <p14:creationId xmlns:p14="http://schemas.microsoft.com/office/powerpoint/2010/main" val="15355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28039</TotalTime>
  <Words>861</Words>
  <Application>Microsoft Office PowerPoint</Application>
  <PresentationFormat>On-screen Show (4:3)</PresentationFormat>
  <Paragraphs>176</Paragraphs>
  <Slides>14</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1_Custom Design</vt:lpstr>
      <vt:lpstr>Office Theme</vt:lpstr>
      <vt:lpstr>PowerPoint Presentation</vt:lpstr>
      <vt:lpstr>Acronym </vt:lpstr>
      <vt:lpstr>Background</vt:lpstr>
      <vt:lpstr>Example GINR #1  (Greater Capacity Factor, more on-peak)</vt:lpstr>
      <vt:lpstr>Example #2:</vt:lpstr>
      <vt:lpstr>Example GINR #3: (Change in technology, more on-peak)</vt:lpstr>
      <vt:lpstr>Assumptions for Self-Limiting Facilities</vt:lpstr>
      <vt:lpstr>GINR Milestones</vt:lpstr>
      <vt:lpstr>GINR Milestones</vt:lpstr>
      <vt:lpstr>GINR Milestones</vt:lpstr>
      <vt:lpstr>Next steps and Questions </vt:lpstr>
      <vt:lpstr>Next steps and Questions </vt:lpstr>
      <vt:lpstr>PowerPoint Presentation</vt:lpstr>
      <vt:lpstr>GIS, Battery Project Details (as of Dec 31)</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Sharma, Sandip</cp:lastModifiedBy>
  <cp:revision>733</cp:revision>
  <cp:lastPrinted>2020-01-08T20:39:22Z</cp:lastPrinted>
  <dcterms:created xsi:type="dcterms:W3CDTF">2016-01-21T15:20:31Z</dcterms:created>
  <dcterms:modified xsi:type="dcterms:W3CDTF">2020-01-16T21:21:45Z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