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4"/>
  </p:notesMasterIdLst>
  <p:handoutMasterIdLst>
    <p:handoutMasterId r:id="rId15"/>
  </p:handoutMasterIdLst>
  <p:sldIdLst>
    <p:sldId id="260" r:id="rId7"/>
    <p:sldId id="357" r:id="rId8"/>
    <p:sldId id="360" r:id="rId9"/>
    <p:sldId id="331" r:id="rId10"/>
    <p:sldId id="358" r:id="rId11"/>
    <p:sldId id="359" r:id="rId12"/>
    <p:sldId id="35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6" autoAdjust="0"/>
    <p:restoredTop sz="84327" autoAdjust="0"/>
  </p:normalViewPr>
  <p:slideViewPr>
    <p:cSldViewPr showGuides="1">
      <p:cViewPr varScale="1">
        <p:scale>
          <a:sx n="63" d="100"/>
          <a:sy n="63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27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Workshop III: PGRR Update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January 16,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052221"/>
          </a:xfrm>
        </p:spPr>
        <p:txBody>
          <a:bodyPr/>
          <a:lstStyle/>
          <a:p>
            <a:r>
              <a:rPr lang="en-US" sz="2400" dirty="0" smtClean="0"/>
              <a:t>Create the concept of large and small generators</a:t>
            </a:r>
          </a:p>
          <a:p>
            <a:pPr lvl="1"/>
            <a:r>
              <a:rPr lang="en-US" sz="2000" dirty="0" smtClean="0"/>
              <a:t>Large generators are 10 MW or greater</a:t>
            </a:r>
          </a:p>
          <a:p>
            <a:pPr lvl="1"/>
            <a:r>
              <a:rPr lang="en-US" sz="2000" dirty="0" smtClean="0"/>
              <a:t>Small generators are greater than 1 MW, but less than 10 MW</a:t>
            </a:r>
          </a:p>
          <a:p>
            <a:endParaRPr lang="en-US" sz="2400" dirty="0" smtClean="0"/>
          </a:p>
          <a:p>
            <a:r>
              <a:rPr lang="en-US" sz="2400" dirty="0"/>
              <a:t>Maintain the existing interconnection process for </a:t>
            </a:r>
            <a:r>
              <a:rPr lang="en-US" sz="2400" dirty="0" smtClean="0"/>
              <a:t>large generators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Create a tracking process for small generators, regardless of interconnection location</a:t>
            </a:r>
          </a:p>
          <a:p>
            <a:endParaRPr lang="en-US" sz="2400" dirty="0" smtClean="0"/>
          </a:p>
          <a:p>
            <a:r>
              <a:rPr lang="en-US" sz="2400" dirty="0" smtClean="0"/>
              <a:t>Streamline and reorganize the existing PG Section 5 language in order to better incorporate new language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Proposed </a:t>
            </a:r>
            <a:r>
              <a:rPr lang="en-US" dirty="0" smtClean="0"/>
              <a:t>Additions to PG Section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A new subsection was added to create a tracking process for small generators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Interconnection Procedures for Small Generators</a:t>
            </a:r>
          </a:p>
          <a:p>
            <a:pPr lvl="2">
              <a:spcBef>
                <a:spcPts val="600"/>
              </a:spcBef>
            </a:pPr>
            <a:r>
              <a:rPr lang="en-US" sz="2000" dirty="0" smtClean="0"/>
              <a:t>Application</a:t>
            </a:r>
          </a:p>
          <a:p>
            <a:pPr lvl="2">
              <a:spcBef>
                <a:spcPts val="600"/>
              </a:spcBef>
            </a:pPr>
            <a:r>
              <a:rPr lang="en-US" sz="2000" dirty="0" smtClean="0"/>
              <a:t>Timeline</a:t>
            </a:r>
          </a:p>
          <a:p>
            <a:pPr lvl="2">
              <a:spcBef>
                <a:spcPts val="600"/>
              </a:spcBef>
            </a:pPr>
            <a:r>
              <a:rPr lang="en-US" sz="2000" dirty="0" smtClean="0"/>
              <a:t>Tracking Fees</a:t>
            </a:r>
            <a:endParaRPr lang="en-US" sz="2000" dirty="0" smtClean="0"/>
          </a:p>
          <a:p>
            <a:pPr lvl="2">
              <a:spcBef>
                <a:spcPts val="600"/>
              </a:spcBef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/>
              <a:t>Several existing subsections, such as those related to applicability and </a:t>
            </a:r>
            <a:r>
              <a:rPr lang="en-US" sz="2400" dirty="0" smtClean="0"/>
              <a:t>interconnection status, </a:t>
            </a:r>
            <a:r>
              <a:rPr lang="en-US" sz="2400" dirty="0" smtClean="0"/>
              <a:t>were modified to include small </a:t>
            </a:r>
            <a:r>
              <a:rPr lang="en-US" sz="2400" dirty="0" smtClean="0"/>
              <a:t>generators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Deletions </a:t>
            </a:r>
            <a:r>
              <a:rPr lang="en-US" dirty="0" smtClean="0"/>
              <a:t>to PG </a:t>
            </a:r>
            <a:r>
              <a:rPr lang="en-US" dirty="0" smtClean="0"/>
              <a:t>Section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A few subsections were deleted due to redundancy and to prevent confusion</a:t>
            </a: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869140"/>
              </p:ext>
            </p:extLst>
          </p:nvPr>
        </p:nvGraphicFramePr>
        <p:xfrm>
          <a:off x="342900" y="1547101"/>
          <a:ext cx="8534400" cy="450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59817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Subsection Name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for Deletion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5.1.1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Applicability: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Process:</a:t>
                      </a:r>
                      <a:r>
                        <a:rPr lang="en-US" sz="16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(1)</a:t>
                      </a:r>
                      <a:endParaRPr lang="en-US" sz="16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 Submission</a:t>
                      </a:r>
                      <a:r>
                        <a:rPr lang="en-US" sz="16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Requirements: Paragraph (1), (3)</a:t>
                      </a:r>
                      <a:endParaRPr lang="en-US" sz="16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Request: Paragraph (2), (3), 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unnecessary/redundant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Study Fees: Paragraph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and Full Interconnection Study Application Fees: Paragraph (2)(c)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5.8.1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Standards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Relocations in PG </a:t>
            </a:r>
            <a:r>
              <a:rPr lang="en-US" dirty="0" smtClean="0"/>
              <a:t>Section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A few existing subsections were relocated within PG Section 5 to improve </a:t>
            </a:r>
            <a:r>
              <a:rPr lang="en-US" sz="2000" dirty="0" smtClean="0"/>
              <a:t>flow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605644"/>
              </p:ext>
            </p:extLst>
          </p:nvPr>
        </p:nvGraphicFramePr>
        <p:xfrm>
          <a:off x="381001" y="1676400"/>
          <a:ext cx="8382000" cy="423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99"/>
                <a:gridCol w="68580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Subsection Name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5.2.1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Application: Paragraph (7), (8), (9)</a:t>
                      </a:r>
                      <a:endParaRPr lang="en-US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Submission Requirements: Paragraph (2)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5.4.9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Proof of Site Control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Fees: Paragraph (2)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5.7.5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Process Timetables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5.9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Quarterly Stability Assessment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2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Renaming in PG </a:t>
            </a:r>
            <a:r>
              <a:rPr lang="en-US" dirty="0" smtClean="0"/>
              <a:t>Section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000" dirty="0" smtClean="0"/>
              <a:t>PG Section 5 and a few subsections were renamed to better describe </a:t>
            </a:r>
            <a:r>
              <a:rPr lang="en-US" sz="2000" dirty="0" smtClean="0"/>
              <a:t>content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3418576"/>
              </p:ext>
            </p:extLst>
          </p:nvPr>
        </p:nvGraphicFramePr>
        <p:xfrm>
          <a:off x="411480" y="1600200"/>
          <a:ext cx="8458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3168581"/>
                <a:gridCol w="3841819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Subsection Name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Subsection Name</a:t>
                      </a:r>
                      <a:endParaRPr lang="en-US" dirty="0"/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79724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Initiation of the Generation Interconnection or Change Request Process</a:t>
                      </a:r>
                    </a:p>
                  </a:txBody>
                  <a:tcPr anchor="ctr"/>
                </a:tc>
              </a:tr>
              <a:tr h="79724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Modifications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to Request Declarations of Resource Data Accuracy</a:t>
                      </a:r>
                      <a:endParaRPr lang="en-US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Duty to Update Project Information and Respond to ERCOT and TSP Requests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Study Processes and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Procedures for Large Generators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Process Overview</a:t>
                      </a:r>
                      <a:endParaRPr lang="en-US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Scoping Process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6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Elements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Procedure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8048</TotalTime>
  <Words>440</Words>
  <Application>Microsoft Office PowerPoint</Application>
  <PresentationFormat>On-screen Show (4:3)</PresentationFormat>
  <Paragraphs>108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PGRR Purpose</vt:lpstr>
      <vt:lpstr>Proposed Additions to PG Section 5</vt:lpstr>
      <vt:lpstr>Proposed Deletions to PG Section 5</vt:lpstr>
      <vt:lpstr>Proposed Relocations in PG Section 5</vt:lpstr>
      <vt:lpstr>Proposed Renaming in PG Section 5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404</cp:revision>
  <cp:lastPrinted>2019-10-14T18:02:24Z</cp:lastPrinted>
  <dcterms:created xsi:type="dcterms:W3CDTF">2016-01-21T15:20:31Z</dcterms:created>
  <dcterms:modified xsi:type="dcterms:W3CDTF">2020-01-16T15:43:17Z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