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3" r:id="rId5"/>
    <p:sldMasterId id="2147483648" r:id="rId6"/>
  </p:sldMasterIdLst>
  <p:notesMasterIdLst>
    <p:notesMasterId r:id="rId11"/>
  </p:notesMasterIdLst>
  <p:handoutMasterIdLst>
    <p:handoutMasterId r:id="rId12"/>
  </p:handoutMasterIdLst>
  <p:sldIdLst>
    <p:sldId id="301" r:id="rId7"/>
    <p:sldId id="302" r:id="rId8"/>
    <p:sldId id="298" r:id="rId9"/>
    <p:sldId id="29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A68954"/>
    <a:srgbClr val="E7F2F5"/>
    <a:srgbClr val="44546A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96897" autoAdjust="0"/>
  </p:normalViewPr>
  <p:slideViewPr>
    <p:cSldViewPr showGuides="1">
      <p:cViewPr varScale="1">
        <p:scale>
          <a:sx n="69" d="100"/>
          <a:sy n="69" d="100"/>
        </p:scale>
        <p:origin x="158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80285797608631E-2"/>
          <c:y val="0.13763481269386782"/>
          <c:w val="0.86976537023781131"/>
          <c:h val="0.634495546011294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 Complete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7">
                  <c:v>1</c:v>
                </c:pt>
                <c:pt idx="10">
                  <c:v>7</c:v>
                </c:pt>
                <c:pt idx="11">
                  <c:v>7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 Complete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6">
                  <c:v>1</c:v>
                </c:pt>
                <c:pt idx="8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 Complete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9">
                  <c:v>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Sheet1!$G$2:$G$15</c:f>
              <c:numCache>
                <c:formatCode>General</c:formatCode>
                <c:ptCount val="14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5">
                  <c:v>1</c:v>
                </c:pt>
                <c:pt idx="9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Sheet1!$H$2:$H$15</c:f>
              <c:numCache>
                <c:formatCode>General</c:formatCode>
                <c:ptCount val="14"/>
                <c:pt idx="4">
                  <c:v>1</c:v>
                </c:pt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Sheet1!$I$2:$I$15</c:f>
              <c:numCache>
                <c:formatCode>General</c:formatCode>
                <c:ptCount val="14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  <c:pt idx="6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581829536"/>
        <c:axId val="581835808"/>
      </c:barChart>
      <c:catAx>
        <c:axId val="581829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835808"/>
        <c:crosses val="autoZero"/>
        <c:auto val="1"/>
        <c:lblAlgn val="ctr"/>
        <c:lblOffset val="100"/>
        <c:noMultiLvlLbl val="0"/>
      </c:catAx>
      <c:valAx>
        <c:axId val="58183580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#</a:t>
                </a:r>
                <a:r>
                  <a:rPr lang="en-US" sz="1200" baseline="0" dirty="0" smtClean="0"/>
                  <a:t> Items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4416607015032217"/>
              <c:y val="4.48484848484848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82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5836895388076508E-2"/>
          <c:y val="0.78982840213155181"/>
          <c:w val="0.90254193225846768"/>
          <c:h val="0.16724230493915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3496961528458E-2"/>
          <c:y val="0.16764753837588484"/>
          <c:w val="0.88135974557234398"/>
          <c:h val="0.6474809114769745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 Complete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7">
                  <c:v>50</c:v>
                </c:pt>
                <c:pt idx="10">
                  <c:v>87</c:v>
                </c:pt>
                <c:pt idx="11">
                  <c:v>87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 Complete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6">
                  <c:v>14</c:v>
                </c:pt>
                <c:pt idx="8">
                  <c:v>100</c:v>
                </c:pt>
                <c:pt idx="10">
                  <c:v>13</c:v>
                </c:pt>
                <c:pt idx="11">
                  <c:v>13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 Complete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100</c:v>
                </c:pt>
                <c:pt idx="2">
                  <c:v>25</c:v>
                </c:pt>
                <c:pt idx="4">
                  <c:v>50</c:v>
                </c:pt>
                <c:pt idx="5">
                  <c:v>50</c:v>
                </c:pt>
                <c:pt idx="6">
                  <c:v>57</c:v>
                </c:pt>
                <c:pt idx="7">
                  <c:v>50</c:v>
                </c:pt>
                <c:pt idx="9">
                  <c:v>72</c:v>
                </c:pt>
                <c:pt idx="10">
                  <c:v>17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Sheet1!$G$2:$G$15</c:f>
              <c:numCache>
                <c:formatCode>General</c:formatCode>
                <c:ptCount val="14"/>
                <c:pt idx="1">
                  <c:v>100</c:v>
                </c:pt>
                <c:pt idx="2">
                  <c:v>75</c:v>
                </c:pt>
                <c:pt idx="3">
                  <c:v>100</c:v>
                </c:pt>
                <c:pt idx="5">
                  <c:v>50</c:v>
                </c:pt>
                <c:pt idx="9">
                  <c:v>14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Sheet1!$H$2:$H$15</c:f>
              <c:numCache>
                <c:formatCode>General</c:formatCode>
                <c:ptCount val="14"/>
                <c:pt idx="4">
                  <c:v>50</c:v>
                </c:pt>
                <c:pt idx="6">
                  <c:v>14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Sheet1!$I$2:$I$15</c:f>
              <c:numCache>
                <c:formatCode>General</c:formatCode>
                <c:ptCount val="14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  <c:pt idx="6">
                  <c:v>15</c:v>
                </c:pt>
                <c:pt idx="9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1828752"/>
        <c:axId val="581829144"/>
      </c:barChart>
      <c:catAx>
        <c:axId val="58182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829144"/>
        <c:crosses val="autoZero"/>
        <c:auto val="0"/>
        <c:lblAlgn val="ctr"/>
        <c:lblOffset val="100"/>
        <c:noMultiLvlLbl val="0"/>
      </c:catAx>
      <c:valAx>
        <c:axId val="581829144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Items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951526329479086"/>
              <c:y val="4.54545454545454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82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237048071693735E-2"/>
          <c:y val="0.85100751610594128"/>
          <c:w val="0.87357995791066645"/>
          <c:h val="0.13384096874254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0.49524</cdr:x>
      <cdr:y>0.22727</cdr:y>
    </cdr:from>
    <cdr:to>
      <cdr:x>0.74286</cdr:x>
      <cdr:y>0.27273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962400" y="1143000"/>
          <a:ext cx="1981207" cy="2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accent1"/>
              </a:solidFill>
            </a:rPr>
            <a:t>1</a:t>
          </a:r>
          <a:r>
            <a:rPr lang="en-US" sz="1100" dirty="0" smtClean="0">
              <a:solidFill>
                <a:schemeClr val="accent1"/>
              </a:solidFill>
            </a:rPr>
            <a:t> @ TAC for approval</a:t>
          </a:r>
          <a:endParaRPr lang="en-US" sz="11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0.30476</cdr:x>
      <cdr:y>0.36364</cdr:y>
    </cdr:from>
    <cdr:to>
      <cdr:x>0.55238</cdr:x>
      <cdr:y>0.40909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438400" y="1828800"/>
          <a:ext cx="1981207" cy="228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accent1"/>
              </a:solidFill>
            </a:rPr>
            <a:t>1</a:t>
          </a:r>
          <a:r>
            <a:rPr lang="en-US" sz="1100" dirty="0" smtClean="0">
              <a:solidFill>
                <a:schemeClr val="accent1"/>
              </a:solidFill>
            </a:rPr>
            <a:t> @ TAC for approval</a:t>
          </a:r>
          <a:endParaRPr lang="en-US" sz="11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0.2</cdr:x>
      <cdr:y>0.13636</cdr:y>
    </cdr:from>
    <cdr:to>
      <cdr:x>0.44762</cdr:x>
      <cdr:y>0.18181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600200" y="685800"/>
          <a:ext cx="1981207" cy="228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accent1"/>
              </a:solidFill>
            </a:rPr>
            <a:t>1</a:t>
          </a:r>
          <a:r>
            <a:rPr lang="en-US" sz="1100" dirty="0" smtClean="0">
              <a:solidFill>
                <a:schemeClr val="accent1"/>
              </a:solidFill>
            </a:rPr>
            <a:t> @ TAC for approval</a:t>
          </a:r>
          <a:endParaRPr lang="en-US" sz="11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0.30476</cdr:x>
      <cdr:y>0.31818</cdr:y>
    </cdr:from>
    <cdr:to>
      <cdr:x>0.55238</cdr:x>
      <cdr:y>0.36363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438400" y="1600200"/>
          <a:ext cx="1981207" cy="228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accent1"/>
              </a:solidFill>
            </a:rPr>
            <a:t>1</a:t>
          </a:r>
          <a:r>
            <a:rPr lang="en-US" sz="1100" dirty="0" smtClean="0">
              <a:solidFill>
                <a:schemeClr val="accent1"/>
              </a:solidFill>
            </a:rPr>
            <a:t> @ TAC for approval</a:t>
          </a:r>
          <a:endParaRPr lang="en-US" sz="11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0.78118</cdr:x>
      <cdr:y>0.40151</cdr:y>
    </cdr:from>
    <cdr:to>
      <cdr:x>0.98095</cdr:x>
      <cdr:y>0.44697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250258" y="2019286"/>
          <a:ext cx="1598341" cy="2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dirty="0">
              <a:solidFill>
                <a:schemeClr val="accent1"/>
              </a:solidFill>
            </a:rPr>
            <a:t>4</a:t>
          </a:r>
          <a:r>
            <a:rPr lang="en-US" sz="1050" dirty="0" smtClean="0">
              <a:solidFill>
                <a:schemeClr val="accent1"/>
              </a:solidFill>
            </a:rPr>
            <a:t> @ TAC for approval</a:t>
          </a:r>
          <a:endParaRPr lang="en-US" sz="105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0.30476</cdr:x>
      <cdr:y>0.45455</cdr:y>
    </cdr:from>
    <cdr:to>
      <cdr:x>0.55238</cdr:x>
      <cdr:y>0.5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438400" y="2286023"/>
          <a:ext cx="1981207" cy="228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accent1"/>
              </a:solidFill>
            </a:rPr>
            <a:t>1</a:t>
          </a:r>
          <a:r>
            <a:rPr lang="en-US" sz="1100" dirty="0" smtClean="0">
              <a:solidFill>
                <a:schemeClr val="accent1"/>
              </a:solidFill>
            </a:rPr>
            <a:t> @ TAC for approval</a:t>
          </a:r>
          <a:endParaRPr lang="en-US" sz="1100" dirty="0">
            <a:solidFill>
              <a:schemeClr val="accent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59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6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4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5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0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6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2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7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8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5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November 2018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8600" y="20574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DRAFT BESTF </a:t>
            </a:r>
            <a:r>
              <a:rPr lang="en-US" b="1" dirty="0" smtClean="0"/>
              <a:t>Status Dashboard </a:t>
            </a:r>
            <a:r>
              <a:rPr lang="en-US" b="1" dirty="0" smtClean="0"/>
              <a:t>for Upcoming TAC Meeting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January </a:t>
            </a:r>
            <a:r>
              <a:rPr lang="en-US" b="1" dirty="0" smtClean="0"/>
              <a:t>17</a:t>
            </a:r>
            <a:r>
              <a:rPr lang="en-US" b="1" dirty="0" smtClean="0"/>
              <a:t>, </a:t>
            </a:r>
            <a:r>
              <a:rPr lang="en-US" b="1" dirty="0" smtClean="0"/>
              <a:t>2020</a:t>
            </a:r>
            <a:endParaRPr lang="en-US" b="1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/>
              <a:t>Kenneth Ragsdale</a:t>
            </a:r>
            <a:endParaRPr lang="en-US" dirty="0"/>
          </a:p>
          <a:p>
            <a:r>
              <a:rPr lang="en-US" dirty="0"/>
              <a:t>ERCOT</a:t>
            </a:r>
          </a:p>
        </p:txBody>
      </p:sp>
    </p:spTree>
    <p:extLst>
      <p:ext uri="{BB962C8B-B14F-4D97-AF65-F5344CB8AC3E}">
        <p14:creationId xmlns:p14="http://schemas.microsoft.com/office/powerpoint/2010/main" val="232699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its way to TAC 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052221"/>
          </a:xfrm>
        </p:spPr>
        <p:txBody>
          <a:bodyPr/>
          <a:lstStyle/>
          <a:p>
            <a:r>
              <a:rPr lang="en-US" dirty="0" smtClean="0"/>
              <a:t>Items ready for 1-29-20 TAC meeting: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KTC 1 (BESTF Consensus on 11/15/19)</a:t>
            </a:r>
          </a:p>
          <a:p>
            <a:pPr lvl="1"/>
            <a:r>
              <a:rPr lang="en-US" dirty="0"/>
              <a:t>KTC </a:t>
            </a:r>
            <a:r>
              <a:rPr lang="en-US" dirty="0" smtClean="0"/>
              <a:t>3 Item 4 (BESTF </a:t>
            </a:r>
            <a:r>
              <a:rPr lang="en-US" dirty="0"/>
              <a:t>Consensus on </a:t>
            </a:r>
            <a:r>
              <a:rPr lang="en-US" dirty="0" smtClean="0"/>
              <a:t>12/6/19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KTC </a:t>
            </a:r>
            <a:r>
              <a:rPr lang="en-US" dirty="0" smtClean="0"/>
              <a:t>5 Item 2 (BESTF </a:t>
            </a:r>
            <a:r>
              <a:rPr lang="en-US" dirty="0"/>
              <a:t>Consensus on 11/15/19)</a:t>
            </a:r>
          </a:p>
          <a:p>
            <a:pPr lvl="1"/>
            <a:r>
              <a:rPr lang="en-US" dirty="0"/>
              <a:t>KTC </a:t>
            </a:r>
            <a:r>
              <a:rPr lang="en-US" dirty="0" smtClean="0"/>
              <a:t>7 Items 2, 3 and 5 (BESTF </a:t>
            </a:r>
            <a:r>
              <a:rPr lang="en-US" dirty="0"/>
              <a:t>Consensus on 11/15/19)</a:t>
            </a:r>
          </a:p>
          <a:p>
            <a:pPr lvl="1"/>
            <a:r>
              <a:rPr lang="en-US" dirty="0" smtClean="0"/>
              <a:t>KTC 8 Item 1 (BESTF </a:t>
            </a:r>
            <a:r>
              <a:rPr lang="en-US" dirty="0"/>
              <a:t>Consensus on </a:t>
            </a:r>
            <a:r>
              <a:rPr lang="en-US" dirty="0" smtClean="0"/>
              <a:t>12/6/19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Items to be reviewed and considered at 1-17-20 BESTF</a:t>
            </a:r>
          </a:p>
          <a:p>
            <a:pPr lvl="1"/>
            <a:r>
              <a:rPr lang="en-US" dirty="0"/>
              <a:t>KTC </a:t>
            </a:r>
            <a:r>
              <a:rPr lang="en-US" dirty="0" smtClean="0"/>
              <a:t>6 Item 2</a:t>
            </a:r>
            <a:endParaRPr lang="en-US" dirty="0"/>
          </a:p>
          <a:p>
            <a:pPr lvl="1"/>
            <a:r>
              <a:rPr lang="en-US" dirty="0"/>
              <a:t>KTC </a:t>
            </a:r>
            <a:r>
              <a:rPr lang="en-US" dirty="0" smtClean="0"/>
              <a:t>10 Items 1,2, 4 and 5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January 29, 2020 (before the TAC meeting)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204786432"/>
              </p:ext>
            </p:extLst>
          </p:nvPr>
        </p:nvGraphicFramePr>
        <p:xfrm>
          <a:off x="533400" y="914400"/>
          <a:ext cx="800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096000" y="3657600"/>
            <a:ext cx="1600200" cy="2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solidFill>
                  <a:schemeClr val="accent1"/>
                </a:solidFill>
              </a:rPr>
              <a:t>4</a:t>
            </a:r>
            <a:r>
              <a:rPr lang="en-US" sz="1050" dirty="0" smtClean="0">
                <a:solidFill>
                  <a:schemeClr val="accent1"/>
                </a:solidFill>
              </a:rPr>
              <a:t> @ TAC for approval</a:t>
            </a:r>
            <a:endParaRPr lang="en-US" sz="10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January 29, 2020 (before the TAC meeting)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65036037"/>
              </p:ext>
            </p:extLst>
          </p:nvPr>
        </p:nvGraphicFramePr>
        <p:xfrm>
          <a:off x="381000" y="1066800"/>
          <a:ext cx="845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9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Props1.xml><?xml version="1.0" encoding="utf-8"?>
<ds:datastoreItem xmlns:ds="http://schemas.openxmlformats.org/officeDocument/2006/customXml" ds:itemID="{B64CD9AA-98CE-4B6E-AD86-260792973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6803</TotalTime>
  <Words>179</Words>
  <Application>Microsoft Office PowerPoint</Application>
  <PresentationFormat>On-screen Show (4:3)</PresentationFormat>
  <Paragraphs>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1_Custom Design</vt:lpstr>
      <vt:lpstr>Custom Design</vt:lpstr>
      <vt:lpstr>Office Theme</vt:lpstr>
      <vt:lpstr>PowerPoint Presentation</vt:lpstr>
      <vt:lpstr>On its way to TAC …..</vt:lpstr>
      <vt:lpstr>Battery Energy Task Force Status Dashboard</vt:lpstr>
      <vt:lpstr>Battery Energy Task Force Status Dashboard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321</cp:revision>
  <cp:lastPrinted>2020-01-16T15:36:27Z</cp:lastPrinted>
  <dcterms:created xsi:type="dcterms:W3CDTF">2016-01-21T15:20:31Z</dcterms:created>
  <dcterms:modified xsi:type="dcterms:W3CDTF">2020-01-16T21:42:45Z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