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63" r:id="rId5"/>
    <p:sldMasterId id="2147483648" r:id="rId6"/>
  </p:sldMasterIdLst>
  <p:notesMasterIdLst>
    <p:notesMasterId r:id="rId11"/>
  </p:notesMasterIdLst>
  <p:handoutMasterIdLst>
    <p:handoutMasterId r:id="rId12"/>
  </p:handoutMasterIdLst>
  <p:sldIdLst>
    <p:sldId id="301" r:id="rId7"/>
    <p:sldId id="302" r:id="rId8"/>
    <p:sldId id="298" r:id="rId9"/>
    <p:sldId id="29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A68954"/>
    <a:srgbClr val="E7F2F5"/>
    <a:srgbClr val="44546A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94" autoAdjust="0"/>
    <p:restoredTop sz="96897" autoAdjust="0"/>
  </p:normalViewPr>
  <p:slideViewPr>
    <p:cSldViewPr showGuides="1">
      <p:cViewPr varScale="1">
        <p:scale>
          <a:sx n="69" d="100"/>
          <a:sy n="69" d="100"/>
        </p:scale>
        <p:origin x="1584" y="6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380285797608631E-2"/>
          <c:y val="0.13763481269386782"/>
          <c:w val="0.86976537023781131"/>
          <c:h val="0.634495546011294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7">
                  <c:v>1</c:v>
                </c:pt>
                <c:pt idx="10">
                  <c:v>7</c:v>
                </c:pt>
                <c:pt idx="11">
                  <c:v>7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>
                        <a:lumMod val="7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1</c:v>
                </c:pt>
                <c:pt idx="8">
                  <c:v>1</c:v>
                </c:pt>
                <c:pt idx="10">
                  <c:v>1</c:v>
                </c:pt>
                <c:pt idx="11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rgbClr val="FF99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</c:v>
                </c:pt>
                <c:pt idx="2">
                  <c:v>1</c:v>
                </c:pt>
                <c:pt idx="4">
                  <c:v>1</c:v>
                </c:pt>
                <c:pt idx="5">
                  <c:v>1</c:v>
                </c:pt>
                <c:pt idx="6">
                  <c:v>4</c:v>
                </c:pt>
                <c:pt idx="7">
                  <c:v>1</c:v>
                </c:pt>
                <c:pt idx="9">
                  <c:v>4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rgbClr val="00B05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6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5">
                  <c:v>1</c:v>
                </c:pt>
                <c:pt idx="9">
                  <c:v>1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chemeClr val="accent4">
                <a:lumMod val="75000"/>
                <a:lumOff val="25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1</c:v>
                </c:pt>
                <c:pt idx="6">
                  <c:v>1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6">
                  <c:v>1</c:v>
                </c:pt>
                <c:pt idx="9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overlap val="100"/>
        <c:axId val="581829536"/>
        <c:axId val="581835808"/>
      </c:barChart>
      <c:catAx>
        <c:axId val="581829536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835808"/>
        <c:crosses val="autoZero"/>
        <c:auto val="1"/>
        <c:lblAlgn val="ctr"/>
        <c:lblOffset val="100"/>
        <c:noMultiLvlLbl val="0"/>
      </c:catAx>
      <c:valAx>
        <c:axId val="581835808"/>
        <c:scaling>
          <c:orientation val="minMax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200" dirty="0" smtClean="0"/>
                  <a:t>#</a:t>
                </a:r>
                <a:r>
                  <a:rPr lang="en-US" sz="1200" baseline="0" dirty="0" smtClean="0"/>
                  <a:t> Items</a:t>
                </a:r>
                <a:endParaRPr lang="en-US" sz="1200" dirty="0"/>
              </a:p>
            </c:rich>
          </c:tx>
          <c:layout>
            <c:manualLayout>
              <c:xMode val="edge"/>
              <c:yMode val="edge"/>
              <c:x val="0.44416607015032217"/>
              <c:y val="4.4848484848484853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2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8295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6.5836895388076508E-2"/>
          <c:y val="0.78982840213155181"/>
          <c:w val="0.90254193225846768"/>
          <c:h val="0.1672423049391553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713496961528458E-2"/>
          <c:y val="0.16764753837588484"/>
          <c:w val="0.88135974557234398"/>
          <c:h val="0.64748091147697451"/>
        </c:manualLayout>
      </c:layout>
      <c:barChart>
        <c:barDir val="bar"/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Meeting 1 Complete</c:v>
                </c:pt>
              </c:strCache>
            </c:strRef>
          </c:tx>
          <c:spPr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Sheet1!$C$2:$C$15</c:f>
              <c:numCache>
                <c:formatCode>General</c:formatCode>
                <c:ptCount val="14"/>
                <c:pt idx="7">
                  <c:v>50</c:v>
                </c:pt>
                <c:pt idx="10">
                  <c:v>87</c:v>
                </c:pt>
                <c:pt idx="11">
                  <c:v>87</c:v>
                </c:pt>
                <c:pt idx="12">
                  <c:v>100</c:v>
                </c:pt>
                <c:pt idx="13">
                  <c:v>100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Meeting 2 Complete</c:v>
                </c:pt>
              </c:strCache>
            </c:strRef>
          </c:tx>
          <c:spPr>
            <a:solidFill>
              <a:srgbClr val="FFFF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Sheet1!$D$2:$D$15</c:f>
              <c:numCache>
                <c:formatCode>General</c:formatCode>
                <c:ptCount val="14"/>
              </c:numCache>
            </c:numRef>
          </c:val>
        </c:ser>
        <c:ser>
          <c:idx val="0"/>
          <c:order val="0"/>
          <c:tx>
            <c:strRef>
              <c:f>Sheet1!$B$1</c:f>
              <c:strCache>
                <c:ptCount val="1"/>
                <c:pt idx="0">
                  <c:v>Not Started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6">
                  <c:v>14</c:v>
                </c:pt>
                <c:pt idx="8">
                  <c:v>100</c:v>
                </c:pt>
                <c:pt idx="10">
                  <c:v>13</c:v>
                </c:pt>
                <c:pt idx="11">
                  <c:v>13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Meeting 3 Complete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Sheet1!$E$2:$E$15</c:f>
              <c:numCache>
                <c:formatCode>General</c:formatCode>
                <c:ptCount val="14"/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BESTF Consensus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Sheet1!$F$2:$F$15</c:f>
              <c:numCache>
                <c:formatCode>General</c:formatCode>
                <c:ptCount val="14"/>
                <c:pt idx="0">
                  <c:v>100</c:v>
                </c:pt>
                <c:pt idx="2">
                  <c:v>25</c:v>
                </c:pt>
                <c:pt idx="4">
                  <c:v>50</c:v>
                </c:pt>
                <c:pt idx="5">
                  <c:v>50</c:v>
                </c:pt>
                <c:pt idx="6">
                  <c:v>57</c:v>
                </c:pt>
                <c:pt idx="7">
                  <c:v>50</c:v>
                </c:pt>
                <c:pt idx="9">
                  <c:v>72</c:v>
                </c:pt>
                <c:pt idx="10">
                  <c:v>17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Approved by TAC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Sheet1!$G$2:$G$15</c:f>
              <c:numCache>
                <c:formatCode>General</c:formatCode>
                <c:ptCount val="14"/>
                <c:pt idx="1">
                  <c:v>100</c:v>
                </c:pt>
                <c:pt idx="2">
                  <c:v>75</c:v>
                </c:pt>
                <c:pt idx="3">
                  <c:v>100</c:v>
                </c:pt>
                <c:pt idx="5">
                  <c:v>50</c:v>
                </c:pt>
                <c:pt idx="9">
                  <c:v>14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Revision Request In Progress</c:v>
                </c:pt>
              </c:strCache>
            </c:strRef>
          </c:tx>
          <c:spPr>
            <a:solidFill>
              <a:srgbClr val="0070C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Sheet1!$H$2:$H$15</c:f>
              <c:numCache>
                <c:formatCode>General</c:formatCode>
                <c:ptCount val="14"/>
                <c:pt idx="4">
                  <c:v>50</c:v>
                </c:pt>
                <c:pt idx="6">
                  <c:v>14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Revision Request Approved</c:v>
                </c:pt>
              </c:strCache>
            </c:strRef>
          </c:tx>
          <c:spPr>
            <a:solidFill>
              <a:srgbClr val="7030A0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Sheet1!$I$2:$I$15</c:f>
              <c:numCache>
                <c:formatCode>General</c:formatCode>
                <c:ptCount val="14"/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Closed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KTC-1</c:v>
                </c:pt>
                <c:pt idx="1">
                  <c:v>KTC-2</c:v>
                </c:pt>
                <c:pt idx="2">
                  <c:v>KTC-3</c:v>
                </c:pt>
                <c:pt idx="3">
                  <c:v>KTC-4</c:v>
                </c:pt>
                <c:pt idx="4">
                  <c:v>KTC-5</c:v>
                </c:pt>
                <c:pt idx="5">
                  <c:v>KTC-6</c:v>
                </c:pt>
                <c:pt idx="6">
                  <c:v>KTC-7</c:v>
                </c:pt>
                <c:pt idx="7">
                  <c:v>KTC-8</c:v>
                </c:pt>
                <c:pt idx="8">
                  <c:v>KTC-9</c:v>
                </c:pt>
                <c:pt idx="9">
                  <c:v>KTC-10</c:v>
                </c:pt>
                <c:pt idx="10">
                  <c:v>KTC-11</c:v>
                </c:pt>
                <c:pt idx="11">
                  <c:v>KTC-12</c:v>
                </c:pt>
                <c:pt idx="12">
                  <c:v>KTC-13</c:v>
                </c:pt>
                <c:pt idx="13">
                  <c:v>KTC-14</c:v>
                </c:pt>
              </c:strCache>
            </c:strRef>
          </c:cat>
          <c:val>
            <c:numRef>
              <c:f>Sheet1!$J$2:$J$15</c:f>
              <c:numCache>
                <c:formatCode>General</c:formatCode>
                <c:ptCount val="14"/>
                <c:pt idx="6">
                  <c:v>15</c:v>
                </c:pt>
                <c:pt idx="9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581828752"/>
        <c:axId val="581829144"/>
      </c:barChart>
      <c:catAx>
        <c:axId val="581828752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829144"/>
        <c:crosses val="autoZero"/>
        <c:auto val="0"/>
        <c:lblAlgn val="ctr"/>
        <c:lblOffset val="100"/>
        <c:noMultiLvlLbl val="0"/>
      </c:catAx>
      <c:valAx>
        <c:axId val="581829144"/>
        <c:scaling>
          <c:orientation val="minMax"/>
          <c:max val="100"/>
        </c:scaling>
        <c:delete val="0"/>
        <c:axPos val="t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 smtClean="0"/>
                  <a:t>% Items </a:t>
                </a:r>
                <a:endParaRPr lang="en-US" dirty="0"/>
              </a:p>
            </c:rich>
          </c:tx>
          <c:layout>
            <c:manualLayout>
              <c:xMode val="edge"/>
              <c:yMode val="edge"/>
              <c:x val="0.44951526329479086"/>
              <c:y val="4.5454545454545456E-2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182875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0237048071693735E-2"/>
          <c:y val="0.85100751610594128"/>
          <c:w val="0.87357995791066645"/>
          <c:h val="0.1338409687425435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0.49524</cdr:x>
      <cdr:y>0.22727</cdr:y>
    </cdr:from>
    <cdr:to>
      <cdr:x>0.74286</cdr:x>
      <cdr:y>0.27273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3962400" y="1143000"/>
          <a:ext cx="1981207" cy="2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1</a:t>
          </a:r>
          <a:r>
            <a:rPr lang="en-US" sz="1100" dirty="0" smtClean="0">
              <a:solidFill>
                <a:schemeClr val="accent1"/>
              </a:solidFill>
            </a:rPr>
            <a:t> @ TAC for approval</a:t>
          </a:r>
          <a:endParaRPr lang="en-US" sz="11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0.30476</cdr:x>
      <cdr:y>0.36364</cdr:y>
    </cdr:from>
    <cdr:to>
      <cdr:x>0.55238</cdr:x>
      <cdr:y>0.40909</cdr:y>
    </cdr:to>
    <cdr:sp macro="" textlink="">
      <cdr:nvSpPr>
        <cdr:cNvPr id="9" name="TextBox 1"/>
        <cdr:cNvSpPr txBox="1"/>
      </cdr:nvSpPr>
      <cdr:spPr>
        <a:xfrm xmlns:a="http://schemas.openxmlformats.org/drawingml/2006/main">
          <a:off x="2438400" y="1828800"/>
          <a:ext cx="1981207" cy="22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1</a:t>
          </a:r>
          <a:r>
            <a:rPr lang="en-US" sz="1100" dirty="0" smtClean="0">
              <a:solidFill>
                <a:schemeClr val="accent1"/>
              </a:solidFill>
            </a:rPr>
            <a:t> @ TAC for approval</a:t>
          </a:r>
          <a:endParaRPr lang="en-US" sz="11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0.2</cdr:x>
      <cdr:y>0.13636</cdr:y>
    </cdr:from>
    <cdr:to>
      <cdr:x>0.44762</cdr:x>
      <cdr:y>0.18181</cdr:y>
    </cdr:to>
    <cdr:sp macro="" textlink="">
      <cdr:nvSpPr>
        <cdr:cNvPr id="11" name="TextBox 1"/>
        <cdr:cNvSpPr txBox="1"/>
      </cdr:nvSpPr>
      <cdr:spPr>
        <a:xfrm xmlns:a="http://schemas.openxmlformats.org/drawingml/2006/main">
          <a:off x="1600200" y="685800"/>
          <a:ext cx="1981207" cy="22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1</a:t>
          </a:r>
          <a:r>
            <a:rPr lang="en-US" sz="1100" dirty="0" smtClean="0">
              <a:solidFill>
                <a:schemeClr val="accent1"/>
              </a:solidFill>
            </a:rPr>
            <a:t> @ TAC for approval</a:t>
          </a:r>
          <a:endParaRPr lang="en-US" sz="11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0.30476</cdr:x>
      <cdr:y>0.31818</cdr:y>
    </cdr:from>
    <cdr:to>
      <cdr:x>0.55238</cdr:x>
      <cdr:y>0.36363</cdr:y>
    </cdr:to>
    <cdr:sp macro="" textlink="">
      <cdr:nvSpPr>
        <cdr:cNvPr id="12" name="TextBox 1"/>
        <cdr:cNvSpPr txBox="1"/>
      </cdr:nvSpPr>
      <cdr:spPr>
        <a:xfrm xmlns:a="http://schemas.openxmlformats.org/drawingml/2006/main">
          <a:off x="2438400" y="1600200"/>
          <a:ext cx="1981207" cy="22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1</a:t>
          </a:r>
          <a:r>
            <a:rPr lang="en-US" sz="1100" dirty="0" smtClean="0">
              <a:solidFill>
                <a:schemeClr val="accent1"/>
              </a:solidFill>
            </a:rPr>
            <a:t> @ TAC for approval</a:t>
          </a:r>
          <a:endParaRPr lang="en-US" sz="110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0.78118</cdr:x>
      <cdr:y>0.40151</cdr:y>
    </cdr:from>
    <cdr:to>
      <cdr:x>0.98095</cdr:x>
      <cdr:y>0.44697</cdr:y>
    </cdr:to>
    <cdr:sp macro="" textlink="">
      <cdr:nvSpPr>
        <cdr:cNvPr id="13" name="TextBox 1"/>
        <cdr:cNvSpPr txBox="1"/>
      </cdr:nvSpPr>
      <cdr:spPr>
        <a:xfrm xmlns:a="http://schemas.openxmlformats.org/drawingml/2006/main">
          <a:off x="6250258" y="2019286"/>
          <a:ext cx="1598341" cy="2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1050" dirty="0">
              <a:solidFill>
                <a:schemeClr val="accent1"/>
              </a:solidFill>
            </a:rPr>
            <a:t>4</a:t>
          </a:r>
          <a:r>
            <a:rPr lang="en-US" sz="1050" dirty="0" smtClean="0">
              <a:solidFill>
                <a:schemeClr val="accent1"/>
              </a:solidFill>
            </a:rPr>
            <a:t> @ TAC for approval</a:t>
          </a:r>
          <a:endParaRPr lang="en-US" sz="1050" dirty="0">
            <a:solidFill>
              <a:schemeClr val="accent1"/>
            </a:solidFill>
          </a:endParaRPr>
        </a:p>
      </cdr:txBody>
    </cdr:sp>
  </cdr:relSizeAnchor>
  <cdr:relSizeAnchor xmlns:cdr="http://schemas.openxmlformats.org/drawingml/2006/chartDrawing">
    <cdr:from>
      <cdr:x>0.30476</cdr:x>
      <cdr:y>0.45455</cdr:y>
    </cdr:from>
    <cdr:to>
      <cdr:x>0.55238</cdr:x>
      <cdr:y>0.5</cdr:y>
    </cdr:to>
    <cdr:sp macro="" textlink="">
      <cdr:nvSpPr>
        <cdr:cNvPr id="14" name="TextBox 1"/>
        <cdr:cNvSpPr txBox="1"/>
      </cdr:nvSpPr>
      <cdr:spPr>
        <a:xfrm xmlns:a="http://schemas.openxmlformats.org/drawingml/2006/main">
          <a:off x="2438400" y="2286023"/>
          <a:ext cx="1981207" cy="22857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>
              <a:solidFill>
                <a:schemeClr val="accent1"/>
              </a:solidFill>
            </a:rPr>
            <a:t>1</a:t>
          </a:r>
          <a:r>
            <a:rPr lang="en-US" sz="1100" dirty="0" smtClean="0">
              <a:solidFill>
                <a:schemeClr val="accent1"/>
              </a:solidFill>
            </a:rPr>
            <a:t> @ TAC for approval</a:t>
          </a:r>
          <a:endParaRPr lang="en-US" sz="1100" dirty="0">
            <a:solidFill>
              <a:schemeClr val="accent1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1/16/2020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45971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53614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49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5350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5046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3059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960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18206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69701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66417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629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683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0185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png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414CB-32C7-4AA0-B6F1-BB632D42F18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56566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November 2018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038600" y="2057400"/>
            <a:ext cx="4572000" cy="203132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/>
              <a:t>DRAFT BESTF </a:t>
            </a:r>
            <a:r>
              <a:rPr lang="en-US" b="1" dirty="0" smtClean="0"/>
              <a:t>Status Dashboard </a:t>
            </a:r>
            <a:r>
              <a:rPr lang="en-US" b="1" dirty="0" smtClean="0"/>
              <a:t>for Upcoming TAC Meeting</a:t>
            </a:r>
            <a:endParaRPr lang="en-US" b="1" dirty="0" smtClean="0"/>
          </a:p>
          <a:p>
            <a:endParaRPr lang="en-US" b="1" dirty="0"/>
          </a:p>
          <a:p>
            <a:r>
              <a:rPr lang="en-US" b="1" dirty="0" smtClean="0"/>
              <a:t>January </a:t>
            </a:r>
            <a:r>
              <a:rPr lang="en-US" b="1" dirty="0" smtClean="0"/>
              <a:t>17</a:t>
            </a:r>
            <a:r>
              <a:rPr lang="en-US" b="1" dirty="0" smtClean="0"/>
              <a:t>, </a:t>
            </a:r>
            <a:r>
              <a:rPr lang="en-US" b="1" dirty="0" smtClean="0"/>
              <a:t>2020</a:t>
            </a:r>
            <a:endParaRPr lang="en-US" b="1" dirty="0"/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 smtClean="0"/>
              <a:t>Kenneth Ragsdale</a:t>
            </a:r>
            <a:endParaRPr lang="en-US" dirty="0"/>
          </a:p>
          <a:p>
            <a:r>
              <a:rPr lang="en-US" dirty="0"/>
              <a:t>ERCOT</a:t>
            </a:r>
          </a:p>
        </p:txBody>
      </p:sp>
    </p:spTree>
    <p:extLst>
      <p:ext uri="{BB962C8B-B14F-4D97-AF65-F5344CB8AC3E}">
        <p14:creationId xmlns:p14="http://schemas.microsoft.com/office/powerpoint/2010/main" val="2326995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its way to TAC …..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763000" cy="5052221"/>
          </a:xfrm>
        </p:spPr>
        <p:txBody>
          <a:bodyPr/>
          <a:lstStyle/>
          <a:p>
            <a:r>
              <a:rPr lang="en-US" dirty="0" smtClean="0"/>
              <a:t>Items ready for 1-29-20 TAC meeting:</a:t>
            </a:r>
          </a:p>
          <a:p>
            <a:pPr marL="0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KTC 1 (BESTF Consensus on 11/15/19)</a:t>
            </a:r>
          </a:p>
          <a:p>
            <a:pPr lvl="1"/>
            <a:r>
              <a:rPr lang="en-US" dirty="0"/>
              <a:t>KTC </a:t>
            </a:r>
            <a:r>
              <a:rPr lang="en-US" dirty="0" smtClean="0"/>
              <a:t>3 Item 4 (BESTF </a:t>
            </a:r>
            <a:r>
              <a:rPr lang="en-US" dirty="0"/>
              <a:t>Consensus on </a:t>
            </a:r>
            <a:r>
              <a:rPr lang="en-US" dirty="0" smtClean="0"/>
              <a:t>12/6/19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KTC </a:t>
            </a:r>
            <a:r>
              <a:rPr lang="en-US" dirty="0" smtClean="0"/>
              <a:t>5 Item 2 (BESTF </a:t>
            </a:r>
            <a:r>
              <a:rPr lang="en-US" dirty="0"/>
              <a:t>Consensus on 11/15/19)</a:t>
            </a:r>
          </a:p>
          <a:p>
            <a:pPr lvl="1"/>
            <a:r>
              <a:rPr lang="en-US" dirty="0"/>
              <a:t>KTC </a:t>
            </a:r>
            <a:r>
              <a:rPr lang="en-US" dirty="0" smtClean="0"/>
              <a:t>7 Items 2, 3 and 5 (BESTF </a:t>
            </a:r>
            <a:r>
              <a:rPr lang="en-US" dirty="0"/>
              <a:t>Consensus on 11/15/19)</a:t>
            </a:r>
          </a:p>
          <a:p>
            <a:pPr lvl="1"/>
            <a:r>
              <a:rPr lang="en-US" dirty="0" smtClean="0"/>
              <a:t>KTC 8 Item 1 (BESTF </a:t>
            </a:r>
            <a:r>
              <a:rPr lang="en-US" dirty="0"/>
              <a:t>Consensus on </a:t>
            </a:r>
            <a:r>
              <a:rPr lang="en-US" dirty="0" smtClean="0"/>
              <a:t>12/6/19</a:t>
            </a:r>
            <a:r>
              <a:rPr lang="en-US" dirty="0"/>
              <a:t>)</a:t>
            </a:r>
          </a:p>
          <a:p>
            <a:endParaRPr lang="en-US" dirty="0" smtClean="0"/>
          </a:p>
          <a:p>
            <a:r>
              <a:rPr lang="en-US" dirty="0" smtClean="0"/>
              <a:t>Items to be reviewed and considered at 1-17-20 BESTF</a:t>
            </a:r>
          </a:p>
          <a:p>
            <a:pPr lvl="1"/>
            <a:r>
              <a:rPr lang="en-US" dirty="0"/>
              <a:t>KTC </a:t>
            </a:r>
            <a:r>
              <a:rPr lang="en-US" dirty="0" smtClean="0"/>
              <a:t>6 Item 2</a:t>
            </a:r>
            <a:endParaRPr lang="en-US" dirty="0"/>
          </a:p>
          <a:p>
            <a:pPr lvl="1"/>
            <a:r>
              <a:rPr lang="en-US" dirty="0"/>
              <a:t>KTC </a:t>
            </a:r>
            <a:r>
              <a:rPr lang="en-US" dirty="0" smtClean="0"/>
              <a:t>10 Items 1,2, 4 and 5</a:t>
            </a: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November 2018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893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January 29, 2020 (before the TAC meeting)</a:t>
            </a:r>
            <a:endParaRPr lang="en-US" dirty="0"/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1204786432"/>
              </p:ext>
            </p:extLst>
          </p:nvPr>
        </p:nvGraphicFramePr>
        <p:xfrm>
          <a:off x="533400" y="914400"/>
          <a:ext cx="80010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1"/>
          <p:cNvSpPr txBox="1"/>
          <p:nvPr/>
        </p:nvSpPr>
        <p:spPr>
          <a:xfrm>
            <a:off x="6096000" y="3657600"/>
            <a:ext cx="1600200" cy="228628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sz="1050" dirty="0">
                <a:solidFill>
                  <a:schemeClr val="accent1"/>
                </a:solidFill>
              </a:rPr>
              <a:t>4</a:t>
            </a:r>
            <a:r>
              <a:rPr lang="en-US" sz="1050" dirty="0" smtClean="0">
                <a:solidFill>
                  <a:schemeClr val="accent1"/>
                </a:solidFill>
              </a:rPr>
              <a:t> @ TAC for approval</a:t>
            </a:r>
            <a:endParaRPr lang="en-US" sz="105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099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Battery Energy Task Force Status Dashboard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January 29, 2020 (before the TAC meeting)</a:t>
            </a:r>
          </a:p>
        </p:txBody>
      </p:sp>
      <p:graphicFrame>
        <p:nvGraphicFramePr>
          <p:cNvPr id="8" name="Chart 7"/>
          <p:cNvGraphicFramePr/>
          <p:nvPr>
            <p:extLst>
              <p:ext uri="{D42A27DB-BD31-4B8C-83A1-F6EECF244321}">
                <p14:modId xmlns:p14="http://schemas.microsoft.com/office/powerpoint/2010/main" val="3265036037"/>
              </p:ext>
            </p:extLst>
          </p:nvPr>
        </p:nvGraphicFramePr>
        <p:xfrm>
          <a:off x="381000" y="1066800"/>
          <a:ext cx="8458200" cy="5029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74905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63A2377AB110F42B7B372FB8EF4570B" ma:contentTypeVersion="0" ma:contentTypeDescription="Create a new document." ma:contentTypeScope="" ma:versionID="673c3b80bdd78f53d029ffa560b18dd8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Public</Information_x0020_Classification>
  </documentManagement>
</p:properties>
</file>

<file path=customXml/itemProps1.xml><?xml version="1.0" encoding="utf-8"?>
<ds:datastoreItem xmlns:ds="http://schemas.openxmlformats.org/officeDocument/2006/customXml" ds:itemID="{B64CD9AA-98CE-4B6E-AD86-2607929730E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6803</TotalTime>
  <Words>179</Words>
  <Application>Microsoft Office PowerPoint</Application>
  <PresentationFormat>On-screen Show (4:3)</PresentationFormat>
  <Paragraphs>37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Calibri Light</vt:lpstr>
      <vt:lpstr>1_Custom Design</vt:lpstr>
      <vt:lpstr>Custom Design</vt:lpstr>
      <vt:lpstr>Office Theme</vt:lpstr>
      <vt:lpstr>PowerPoint Presentation</vt:lpstr>
      <vt:lpstr>On its way to TAC …..</vt:lpstr>
      <vt:lpstr>Battery Energy Task Force Status Dashboard</vt:lpstr>
      <vt:lpstr>Battery Energy Task Force Status Dashboard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ERCOT</cp:lastModifiedBy>
  <cp:revision>321</cp:revision>
  <cp:lastPrinted>2020-01-16T15:36:27Z</cp:lastPrinted>
  <dcterms:created xsi:type="dcterms:W3CDTF">2016-01-21T15:20:31Z</dcterms:created>
  <dcterms:modified xsi:type="dcterms:W3CDTF">2020-01-16T21:42:45Z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0x010100E63A2377AB110F42B7B372FB8EF4570B</vt:lpwstr>
  </property>
</Properties>
</file>