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7" r:id="rId7"/>
    <p:sldId id="268" r:id="rId8"/>
    <p:sldId id="271" r:id="rId9"/>
    <p:sldId id="272" r:id="rId10"/>
    <p:sldId id="273" r:id="rId11"/>
    <p:sldId id="275" r:id="rId12"/>
    <p:sldId id="27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968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422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Suspension/Termination Process for a QSE </a:t>
            </a:r>
            <a:r>
              <a:rPr lang="en-US" sz="2000" b="1" dirty="0">
                <a:solidFill>
                  <a:schemeClr val="tx2"/>
                </a:solidFill>
              </a:rPr>
              <a:t>R</a:t>
            </a:r>
            <a:r>
              <a:rPr lang="en-US" sz="2000" b="1" dirty="0" smtClean="0">
                <a:solidFill>
                  <a:schemeClr val="tx2"/>
                </a:solidFill>
              </a:rPr>
              <a:t>epresenting a Resource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January 15,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Suspension/Termination Process for  </a:t>
            </a:r>
            <a:r>
              <a:rPr lang="en-US" sz="2000" dirty="0">
                <a:solidFill>
                  <a:schemeClr val="tx2"/>
                </a:solidFill>
              </a:rPr>
              <a:t>QSE Representing </a:t>
            </a:r>
            <a:r>
              <a:rPr lang="en-US" sz="2000" dirty="0" smtClean="0">
                <a:solidFill>
                  <a:schemeClr val="tx2"/>
                </a:solidFill>
              </a:rPr>
              <a:t>a Resource</a:t>
            </a:r>
            <a:r>
              <a:rPr lang="en-US" sz="2400" dirty="0">
                <a:solidFill>
                  <a:schemeClr val="tx2"/>
                </a:solidFill>
              </a:rPr>
              <a:t/>
            </a:r>
            <a:br>
              <a:rPr lang="en-US" sz="2400" dirty="0">
                <a:solidFill>
                  <a:schemeClr val="tx2"/>
                </a:solidFill>
              </a:rPr>
            </a:b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Items </a:t>
            </a:r>
            <a:r>
              <a:rPr lang="en-US" sz="2000" dirty="0" smtClean="0"/>
              <a:t>for </a:t>
            </a:r>
            <a:r>
              <a:rPr lang="en-US" sz="2000" dirty="0"/>
              <a:t>discussion :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Suspension/termination process for a QSE </a:t>
            </a:r>
            <a:r>
              <a:rPr lang="en-US" sz="2000" dirty="0"/>
              <a:t>representing </a:t>
            </a:r>
            <a:r>
              <a:rPr lang="en-US" sz="2000" dirty="0" smtClean="0"/>
              <a:t>a Resource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The potential default of a QSE representing a Resource </a:t>
            </a:r>
            <a:r>
              <a:rPr lang="en-US" sz="1600" dirty="0" smtClean="0"/>
              <a:t>has </a:t>
            </a:r>
            <a:r>
              <a:rPr lang="en-US" sz="1600" dirty="0"/>
              <a:t>raised some potential gaps/policy considerations for improvement. </a:t>
            </a:r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2.      Consider for </a:t>
            </a:r>
            <a:r>
              <a:rPr lang="en-US" sz="2000" dirty="0" smtClean="0"/>
              <a:t>process improvement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Suspension/Termination Process for  QSE Representing </a:t>
            </a:r>
            <a:r>
              <a:rPr lang="en-US" sz="2000" dirty="0" smtClean="0">
                <a:solidFill>
                  <a:schemeClr val="tx2"/>
                </a:solidFill>
              </a:rPr>
              <a:t>a Resource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Suspension/Termination of QSE representing Resource Entity 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000" u="sng" dirty="0" smtClean="0"/>
              <a:t>Defaulting QSE and Resource are </a:t>
            </a:r>
            <a:r>
              <a:rPr lang="en-US" sz="2000" u="sng" dirty="0"/>
              <a:t>the same Entity </a:t>
            </a:r>
          </a:p>
          <a:p>
            <a:r>
              <a:rPr lang="en-US" sz="1600" dirty="0" smtClean="0"/>
              <a:t>Resource </a:t>
            </a:r>
            <a:r>
              <a:rPr lang="en-US" sz="1600" dirty="0" smtClean="0"/>
              <a:t>can </a:t>
            </a:r>
            <a:r>
              <a:rPr lang="en-US" sz="1600" dirty="0" smtClean="0"/>
              <a:t>not become an Emergency QSE or Virtual QSE.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sz="2000" u="sng" dirty="0" smtClean="0"/>
              <a:t>Defaulting SE </a:t>
            </a:r>
            <a:r>
              <a:rPr lang="en-US" sz="2000" u="sng" dirty="0"/>
              <a:t>and </a:t>
            </a:r>
            <a:r>
              <a:rPr lang="en-US" sz="2000" u="sng" dirty="0" smtClean="0"/>
              <a:t>Resource are </a:t>
            </a:r>
            <a:r>
              <a:rPr lang="en-US" sz="2000" u="sng" dirty="0"/>
              <a:t>not the same Entity </a:t>
            </a:r>
          </a:p>
          <a:p>
            <a:r>
              <a:rPr lang="en-US" sz="1600" dirty="0" smtClean="0"/>
              <a:t>Resource </a:t>
            </a:r>
            <a:r>
              <a:rPr lang="en-US" sz="1600" dirty="0" smtClean="0"/>
              <a:t>will </a:t>
            </a:r>
            <a:r>
              <a:rPr lang="en-US" sz="1600" dirty="0"/>
              <a:t>be designated as a Virtual QSE for up to two Bank Business Days, during which time it must either: </a:t>
            </a:r>
            <a:endParaRPr lang="en-US" sz="1600" dirty="0" smtClean="0"/>
          </a:p>
          <a:p>
            <a:pPr lvl="1"/>
            <a:r>
              <a:rPr lang="en-US" sz="1400" dirty="0" smtClean="0"/>
              <a:t>(</a:t>
            </a:r>
            <a:r>
              <a:rPr lang="en-US" sz="1400" dirty="0"/>
              <a:t>1) Designate and begin operations with a new QSE; or </a:t>
            </a:r>
            <a:endParaRPr lang="en-US" sz="1400" dirty="0" smtClean="0"/>
          </a:p>
          <a:p>
            <a:pPr lvl="1"/>
            <a:r>
              <a:rPr lang="en-US" sz="1400" dirty="0" smtClean="0"/>
              <a:t>(</a:t>
            </a:r>
            <a:r>
              <a:rPr lang="en-US" sz="1400" dirty="0"/>
              <a:t>2) Satisfy all necessary creditworthiness requirements for QSEs </a:t>
            </a:r>
            <a:r>
              <a:rPr lang="en-US" sz="1400" dirty="0" smtClean="0"/>
              <a:t>and </a:t>
            </a:r>
            <a:r>
              <a:rPr lang="en-US" sz="1400" dirty="0"/>
              <a:t>operate as an Emergency </a:t>
            </a:r>
            <a:r>
              <a:rPr lang="en-US" sz="1400" dirty="0" smtClean="0"/>
              <a:t>QSE.</a:t>
            </a:r>
          </a:p>
          <a:p>
            <a:endParaRPr lang="en-US" sz="1200" dirty="0"/>
          </a:p>
          <a:p>
            <a:r>
              <a:rPr lang="en-US" sz="1600" dirty="0" smtClean="0"/>
              <a:t>If a Resource </a:t>
            </a:r>
            <a:r>
              <a:rPr lang="en-US" sz="1600" dirty="0" smtClean="0"/>
              <a:t>meets </a:t>
            </a:r>
            <a:r>
              <a:rPr lang="en-US" sz="1600" dirty="0"/>
              <a:t>the creditworthiness requirements, </a:t>
            </a:r>
            <a:endParaRPr lang="en-US" sz="1600" dirty="0" smtClean="0"/>
          </a:p>
          <a:p>
            <a:pPr lvl="1"/>
            <a:r>
              <a:rPr lang="en-US" sz="1400" dirty="0" smtClean="0"/>
              <a:t>Resource </a:t>
            </a:r>
            <a:r>
              <a:rPr lang="en-US" sz="1400" dirty="0" smtClean="0"/>
              <a:t>may be </a:t>
            </a:r>
            <a:r>
              <a:rPr lang="en-US" sz="1400" dirty="0"/>
              <a:t>designated as an Emergency QSE </a:t>
            </a:r>
            <a:endParaRPr lang="en-US" sz="1400" dirty="0" smtClean="0"/>
          </a:p>
          <a:p>
            <a:pPr lvl="1"/>
            <a:r>
              <a:rPr lang="en-US" sz="1400" dirty="0" smtClean="0"/>
              <a:t>Resource </a:t>
            </a:r>
            <a:r>
              <a:rPr lang="en-US" sz="1400" dirty="0" smtClean="0"/>
              <a:t>may be </a:t>
            </a:r>
            <a:r>
              <a:rPr lang="en-US" sz="1400" dirty="0" smtClean="0"/>
              <a:t>issued a digital </a:t>
            </a:r>
            <a:r>
              <a:rPr lang="en-US" sz="1400" dirty="0"/>
              <a:t>certificates and given access to the </a:t>
            </a:r>
            <a:r>
              <a:rPr lang="en-US" sz="1400" dirty="0" smtClean="0"/>
              <a:t>MIS.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197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Suspension/Termination Process for  QSE Representing </a:t>
            </a:r>
            <a:r>
              <a:rPr lang="en-US" sz="2000" dirty="0" smtClean="0">
                <a:solidFill>
                  <a:schemeClr val="tx2"/>
                </a:solidFill>
              </a:rPr>
              <a:t>a Resource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If a Resource </a:t>
            </a:r>
            <a:r>
              <a:rPr lang="en-US" sz="1600" dirty="0" smtClean="0"/>
              <a:t>fails </a:t>
            </a:r>
            <a:r>
              <a:rPr lang="en-US" sz="1600" dirty="0"/>
              <a:t>to meet the requirements of </a:t>
            </a:r>
            <a:r>
              <a:rPr lang="en-US" sz="1600" dirty="0" smtClean="0"/>
              <a:t>a new QSE/Emergency QSE </a:t>
            </a:r>
          </a:p>
          <a:p>
            <a:pPr lvl="1"/>
            <a:r>
              <a:rPr lang="en-US" sz="1400" dirty="0" smtClean="0"/>
              <a:t>ERCOT may allow the Resource </a:t>
            </a:r>
            <a:r>
              <a:rPr lang="en-US" sz="1400" dirty="0" smtClean="0"/>
              <a:t>additional </a:t>
            </a:r>
            <a:r>
              <a:rPr lang="en-US" sz="1400" dirty="0" smtClean="0"/>
              <a:t>time to meet the requirements. 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 smtClean="0"/>
              <a:t>For any Operating day in which a Resource </a:t>
            </a:r>
            <a:r>
              <a:rPr lang="en-US" sz="1600" dirty="0" smtClean="0"/>
              <a:t>is </a:t>
            </a:r>
            <a:r>
              <a:rPr lang="en-US" sz="1600" dirty="0"/>
              <a:t>not </a:t>
            </a:r>
            <a:r>
              <a:rPr lang="en-US" sz="1600" dirty="0" smtClean="0"/>
              <a:t>either represented </a:t>
            </a:r>
            <a:r>
              <a:rPr lang="en-US" sz="1600" dirty="0"/>
              <a:t>by a QSE or qualified as an Emergency QSE, ERCOT may designate the </a:t>
            </a:r>
            <a:r>
              <a:rPr lang="en-US" sz="1600" dirty="0" smtClean="0"/>
              <a:t>Resource </a:t>
            </a:r>
            <a:r>
              <a:rPr lang="en-US" sz="1600" dirty="0" smtClean="0"/>
              <a:t>as </a:t>
            </a:r>
            <a:r>
              <a:rPr lang="en-US" sz="1600" dirty="0"/>
              <a:t>a Virtual QSE. </a:t>
            </a:r>
            <a:endParaRPr lang="en-US" sz="1600" dirty="0" smtClean="0"/>
          </a:p>
          <a:p>
            <a:pPr lvl="1"/>
            <a:r>
              <a:rPr lang="en-US" sz="1400" dirty="0" smtClean="0"/>
              <a:t>ERCOT </a:t>
            </a:r>
            <a:r>
              <a:rPr lang="en-US" sz="1400" dirty="0"/>
              <a:t>may issue digital certificates to the Virtual QSE for access to the </a:t>
            </a:r>
            <a:r>
              <a:rPr lang="en-US" sz="1400" dirty="0" smtClean="0"/>
              <a:t>MIS</a:t>
            </a:r>
            <a:r>
              <a:rPr lang="en-US" sz="1400" dirty="0"/>
              <a:t>.  </a:t>
            </a:r>
            <a:endParaRPr lang="en-US" sz="1400" dirty="0" smtClean="0"/>
          </a:p>
          <a:p>
            <a:pPr lvl="1"/>
            <a:r>
              <a:rPr lang="en-US" sz="1400" dirty="0" smtClean="0"/>
              <a:t>A </a:t>
            </a:r>
            <a:r>
              <a:rPr lang="en-US" sz="1400" dirty="0"/>
              <a:t>Virtual QSE shall be liable for any and all charges </a:t>
            </a:r>
            <a:r>
              <a:rPr lang="en-US" sz="1400" dirty="0" smtClean="0"/>
              <a:t>(Initial, Final and True-Up Settlements as well as any Resettlements </a:t>
            </a:r>
            <a:r>
              <a:rPr lang="en-US" sz="1400" dirty="0"/>
              <a:t>applying to dates during which the Virtual QSE </a:t>
            </a:r>
            <a:r>
              <a:rPr lang="en-US" sz="1400" dirty="0" smtClean="0"/>
              <a:t>represented ESI IDs)</a:t>
            </a:r>
            <a:endParaRPr lang="en-US" sz="1400" dirty="0"/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296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Suspension/Termination Process for  QSE </a:t>
            </a:r>
            <a:r>
              <a:rPr lang="en-US" sz="2000" dirty="0" smtClean="0">
                <a:solidFill>
                  <a:schemeClr val="tx2"/>
                </a:solidFill>
              </a:rPr>
              <a:t>Representing a Resource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1" dirty="0" smtClean="0"/>
              <a:t>Market activity that can be performed by an </a:t>
            </a:r>
            <a:r>
              <a:rPr lang="en-US" sz="1600" b="1" dirty="0"/>
              <a:t>Emergency </a:t>
            </a:r>
            <a:r>
              <a:rPr lang="en-US" sz="1600" b="1" dirty="0" smtClean="0"/>
              <a:t>QSE or Virtual QSE).</a:t>
            </a:r>
            <a:endParaRPr lang="en-US" sz="1600" b="1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(1)  An </a:t>
            </a:r>
            <a:r>
              <a:rPr lang="en-US" sz="1600" dirty="0"/>
              <a:t>Emergency QSE or a Virtual QSE may only represent itself and may only submit: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(</a:t>
            </a:r>
            <a:r>
              <a:rPr lang="en-US" sz="1600" dirty="0"/>
              <a:t>a)	Energy Trades in which the Emergency QSE or the Virtual QSE is the buyer</a:t>
            </a:r>
            <a:r>
              <a:rPr lang="en-US" sz="1600" dirty="0" smtClean="0"/>
              <a:t>;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(</a:t>
            </a:r>
            <a:r>
              <a:rPr lang="en-US" sz="1600" dirty="0"/>
              <a:t>b)	Capacity Trades in which the Emergency QSE or the Virtual QSE is the buyer;</a:t>
            </a:r>
          </a:p>
          <a:p>
            <a:pPr marL="0" indent="0">
              <a:buNone/>
            </a:pPr>
            <a:r>
              <a:rPr lang="en-US" sz="1600" dirty="0" smtClean="0"/>
              <a:t>      (</a:t>
            </a:r>
            <a:r>
              <a:rPr lang="en-US" sz="1600" dirty="0"/>
              <a:t>c)	Ancillary Service Trades in which the Emergency QSE or the Virtual QSE is the </a:t>
            </a:r>
            <a:r>
              <a:rPr lang="en-US" sz="1600" dirty="0" smtClean="0"/>
              <a:t>  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   buyer</a:t>
            </a:r>
            <a:r>
              <a:rPr lang="en-US" sz="1600" dirty="0"/>
              <a:t>; </a:t>
            </a:r>
            <a:r>
              <a:rPr lang="en-US" sz="1600" dirty="0" smtClean="0"/>
              <a:t>and</a:t>
            </a:r>
          </a:p>
          <a:p>
            <a:pPr marL="0" indent="0">
              <a:buNone/>
            </a:pPr>
            <a:endParaRPr lang="en-US" sz="1600" dirty="0"/>
          </a:p>
          <a:p>
            <a:pPr>
              <a:buAutoNum type="arabicParenBoth" startAt="2"/>
            </a:pPr>
            <a:r>
              <a:rPr lang="en-US" sz="1600" dirty="0" smtClean="0"/>
              <a:t>An </a:t>
            </a:r>
            <a:r>
              <a:rPr lang="en-US" sz="1600" dirty="0"/>
              <a:t>Emergency or Virtual QSE may submit DAM Energy Bids. </a:t>
            </a:r>
            <a:endParaRPr lang="en-US" sz="1600" dirty="0" smtClean="0"/>
          </a:p>
          <a:p>
            <a:pPr>
              <a:buAutoNum type="arabicParenBoth" startAt="2"/>
            </a:pPr>
            <a:endParaRPr lang="en-US" sz="1600" dirty="0"/>
          </a:p>
          <a:p>
            <a:pPr>
              <a:buAutoNum type="arabicParenBoth" startAt="2"/>
            </a:pPr>
            <a:r>
              <a:rPr lang="en-US" sz="1600" dirty="0" smtClean="0"/>
              <a:t>A resource that is an Emergency or a Virtual QSE may submit those transactions reflected above only to the extent that those transactions are wholly provided by the Resource Entity’s Resource(s). </a:t>
            </a:r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134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Suspension/Termination Process for  QSE Representing  Resource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1" dirty="0" smtClean="0"/>
              <a:t>Requirements to </a:t>
            </a:r>
            <a:r>
              <a:rPr lang="en-US" sz="1600" b="1" dirty="0"/>
              <a:t>Obtain New </a:t>
            </a:r>
            <a:r>
              <a:rPr lang="en-US" sz="1600" b="1" dirty="0" smtClean="0"/>
              <a:t>QSE or QSE Qualification</a:t>
            </a:r>
          </a:p>
          <a:p>
            <a:pPr marL="0" indent="0">
              <a:buNone/>
            </a:pPr>
            <a:endParaRPr lang="en-US" sz="1600" dirty="0"/>
          </a:p>
          <a:p>
            <a:pPr>
              <a:buAutoNum type="arabicParenBoth"/>
            </a:pPr>
            <a:r>
              <a:rPr lang="en-US" sz="1600" dirty="0" smtClean="0"/>
              <a:t>Within </a:t>
            </a:r>
            <a:r>
              <a:rPr lang="en-US" sz="1600" dirty="0"/>
              <a:t>seven Business Days after receiving designation as an Emergency QSE, an </a:t>
            </a:r>
            <a:r>
              <a:rPr lang="en-US" sz="1600" dirty="0" smtClean="0"/>
              <a:t>    Emergency </a:t>
            </a:r>
            <a:r>
              <a:rPr lang="en-US" sz="1600" dirty="0"/>
              <a:t>QSE must either: </a:t>
            </a:r>
            <a:endParaRPr lang="en-US" sz="1600" dirty="0" smtClean="0"/>
          </a:p>
          <a:p>
            <a:pPr marL="914400" lvl="2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600" dirty="0" smtClean="0"/>
              <a:t>	(</a:t>
            </a:r>
            <a:r>
              <a:rPr lang="en-US" sz="1600" dirty="0"/>
              <a:t>a</a:t>
            </a:r>
            <a:r>
              <a:rPr lang="en-US" sz="1600" dirty="0" smtClean="0"/>
              <a:t>) Designate </a:t>
            </a:r>
            <a:r>
              <a:rPr lang="en-US" sz="1600" dirty="0"/>
              <a:t>a QSE that will represent the </a:t>
            </a:r>
            <a:r>
              <a:rPr lang="en-US" sz="1600" dirty="0" smtClean="0"/>
              <a:t>Resource </a:t>
            </a:r>
            <a:r>
              <a:rPr lang="en-US" sz="1600" dirty="0" smtClean="0"/>
              <a:t>to </a:t>
            </a:r>
            <a:r>
              <a:rPr lang="en-US" sz="1600" dirty="0"/>
              <a:t>ERCOT; or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(</a:t>
            </a:r>
            <a:r>
              <a:rPr lang="en-US" sz="1600" dirty="0"/>
              <a:t>b</a:t>
            </a:r>
            <a:r>
              <a:rPr lang="en-US" sz="1600" dirty="0" smtClean="0"/>
              <a:t>) Fulfill </a:t>
            </a:r>
            <a:r>
              <a:rPr lang="en-US" sz="1600" dirty="0"/>
              <a:t>all QSE registration and qualification requirements.  After </a:t>
            </a:r>
            <a:r>
              <a:rPr lang="en-US" sz="1600" dirty="0" smtClean="0"/>
              <a:t>completion,  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         ERCOT may again designate </a:t>
            </a:r>
            <a:r>
              <a:rPr lang="en-US" sz="1600" dirty="0"/>
              <a:t>the Emergency QSE as a QSE.  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(2</a:t>
            </a:r>
            <a:r>
              <a:rPr lang="en-US" sz="1600" dirty="0" smtClean="0"/>
              <a:t>) If </a:t>
            </a:r>
            <a:r>
              <a:rPr lang="en-US" sz="1600" dirty="0"/>
              <a:t>an Emergency QSE that is a Resource </a:t>
            </a:r>
            <a:r>
              <a:rPr lang="en-US" sz="1600" dirty="0" smtClean="0"/>
              <a:t>fails </a:t>
            </a:r>
            <a:r>
              <a:rPr lang="en-US" sz="1600" dirty="0"/>
              <a:t>to meet at least one of the requirements listed above within the allotted time, ERCOT may allow the Resource </a:t>
            </a:r>
            <a:r>
              <a:rPr lang="en-US" sz="1600" dirty="0" smtClean="0"/>
              <a:t>additional </a:t>
            </a:r>
            <a:r>
              <a:rPr lang="en-US" sz="1600" dirty="0"/>
              <a:t>time, as determined by ERCOT staff, to meet the requirements.</a:t>
            </a:r>
            <a:r>
              <a:rPr lang="en-US" sz="1600" i="1" dirty="0"/>
              <a:t> 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93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1278478"/>
            <a:ext cx="6324600" cy="4301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73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71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1611</TotalTime>
  <Words>378</Words>
  <Application>Microsoft Office PowerPoint</Application>
  <PresentationFormat>On-screen Show (4:3)</PresentationFormat>
  <Paragraphs>66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Wingdings</vt:lpstr>
      <vt:lpstr>1_Custom Design</vt:lpstr>
      <vt:lpstr>Office Theme</vt:lpstr>
      <vt:lpstr>PowerPoint Presentation</vt:lpstr>
      <vt:lpstr>Suspension/Termination Process for  QSE Representing a Resource </vt:lpstr>
      <vt:lpstr>Suspension/Termination Process for  QSE Representing a Resource</vt:lpstr>
      <vt:lpstr>Suspension/Termination Process for  QSE Representing a Resource</vt:lpstr>
      <vt:lpstr>Suspension/Termination Process for  QSE Representing a Resource</vt:lpstr>
      <vt:lpstr>Suspension/Termination Process for  QSE Representing  Resource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62</cp:revision>
  <cp:lastPrinted>2019-12-12T20:56:00Z</cp:lastPrinted>
  <dcterms:created xsi:type="dcterms:W3CDTF">2016-01-21T15:20:31Z</dcterms:created>
  <dcterms:modified xsi:type="dcterms:W3CDTF">2020-01-14T22:52:15Z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