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9"/>
  </p:notesMasterIdLst>
  <p:handoutMasterIdLst>
    <p:handoutMasterId r:id="rId10"/>
  </p:handoutMasterIdLst>
  <p:sldIdLst>
    <p:sldId id="270" r:id="rId4"/>
    <p:sldId id="571" r:id="rId5"/>
    <p:sldId id="577" r:id="rId6"/>
    <p:sldId id="580" r:id="rId7"/>
    <p:sldId id="58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 id="6" name="Hinojosa, Jose Luis" initials="HJL" lastIdx="1" clrIdx="6">
    <p:extLst>
      <p:ext uri="{19B8F6BF-5375-455C-9EA6-DF929625EA0E}">
        <p15:presenceInfo xmlns:p15="http://schemas.microsoft.com/office/powerpoint/2012/main" userId="S-1-5-21-639947351-343809578-3807592339-379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93" d="100"/>
          <a:sy n="93" d="100"/>
        </p:scale>
        <p:origin x="468" y="64"/>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1/13/2020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1/13/2020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564814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374833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189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040238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ercot.com/calendar/2019/12/11/166285-PDCWG" TargetMode="External"/><Relationship Id="rId3" Type="http://schemas.openxmlformats.org/officeDocument/2006/relationships/hyperlink" Target="http://www.ercot.com/content/wcm/key_documents_lists/166244/Directive_3_Discussion_Points_v3.docx" TargetMode="External"/><Relationship Id="rId7" Type="http://schemas.openxmlformats.org/officeDocument/2006/relationships/hyperlink" Target="http://www.ercot.com/calendar/2019/10/9/166275-PDCWG" TargetMode="External"/><Relationship Id="rId2" Type="http://schemas.openxmlformats.org/officeDocument/2006/relationships/hyperlink" Target="http://www.ercot.com/calendar/2019/4/10/166243-PDCWG" TargetMode="External"/><Relationship Id="rId1" Type="http://schemas.openxmlformats.org/officeDocument/2006/relationships/slideLayout" Target="../slideLayouts/slideLayout2.xml"/><Relationship Id="rId6" Type="http://schemas.openxmlformats.org/officeDocument/2006/relationships/hyperlink" Target="http://www.ercot.com/content/wcm/key_documents_lists/166266/SCT_Directive_3_Rec_PDCWG_Aug2019_v2.pptx" TargetMode="External"/><Relationship Id="rId5" Type="http://schemas.openxmlformats.org/officeDocument/2006/relationships/hyperlink" Target="http://www.ercot.com/content/wcm/key_documents_lists/166255/ERCOT_DC_Tie_Procedure.pptx" TargetMode="External"/><Relationship Id="rId4" Type="http://schemas.openxmlformats.org/officeDocument/2006/relationships/hyperlink" Target="http://www.ercot.com/calendar/2019/6/12/166254-PDCW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547872" y="385011"/>
            <a:ext cx="5519928" cy="3807847"/>
          </a:xfrm>
        </p:spPr>
        <p:txBody>
          <a:bodyPr/>
          <a:lstStyle/>
          <a:p>
            <a:r>
              <a:rPr lang="en-US" sz="2800" dirty="0"/>
              <a:t>Southern Cross Transmission </a:t>
            </a:r>
            <a:r>
              <a:rPr lang="en-US" sz="2800" dirty="0" smtClean="0"/>
              <a:t>Directives</a:t>
            </a:r>
          </a:p>
          <a:p>
            <a:endParaRPr lang="en-US" sz="2800" dirty="0"/>
          </a:p>
          <a:p>
            <a:r>
              <a:rPr lang="en-US" sz="2400" b="0" i="1" dirty="0"/>
              <a:t>Directive #</a:t>
            </a:r>
            <a:r>
              <a:rPr lang="en-US" sz="2400" b="0" i="1" dirty="0" smtClean="0"/>
              <a:t>3 : Ramp </a:t>
            </a:r>
            <a:r>
              <a:rPr lang="en-US" sz="2400" b="0" i="1" dirty="0" smtClean="0"/>
              <a:t>rate</a:t>
            </a:r>
          </a:p>
          <a:p>
            <a:r>
              <a:rPr lang="en-US" sz="2400" b="0" i="1" dirty="0" smtClean="0"/>
              <a:t>Proposed Whitepaper Concepts</a:t>
            </a:r>
          </a:p>
          <a:p>
            <a:endParaRPr lang="en-US" sz="2400" b="0" i="1" dirty="0"/>
          </a:p>
          <a:p>
            <a:endParaRPr lang="en-US" sz="2400" b="0" i="1" dirty="0"/>
          </a:p>
        </p:txBody>
      </p:sp>
      <p:sp>
        <p:nvSpPr>
          <p:cNvPr id="3" name="Text Placeholder 2"/>
          <p:cNvSpPr>
            <a:spLocks noGrp="1"/>
          </p:cNvSpPr>
          <p:nvPr>
            <p:ph type="body" sz="quarter" idx="3"/>
          </p:nvPr>
        </p:nvSpPr>
        <p:spPr/>
        <p:txBody>
          <a:bodyPr/>
          <a:lstStyle/>
          <a:p>
            <a:r>
              <a:rPr lang="en-US" dirty="0" smtClean="0"/>
              <a:t>January 2020, </a:t>
            </a:r>
            <a:r>
              <a:rPr lang="en-US" dirty="0" smtClean="0"/>
              <a:t>PDCWG</a:t>
            </a:r>
            <a:endParaRPr lang="en-US" dirty="0"/>
          </a:p>
        </p:txBody>
      </p:sp>
      <p:sp>
        <p:nvSpPr>
          <p:cNvPr id="4" name="Text Placeholder 3"/>
          <p:cNvSpPr>
            <a:spLocks noGrp="1"/>
          </p:cNvSpPr>
          <p:nvPr>
            <p:ph type="body" sz="quarter" idx="10"/>
          </p:nvPr>
        </p:nvSpPr>
        <p:spPr/>
        <p:txBody>
          <a:bodyPr/>
          <a:lstStyle/>
          <a:p>
            <a:r>
              <a:rPr lang="en-US" dirty="0" smtClean="0"/>
              <a:t>ERCOT Staff</a:t>
            </a:r>
            <a:endParaRPr lang="en-US" dirty="0"/>
          </a:p>
        </p:txBody>
      </p:sp>
    </p:spTree>
    <p:extLst>
      <p:ext uri="{BB962C8B-B14F-4D97-AF65-F5344CB8AC3E}">
        <p14:creationId xmlns:p14="http://schemas.microsoft.com/office/powerpoint/2010/main" val="2188054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Directive #3</a:t>
            </a:r>
            <a:endParaRPr lang="en-US" dirty="0"/>
          </a:p>
        </p:txBody>
      </p:sp>
      <p:sp>
        <p:nvSpPr>
          <p:cNvPr id="3" name="Content Placeholder 2"/>
          <p:cNvSpPr>
            <a:spLocks noGrp="1"/>
          </p:cNvSpPr>
          <p:nvPr>
            <p:ph idx="1"/>
          </p:nvPr>
        </p:nvSpPr>
        <p:spPr>
          <a:xfrm>
            <a:off x="304800" y="1842550"/>
            <a:ext cx="8534400" cy="4077483"/>
          </a:xfrm>
        </p:spPr>
        <p:txBody>
          <a:bodyPr/>
          <a:lstStyle/>
          <a:p>
            <a:pPr marL="342900" indent="-342900">
              <a:buFont typeface="+mj-lt"/>
              <a:buAutoNum type="arabicPeriod"/>
            </a:pPr>
            <a:r>
              <a:rPr lang="en-US" sz="1600" dirty="0" smtClean="0"/>
              <a:t>Upon </a:t>
            </a:r>
            <a:r>
              <a:rPr lang="en-US" sz="1600" dirty="0"/>
              <a:t>the interconnection of Southern Cross Transmission DC Tie, there is a potential of up to a 4100 MW change in the DC tie’s schedule (based on the projected maximum  import/export capability of the tie</a:t>
            </a:r>
            <a:r>
              <a:rPr lang="en-US" sz="1600" dirty="0" smtClean="0"/>
              <a:t>). </a:t>
            </a:r>
          </a:p>
          <a:p>
            <a:pPr marL="342900" indent="-342900">
              <a:buFont typeface="+mj-lt"/>
              <a:buAutoNum type="arabicPeriod"/>
            </a:pPr>
            <a:endParaRPr lang="en-US" sz="1600" dirty="0" smtClean="0"/>
          </a:p>
          <a:p>
            <a:pPr marL="342900" indent="-342900">
              <a:buFont typeface="+mj-lt"/>
              <a:buAutoNum type="arabicPeriod"/>
            </a:pPr>
            <a:r>
              <a:rPr lang="en-US" sz="1600" dirty="0" smtClean="0"/>
              <a:t>In </a:t>
            </a:r>
            <a:r>
              <a:rPr lang="en-US" sz="1600" dirty="0"/>
              <a:t>order to determine whether ramp rate restrictions should be imposed on the DC tie, </a:t>
            </a:r>
            <a:r>
              <a:rPr lang="en-US" sz="1600" dirty="0" smtClean="0"/>
              <a:t>ERCOT and PDCWG  evaluated; </a:t>
            </a:r>
          </a:p>
          <a:p>
            <a:pPr marL="685800" lvl="1" indent="-342900">
              <a:buFont typeface="+mj-lt"/>
              <a:buAutoNum type="alphaLcParenR"/>
            </a:pPr>
            <a:r>
              <a:rPr lang="en-US" sz="1600" dirty="0" smtClean="0"/>
              <a:t>the </a:t>
            </a:r>
            <a:r>
              <a:rPr lang="en-US" sz="1600" dirty="0"/>
              <a:t>impact to </a:t>
            </a:r>
            <a:r>
              <a:rPr lang="en-US" sz="1600" dirty="0" smtClean="0"/>
              <a:t>ERCOT’s </a:t>
            </a:r>
            <a:r>
              <a:rPr lang="en-US" sz="1600" dirty="0"/>
              <a:t>net load variability due to a DC tie ramp of this magnitude, </a:t>
            </a:r>
            <a:r>
              <a:rPr lang="en-US" sz="1600" dirty="0" smtClean="0"/>
              <a:t>and</a:t>
            </a:r>
          </a:p>
          <a:p>
            <a:pPr marL="685800" lvl="1" indent="-342900">
              <a:buFont typeface="+mj-lt"/>
              <a:buAutoNum type="alphaLcParenR"/>
            </a:pPr>
            <a:r>
              <a:rPr lang="en-US" sz="1600" dirty="0" smtClean="0"/>
              <a:t>the </a:t>
            </a:r>
            <a:r>
              <a:rPr lang="en-US" sz="1600" dirty="0"/>
              <a:t>impact on ERCOT’s ability to recover from frequency events such as Reportable Balancing Contingency Events during the DC Tie </a:t>
            </a:r>
            <a:r>
              <a:rPr lang="en-US" sz="1600" dirty="0" smtClean="0"/>
              <a:t>ramps.  </a:t>
            </a:r>
          </a:p>
          <a:p>
            <a:pPr marL="685800" lvl="1" indent="-342900">
              <a:buFont typeface="+mj-lt"/>
              <a:buAutoNum type="alphaLcParenR"/>
            </a:pPr>
            <a:r>
              <a:rPr lang="en-US" sz="1600" dirty="0" smtClean="0"/>
              <a:t>Existing process for managing DC Tie schedules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TextBox 4"/>
          <p:cNvSpPr txBox="1"/>
          <p:nvPr/>
        </p:nvSpPr>
        <p:spPr>
          <a:xfrm>
            <a:off x="304800" y="853099"/>
            <a:ext cx="8534400" cy="830997"/>
          </a:xfrm>
          <a:prstGeom prst="rect">
            <a:avLst/>
          </a:prstGeom>
          <a:solidFill>
            <a:srgbClr val="CCEFF4"/>
          </a:solidFill>
        </p:spPr>
        <p:txBody>
          <a:bodyPr wrap="square" rtlCol="0">
            <a:spAutoFit/>
          </a:bodyPr>
          <a:lstStyle/>
          <a:p>
            <a:pPr algn="just"/>
            <a:r>
              <a:rPr lang="en-US" sz="1600" dirty="0">
                <a:solidFill>
                  <a:srgbClr val="5B6770"/>
                </a:solidFill>
              </a:rPr>
              <a:t>ERCOT shall determine what </a:t>
            </a:r>
            <a:r>
              <a:rPr lang="en-US" sz="1600" b="1" dirty="0">
                <a:solidFill>
                  <a:srgbClr val="5B6770"/>
                </a:solidFill>
              </a:rPr>
              <a:t>ramp rate restrictions</a:t>
            </a:r>
            <a:r>
              <a:rPr lang="en-US" sz="1600" dirty="0">
                <a:solidFill>
                  <a:srgbClr val="5B6770"/>
                </a:solidFill>
              </a:rPr>
              <a:t>, if any, will be necessary to accommodate the interconnection of the Southern Cross DC tie and shall implement those restrictions and shall certify to the Commission when it has completed these actions.</a:t>
            </a:r>
            <a:endParaRPr lang="en-US" sz="1400" dirty="0">
              <a:solidFill>
                <a:schemeClr val="tx2"/>
              </a:solidFill>
            </a:endParaRPr>
          </a:p>
        </p:txBody>
      </p:sp>
    </p:spTree>
    <p:extLst>
      <p:ext uri="{BB962C8B-B14F-4D97-AF65-F5344CB8AC3E}">
        <p14:creationId xmlns:p14="http://schemas.microsoft.com/office/powerpoint/2010/main" val="130225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Recap of Directive #3 Discussions at PDCWG</a:t>
            </a:r>
            <a:endParaRPr lang="en-US" sz="2800" dirty="0"/>
          </a:p>
        </p:txBody>
      </p:sp>
      <p:sp>
        <p:nvSpPr>
          <p:cNvPr id="3" name="Content Placeholder 2"/>
          <p:cNvSpPr>
            <a:spLocks noGrp="1"/>
          </p:cNvSpPr>
          <p:nvPr>
            <p:ph idx="1"/>
          </p:nvPr>
        </p:nvSpPr>
        <p:spPr/>
        <p:txBody>
          <a:bodyPr/>
          <a:lstStyle/>
          <a:p>
            <a:pPr marL="0" indent="0">
              <a:buNone/>
            </a:pPr>
            <a:r>
              <a:rPr lang="en-US" sz="1600" dirty="0" smtClean="0"/>
              <a:t>	</a:t>
            </a:r>
          </a:p>
          <a:p>
            <a:pPr marL="342900" indent="-342900">
              <a:buFont typeface="+mj-lt"/>
              <a:buAutoNum type="arabicPeriod"/>
            </a:pPr>
            <a:r>
              <a:rPr lang="en-US" sz="1600" dirty="0" smtClean="0"/>
              <a:t>ERCOT introduced Southern Cross Directive #3 at the </a:t>
            </a:r>
            <a:r>
              <a:rPr lang="en-US" sz="1600" dirty="0" smtClean="0">
                <a:hlinkClick r:id="rId2"/>
              </a:rPr>
              <a:t>April 2019 PDCWG </a:t>
            </a:r>
            <a:r>
              <a:rPr lang="en-US" sz="1600" dirty="0" smtClean="0"/>
              <a:t>meeting.  	</a:t>
            </a:r>
            <a:r>
              <a:rPr lang="en-US" sz="1600" dirty="0" smtClean="0">
                <a:hlinkClick r:id="rId3"/>
              </a:rPr>
              <a:t>Directive_3_Discussion_Points_v3.docx</a:t>
            </a:r>
            <a:r>
              <a:rPr lang="en-US" sz="1600" dirty="0" smtClean="0"/>
              <a:t> </a:t>
            </a:r>
          </a:p>
          <a:p>
            <a:pPr marL="642938" lvl="1" indent="-342900">
              <a:buFont typeface="+mj-lt"/>
              <a:buAutoNum type="alphaLcParenR"/>
            </a:pPr>
            <a:r>
              <a:rPr lang="en-US" sz="1600" dirty="0" smtClean="0"/>
              <a:t>At the April 2019 PDCWG meeting, stakeholders requested ERCOT to provide high level overview of how the DC Ties are managed by Control Room today. </a:t>
            </a:r>
          </a:p>
          <a:p>
            <a:pPr marL="642938" lvl="1" indent="-342900">
              <a:buFont typeface="+mj-lt"/>
              <a:buAutoNum type="alphaLcParenR"/>
            </a:pPr>
            <a:r>
              <a:rPr lang="en-US" sz="1600" dirty="0" smtClean="0"/>
              <a:t>Stakeholders also requested additional data related to usage of regulation during the DC tie ramps as well as historical net load ramp data. </a:t>
            </a:r>
          </a:p>
          <a:p>
            <a:pPr marL="342900" indent="-342900">
              <a:buFont typeface="+mj-lt"/>
              <a:buAutoNum type="arabicPeriod"/>
            </a:pPr>
            <a:r>
              <a:rPr lang="en-US" sz="1600" dirty="0" smtClean="0"/>
              <a:t>At the </a:t>
            </a:r>
            <a:r>
              <a:rPr lang="en-US" sz="1600" dirty="0" smtClean="0">
                <a:hlinkClick r:id="rId4"/>
              </a:rPr>
              <a:t>June 2019 PDCWG </a:t>
            </a:r>
            <a:r>
              <a:rPr lang="en-US" sz="1600" dirty="0"/>
              <a:t>m</a:t>
            </a:r>
            <a:r>
              <a:rPr lang="en-US" sz="1600" dirty="0" smtClean="0"/>
              <a:t>eeting ERCOT presented both the items requested by the stakeholders. </a:t>
            </a:r>
            <a:endParaRPr lang="en-US" sz="1600" dirty="0"/>
          </a:p>
          <a:p>
            <a:pPr marL="684213" lvl="1" indent="0">
              <a:buNone/>
            </a:pPr>
            <a:r>
              <a:rPr lang="en-US" sz="1600" dirty="0" smtClean="0">
                <a:hlinkClick r:id="rId5"/>
              </a:rPr>
              <a:t>ERCOT_DC_Tie_Procedure.pptx</a:t>
            </a:r>
            <a:r>
              <a:rPr lang="en-US" sz="1600" dirty="0" smtClean="0"/>
              <a:t> </a:t>
            </a:r>
          </a:p>
          <a:p>
            <a:pPr marL="342900" indent="-342900">
              <a:buFont typeface="+mj-lt"/>
              <a:buAutoNum type="arabicPeriod"/>
            </a:pPr>
            <a:r>
              <a:rPr lang="en-US" sz="1600" dirty="0" smtClean="0"/>
              <a:t>The August 2019 PDCWG meeting discussed potential approaches that may be utilized to manage DC Tie Ramps and if any specific restrictions were needed for Southern Cross DC Tie.</a:t>
            </a:r>
          </a:p>
          <a:p>
            <a:pPr marL="600075" lvl="2" indent="0">
              <a:buNone/>
            </a:pPr>
            <a:r>
              <a:rPr lang="en-US" sz="1400" dirty="0" smtClean="0">
                <a:hlinkClick r:id="rId6"/>
              </a:rPr>
              <a:t>SCT_Directive_3_Rec_PDCWG_Aug2019_v2.pptx</a:t>
            </a:r>
            <a:endParaRPr lang="en-US" sz="1400" dirty="0" smtClean="0"/>
          </a:p>
          <a:p>
            <a:pPr marL="942975" lvl="2" indent="-342900">
              <a:buFont typeface="+mj-lt"/>
              <a:buAutoNum type="alphaLcParenR"/>
            </a:pPr>
            <a:r>
              <a:rPr lang="en-US" dirty="0" smtClean="0"/>
              <a:t>Follow up with a draft recommendation based on the group’s discussion.</a:t>
            </a:r>
          </a:p>
          <a:p>
            <a:pPr marL="342900" indent="-342900">
              <a:buFont typeface="+mj-lt"/>
              <a:buAutoNum type="arabicPeriod"/>
            </a:pPr>
            <a:r>
              <a:rPr lang="en-US" sz="1600" dirty="0" smtClean="0"/>
              <a:t>The </a:t>
            </a:r>
            <a:r>
              <a:rPr lang="en-US" sz="1600" dirty="0" smtClean="0">
                <a:hlinkClick r:id="rId7"/>
              </a:rPr>
              <a:t>October </a:t>
            </a:r>
            <a:r>
              <a:rPr lang="en-US" sz="1600" dirty="0" smtClean="0">
                <a:hlinkClick r:id="rId7"/>
              </a:rPr>
              <a:t>2019 </a:t>
            </a:r>
            <a:r>
              <a:rPr lang="en-US" sz="1600" dirty="0" smtClean="0"/>
              <a:t>&amp; </a:t>
            </a:r>
            <a:r>
              <a:rPr lang="en-US" sz="1600" dirty="0" smtClean="0">
                <a:hlinkClick r:id="rId8"/>
              </a:rPr>
              <a:t>December 2019</a:t>
            </a:r>
            <a:r>
              <a:rPr lang="en-US" sz="1600" dirty="0" smtClean="0"/>
              <a:t> </a:t>
            </a:r>
            <a:r>
              <a:rPr lang="en-US" sz="1600" dirty="0" smtClean="0"/>
              <a:t>PDCWG </a:t>
            </a:r>
            <a:r>
              <a:rPr lang="en-US" sz="1600" dirty="0" smtClean="0"/>
              <a:t>meetings </a:t>
            </a:r>
            <a:r>
              <a:rPr lang="en-US" sz="1600" dirty="0" smtClean="0"/>
              <a:t>discussed ERCOT’s proposed recommendation of additional protocol language management </a:t>
            </a:r>
            <a:r>
              <a:rPr lang="en-US" sz="1600" dirty="0"/>
              <a:t>of DC Tie Schedules due to ramp </a:t>
            </a:r>
            <a:r>
              <a:rPr lang="en-US" sz="1600" dirty="0" smtClean="0"/>
              <a:t>limitations.</a:t>
            </a:r>
            <a:endParaRPr lang="en-US" sz="1600" dirty="0"/>
          </a:p>
          <a:p>
            <a:pPr marL="342900" indent="-342900">
              <a:buFont typeface="+mj-lt"/>
              <a:buAutoNum type="arabicPeriod"/>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72251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Proposed Determination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11" name="Content Placeholder 10"/>
          <p:cNvSpPr>
            <a:spLocks noGrp="1"/>
          </p:cNvSpPr>
          <p:nvPr>
            <p:ph idx="1"/>
          </p:nvPr>
        </p:nvSpPr>
        <p:spPr>
          <a:xfrm>
            <a:off x="304800" y="2385690"/>
            <a:ext cx="8534400" cy="3534343"/>
          </a:xfrm>
        </p:spPr>
        <p:txBody>
          <a:bodyPr/>
          <a:lstStyle/>
          <a:p>
            <a:pPr algn="just"/>
            <a:r>
              <a:rPr lang="en-US" i="1" dirty="0">
                <a:solidFill>
                  <a:srgbClr val="FF0000"/>
                </a:solidFill>
              </a:rPr>
              <a:t>Determination: ERCOT will need to impose restrictions on DC Tie ramp rates when ERCOT determines that system conditions near or in Real-Time cannot accommodate the DC Ties’ scheduled ramp. Although ERCOT is required by NERC Reliability Standards to curtail DC Tie Schedules that cannot be accommodated, Nodal Protocol Revision Request ### has revised the Protocols to explicitly address  ERCOT’s management of DC Tie Schedules due to ramp limitations. </a:t>
            </a:r>
          </a:p>
          <a:p>
            <a:endParaRPr lang="en-US" dirty="0"/>
          </a:p>
        </p:txBody>
      </p:sp>
      <p:graphicFrame>
        <p:nvGraphicFramePr>
          <p:cNvPr id="12" name="Content Placeholder 8"/>
          <p:cNvGraphicFramePr>
            <a:graphicFrameLocks/>
          </p:cNvGraphicFramePr>
          <p:nvPr>
            <p:extLst>
              <p:ext uri="{D42A27DB-BD31-4B8C-83A1-F6EECF244321}">
                <p14:modId xmlns:p14="http://schemas.microsoft.com/office/powerpoint/2010/main" val="2999150902"/>
              </p:ext>
            </p:extLst>
          </p:nvPr>
        </p:nvGraphicFramePr>
        <p:xfrm>
          <a:off x="304800" y="855663"/>
          <a:ext cx="8536130" cy="991807"/>
        </p:xfrm>
        <a:graphic>
          <a:graphicData uri="http://schemas.openxmlformats.org/drawingml/2006/table">
            <a:tbl>
              <a:tblPr firstRow="1" bandRow="1"/>
              <a:tblGrid>
                <a:gridCol w="1531261"/>
                <a:gridCol w="7004869"/>
              </a:tblGrid>
              <a:tr h="808355">
                <a:tc>
                  <a:txBody>
                    <a:bodyPr/>
                    <a:lstStyle/>
                    <a:p>
                      <a:pPr marL="0" marR="0">
                        <a:lnSpc>
                          <a:spcPct val="107000"/>
                        </a:lnSpc>
                        <a:spcBef>
                          <a:spcPts val="0"/>
                        </a:spcBef>
                        <a:spcAft>
                          <a:spcPts val="800"/>
                        </a:spcAft>
                      </a:pPr>
                      <a:r>
                        <a:rPr lang="en-US" sz="1400" b="1" kern="1200" dirty="0">
                          <a:solidFill>
                            <a:schemeClr val="tx2"/>
                          </a:solidFill>
                          <a:latin typeface="+mn-lt"/>
                          <a:ea typeface="+mn-ea"/>
                          <a:cs typeface="+mn-cs"/>
                        </a:rPr>
                        <a:t>Directive #3 – Ramp Rate Restrictions</a:t>
                      </a:r>
                    </a:p>
                  </a:txBody>
                  <a:tcPr marL="124577" marR="124577">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BE3EB"/>
                    </a:solidFill>
                  </a:tcPr>
                </a:tc>
                <a:tc>
                  <a:txBody>
                    <a:bodyPr/>
                    <a:lstStyle/>
                    <a:p>
                      <a:pPr marL="0" marR="0">
                        <a:lnSpc>
                          <a:spcPct val="107000"/>
                        </a:lnSpc>
                        <a:spcBef>
                          <a:spcPts val="0"/>
                        </a:spcBef>
                        <a:spcAft>
                          <a:spcPts val="800"/>
                        </a:spcAft>
                      </a:pPr>
                      <a:r>
                        <a:rPr lang="en-US" sz="1400" kern="1200" dirty="0">
                          <a:solidFill>
                            <a:schemeClr val="tx2"/>
                          </a:solidFill>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p>
                  </a:txBody>
                  <a:tcPr marL="64884" marR="64884" marT="47625" marB="4762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CBE3EB"/>
                    </a:solidFill>
                  </a:tcPr>
                </a:tc>
              </a:tr>
            </a:tbl>
          </a:graphicData>
        </a:graphic>
      </p:graphicFrame>
    </p:spTree>
    <p:extLst>
      <p:ext uri="{BB962C8B-B14F-4D97-AF65-F5344CB8AC3E}">
        <p14:creationId xmlns:p14="http://schemas.microsoft.com/office/powerpoint/2010/main" val="3501295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Reasons for Determination</a:t>
            </a:r>
            <a:endParaRPr lang="en-US" dirty="0"/>
          </a:p>
        </p:txBody>
      </p:sp>
      <p:sp>
        <p:nvSpPr>
          <p:cNvPr id="3" name="Content Placeholder 2"/>
          <p:cNvSpPr>
            <a:spLocks noGrp="1"/>
          </p:cNvSpPr>
          <p:nvPr>
            <p:ph idx="1"/>
          </p:nvPr>
        </p:nvSpPr>
        <p:spPr/>
        <p:txBody>
          <a:bodyPr/>
          <a:lstStyle/>
          <a:p>
            <a:r>
              <a:rPr lang="en-US" sz="1400" dirty="0"/>
              <a:t>The interconnection of the SCT DC Tie brings a potential for a 4100 MW change in DC Tie Schedules.</a:t>
            </a:r>
          </a:p>
          <a:p>
            <a:endParaRPr lang="en-US" sz="800" dirty="0" smtClean="0"/>
          </a:p>
          <a:p>
            <a:r>
              <a:rPr lang="en-US" sz="1400" dirty="0" smtClean="0"/>
              <a:t>NERC </a:t>
            </a:r>
            <a:r>
              <a:rPr lang="en-US" sz="1400" dirty="0"/>
              <a:t>Reliability Standard INT-006-4 R1 requires ERCOT  to reject or curtail a DC Tie Schedule that ERCOT does not expect to be capable of supporting either in magnitude or ramp.  </a:t>
            </a:r>
          </a:p>
          <a:p>
            <a:endParaRPr lang="en-US" sz="800" dirty="0" smtClean="0"/>
          </a:p>
          <a:p>
            <a:r>
              <a:rPr lang="en-US" sz="1400" dirty="0" smtClean="0"/>
              <a:t>Although </a:t>
            </a:r>
            <a:r>
              <a:rPr lang="en-US" sz="1400" dirty="0"/>
              <a:t>the existing DC Ties in ERCOT typically ramp over 10 minutes from one hour to the next, ERCOT has the ability to either extend the duration of the ramp or de-rate the associated DC Tie Schedule in the event of an identified ramp limitation. </a:t>
            </a:r>
          </a:p>
          <a:p>
            <a:endParaRPr lang="en-US" sz="800" dirty="0" smtClean="0"/>
          </a:p>
          <a:p>
            <a:r>
              <a:rPr lang="en-US" sz="1400" dirty="0" smtClean="0"/>
              <a:t>The </a:t>
            </a:r>
            <a:r>
              <a:rPr lang="en-US" sz="1400" dirty="0"/>
              <a:t>ERCOT Protocols explicitly authorize ERCOT to take action to address physical capacity limitations and transmission security concerns but do not explicitly address the treatment of insufficient ramp capability due to schedules.  The Protocols should be modified to clearly reflect how this insufficient ramp capability scenario will be handled, including by taking action to curtail DC Tie Schedules,  in keeping with ERCOT’s responsibilities under the NERC Reliability Standards.</a:t>
            </a:r>
          </a:p>
          <a:p>
            <a:endParaRPr lang="en-US" sz="800" dirty="0" smtClean="0"/>
          </a:p>
          <a:p>
            <a:r>
              <a:rPr lang="en-US" sz="1400" dirty="0" smtClean="0"/>
              <a:t>In </a:t>
            </a:r>
            <a:r>
              <a:rPr lang="en-US" sz="1400" dirty="0"/>
              <a:t>the scenario where a tag may be rejected due to real time insufficient ramp capability, ERCOT may request for the tag to be resubmitted with a different ramp duration if there is sufficient time. </a:t>
            </a:r>
          </a:p>
          <a:p>
            <a:endParaRPr lang="en-US" sz="800" dirty="0" smtClean="0"/>
          </a:p>
          <a:p>
            <a:r>
              <a:rPr lang="en-US" sz="1400" dirty="0" smtClean="0"/>
              <a:t>ERCOT </a:t>
            </a:r>
            <a:r>
              <a:rPr lang="en-US" sz="1400" dirty="0"/>
              <a:t>also conducted an analysis of the usage of regulation during current DC Tie ramps, for ERCOT’s net load variability impact due to a DC Tie ramp of this magnitude, and for the impact on ERCOT’s ability to recover from frequency events such as Reportable Contingency Events during DC Tie Ramps. </a:t>
            </a:r>
            <a:r>
              <a:rPr lang="en-US" sz="1400" dirty="0" smtClean="0"/>
              <a:t>These </a:t>
            </a:r>
            <a:r>
              <a:rPr lang="en-US" sz="1400" dirty="0"/>
              <a:t>should be considered regardless of the SCT directives due to the impacts associated with the current DC </a:t>
            </a:r>
            <a:r>
              <a:rPr lang="en-US" sz="1400" dirty="0" smtClean="0"/>
              <a:t>Ties. </a:t>
            </a:r>
            <a:endParaRPr lang="en-US" sz="1400" dirty="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117199723"/>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25571</TotalTime>
  <Words>518</Words>
  <Application>Microsoft Office PowerPoint</Application>
  <PresentationFormat>On-screen Show (4:3)</PresentationFormat>
  <Paragraphs>46</Paragraphs>
  <Slides>5</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Courier New</vt:lpstr>
      <vt:lpstr>Wingdings</vt:lpstr>
      <vt:lpstr>1_Office Theme</vt:lpstr>
      <vt:lpstr>2_Custom Design</vt:lpstr>
      <vt:lpstr>3_Custom Design</vt:lpstr>
      <vt:lpstr>PowerPoint Presentation</vt:lpstr>
      <vt:lpstr>Directive #3</vt:lpstr>
      <vt:lpstr>Recap of Directive #3 Discussions at PDCWG</vt:lpstr>
      <vt:lpstr>Proposed Determination</vt:lpstr>
      <vt:lpstr>Technical Reasons for Determination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632</cp:revision>
  <dcterms:created xsi:type="dcterms:W3CDTF">2016-04-16T13:25:21Z</dcterms:created>
  <dcterms:modified xsi:type="dcterms:W3CDTF">2020-01-14T04:08:11Z</dcterms:modified>
</cp:coreProperties>
</file>