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4"/>
  </p:notesMasterIdLst>
  <p:handoutMasterIdLst>
    <p:handoutMasterId r:id="rId45"/>
  </p:handoutMasterIdLst>
  <p:sldIdLst>
    <p:sldId id="260" r:id="rId7"/>
    <p:sldId id="258" r:id="rId8"/>
    <p:sldId id="263" r:id="rId9"/>
    <p:sldId id="308" r:id="rId10"/>
    <p:sldId id="310" r:id="rId11"/>
    <p:sldId id="272" r:id="rId12"/>
    <p:sldId id="262" r:id="rId13"/>
    <p:sldId id="264" r:id="rId14"/>
    <p:sldId id="291" r:id="rId15"/>
    <p:sldId id="265" r:id="rId16"/>
    <p:sldId id="271" r:id="rId17"/>
    <p:sldId id="273" r:id="rId18"/>
    <p:sldId id="274" r:id="rId19"/>
    <p:sldId id="266" r:id="rId20"/>
    <p:sldId id="275" r:id="rId21"/>
    <p:sldId id="267" r:id="rId22"/>
    <p:sldId id="278" r:id="rId23"/>
    <p:sldId id="279" r:id="rId24"/>
    <p:sldId id="268" r:id="rId25"/>
    <p:sldId id="280" r:id="rId26"/>
    <p:sldId id="281" r:id="rId27"/>
    <p:sldId id="269" r:id="rId28"/>
    <p:sldId id="282" r:id="rId29"/>
    <p:sldId id="283" r:id="rId30"/>
    <p:sldId id="270" r:id="rId31"/>
    <p:sldId id="284" r:id="rId32"/>
    <p:sldId id="285" r:id="rId33"/>
    <p:sldId id="295" r:id="rId34"/>
    <p:sldId id="286" r:id="rId35"/>
    <p:sldId id="293" r:id="rId36"/>
    <p:sldId id="287" r:id="rId37"/>
    <p:sldId id="288" r:id="rId38"/>
    <p:sldId id="305" r:id="rId39"/>
    <p:sldId id="289" r:id="rId40"/>
    <p:sldId id="311" r:id="rId41"/>
    <p:sldId id="312" r:id="rId42"/>
    <p:sldId id="290" r:id="rId4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  <p:cmAuthor id="2" name="Hinojosa, Jose Luis" initials="HJL" lastIdx="3" clrIdx="1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035" autoAdjust="0"/>
  </p:normalViewPr>
  <p:slideViewPr>
    <p:cSldViewPr showGuides="1">
      <p:cViewPr varScale="1">
        <p:scale>
          <a:sx n="113" d="100"/>
          <a:sy n="113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viewProps" Target="viewProps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0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Min,Max</a:t>
            </a:r>
            <a:r>
              <a:rPr lang="en-US" dirty="0" smtClean="0"/>
              <a:t>,</a:t>
            </a:r>
            <a:r>
              <a:rPr lang="en-US" baseline="0" dirty="0" smtClean="0"/>
              <a:t> 10</a:t>
            </a:r>
            <a:r>
              <a:rPr lang="en-US" baseline="30000" dirty="0" smtClean="0"/>
              <a:t>th</a:t>
            </a:r>
            <a:r>
              <a:rPr lang="en-US" baseline="0" dirty="0" smtClean="0"/>
              <a:t>, 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</a:t>
            </a:r>
          </a:p>
          <a:p>
            <a:r>
              <a:rPr lang="en-US" baseline="0" dirty="0" smtClean="0"/>
              <a:t>15 minute intervals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97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5/17/18 - K4 Changed from 0.3 to 0.2 and K5 Changed from 0.4 to 0.5</a:t>
            </a:r>
          </a:p>
          <a:p>
            <a:r>
              <a:rPr lang="en-US" baseline="0" dirty="0" smtClean="0"/>
              <a:t>12/4/18 - K6 Changed from 0 to 0.5</a:t>
            </a:r>
          </a:p>
          <a:p>
            <a:r>
              <a:rPr lang="en-US" baseline="0" dirty="0" smtClean="0"/>
              <a:t>2/12/19 - K6 Changed from 0.5 to 1</a:t>
            </a:r>
          </a:p>
          <a:p>
            <a:r>
              <a:rPr lang="en-US" baseline="0" dirty="0" smtClean="0"/>
              <a:t>4/01/19 - K5 changed from 0.5 to 0.4 and Max. Integral ACE Feedback changed from 250 to 150</a:t>
            </a:r>
          </a:p>
          <a:p>
            <a:r>
              <a:rPr lang="en-US" baseline="0" dirty="0" smtClean="0"/>
              <a:t>4/24/19 - Max. Integral ACE Feedback changed from 150 to 160. PWRR Threshold changed from 20 to 25.</a:t>
            </a:r>
          </a:p>
          <a:p>
            <a:r>
              <a:rPr lang="en-US" baseline="0" dirty="0" smtClean="0"/>
              <a:t>5/22/19 – K5 changed from 0.4 to 0.5 Max. Integral ACE Feedback changed from 160 to 200. PWRR Threshold changed from 25 to 30.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08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00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98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22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05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28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59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4.e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 smtClean="0"/>
              <a:t>Dec 2019</a:t>
            </a:r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PDCWG | January 14</a:t>
            </a:r>
            <a:r>
              <a:rPr lang="en-US" baseline="30000" dirty="0" smtClean="0"/>
              <a:t>th</a:t>
            </a:r>
            <a:r>
              <a:rPr lang="en-US" dirty="0" smtClean="0"/>
              <a:t>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799463"/>
              </p:ext>
            </p:extLst>
          </p:nvPr>
        </p:nvGraphicFramePr>
        <p:xfrm>
          <a:off x="1905000" y="1600200"/>
          <a:ext cx="4965700" cy="3667125"/>
        </p:xfrm>
        <a:graphic>
          <a:graphicData uri="http://schemas.openxmlformats.org/drawingml/2006/table">
            <a:tbl>
              <a:tblPr/>
              <a:tblGrid>
                <a:gridCol w="190500"/>
                <a:gridCol w="1117600"/>
                <a:gridCol w="609600"/>
                <a:gridCol w="952500"/>
                <a:gridCol w="952500"/>
                <a:gridCol w="952500"/>
                <a:gridCol w="1905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Regulation Performance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13683E"/>
                          </a:solidFill>
                          <a:effectLst/>
                          <a:latin typeface="Calibri" panose="020F0502020204030204" pitchFamily="34" charset="0"/>
                        </a:rPr>
                        <a:t>Dec-17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2E3438"/>
                          </a:solidFill>
                          <a:effectLst/>
                          <a:latin typeface="Calibri" panose="020F0502020204030204" pitchFamily="34" charset="0"/>
                        </a:rPr>
                        <a:t>Dec-18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5764"/>
                          </a:solidFill>
                          <a:effectLst/>
                          <a:latin typeface="Calibri" panose="020F0502020204030204" pitchFamily="34" charset="0"/>
                        </a:rPr>
                        <a:t>Dec-19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REGUP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2E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REGDN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E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Peak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REGUP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2E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REGDN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E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Off-Peak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REGUP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2E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REGDN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E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Up-Ramp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REGUP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2E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REGDN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E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Down-Ramp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REGUP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2E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REGDN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E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830" y="862361"/>
            <a:ext cx="8358340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830" y="862361"/>
            <a:ext cx="8358340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</a:t>
            </a:r>
            <a:r>
              <a:rPr lang="en-US" dirty="0" smtClean="0"/>
              <a:t>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90600"/>
            <a:ext cx="8358340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</a:t>
            </a:r>
            <a:r>
              <a:rPr lang="en-US" dirty="0" smtClean="0"/>
              <a:t>down.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“Zero” Crossing 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768522"/>
              </p:ext>
            </p:extLst>
          </p:nvPr>
        </p:nvGraphicFramePr>
        <p:xfrm>
          <a:off x="2057400" y="1295400"/>
          <a:ext cx="4759430" cy="4351334"/>
        </p:xfrm>
        <a:graphic>
          <a:graphicData uri="http://schemas.openxmlformats.org/drawingml/2006/table">
            <a:tbl>
              <a:tblPr/>
              <a:tblGrid>
                <a:gridCol w="167170"/>
                <a:gridCol w="944019"/>
                <a:gridCol w="1160357"/>
                <a:gridCol w="1160357"/>
                <a:gridCol w="1160357"/>
                <a:gridCol w="167170"/>
              </a:tblGrid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Zero-Crossing Regulation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6225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13683E"/>
                          </a:solidFill>
                          <a:effectLst/>
                          <a:latin typeface="Calibri" panose="020F0502020204030204" pitchFamily="34" charset="0"/>
                        </a:rPr>
                        <a:t>Dec-17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2E3438"/>
                          </a:solidFill>
                          <a:effectLst/>
                          <a:latin typeface="Calibri" panose="020F0502020204030204" pitchFamily="34" charset="0"/>
                        </a:rPr>
                        <a:t>Dec-18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5764"/>
                          </a:solidFill>
                          <a:effectLst/>
                          <a:latin typeface="Calibri" panose="020F0502020204030204" pitchFamily="34" charset="0"/>
                        </a:rPr>
                        <a:t>Dec-19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C0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A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8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4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4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B1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9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ACE7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F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B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28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CC5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F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4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8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E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97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97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4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4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6225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</a:t>
            </a:r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496737"/>
              </p:ext>
            </p:extLst>
          </p:nvPr>
        </p:nvGraphicFramePr>
        <p:xfrm>
          <a:off x="1447800" y="2514600"/>
          <a:ext cx="6146800" cy="1695450"/>
        </p:xfrm>
        <a:graphic>
          <a:graphicData uri="http://schemas.openxmlformats.org/drawingml/2006/table">
            <a:tbl>
              <a:tblPr/>
              <a:tblGrid>
                <a:gridCol w="215900"/>
                <a:gridCol w="1219200"/>
                <a:gridCol w="1498600"/>
                <a:gridCol w="1498600"/>
                <a:gridCol w="1498600"/>
                <a:gridCol w="215900"/>
              </a:tblGrid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3683E"/>
                          </a:solidFill>
                          <a:effectLst/>
                          <a:latin typeface="Calibri" panose="020F0502020204030204" pitchFamily="34" charset="0"/>
                        </a:rPr>
                        <a:t>Dec-17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2E3438"/>
                          </a:solidFill>
                          <a:effectLst/>
                          <a:latin typeface="Calibri" panose="020F0502020204030204" pitchFamily="34" charset="0"/>
                        </a:rPr>
                        <a:t>Dec-18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764"/>
                          </a:solidFill>
                          <a:effectLst/>
                          <a:latin typeface="Calibri" panose="020F0502020204030204" pitchFamily="34" charset="0"/>
                        </a:rPr>
                        <a:t>Dec-19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7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Off-Peak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Up-Ramp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D7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Down-Ramp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BF7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</a:t>
            </a:r>
            <a:r>
              <a:rPr lang="en-US" dirty="0" smtClean="0"/>
              <a:t>5%.)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</a:t>
            </a:r>
            <a:r>
              <a:rPr lang="en-US" sz="2000" dirty="0" smtClean="0"/>
              <a:t>Parameters &amp; References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</a:t>
            </a:r>
            <a:r>
              <a:rPr lang="en-US" sz="2000" dirty="0" smtClean="0"/>
              <a:t>for last three months.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</a:t>
            </a:r>
            <a:r>
              <a:rPr lang="en-US" sz="2000" dirty="0" smtClean="0"/>
              <a:t>2017, 2018, </a:t>
            </a:r>
            <a:r>
              <a:rPr lang="en-US" sz="2000" dirty="0"/>
              <a:t>and </a:t>
            </a:r>
            <a:r>
              <a:rPr lang="en-US" sz="2000" dirty="0" smtClean="0"/>
              <a:t>2019 </a:t>
            </a:r>
            <a:r>
              <a:rPr lang="en-US" sz="2000" dirty="0"/>
              <a:t>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802" y="862361"/>
            <a:ext cx="8614395" cy="51332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890162"/>
              </p:ext>
            </p:extLst>
          </p:nvPr>
        </p:nvGraphicFramePr>
        <p:xfrm>
          <a:off x="2743200" y="1981200"/>
          <a:ext cx="2730500" cy="819150"/>
        </p:xfrm>
        <a:graphic>
          <a:graphicData uri="http://schemas.openxmlformats.org/drawingml/2006/table">
            <a:tbl>
              <a:tblPr/>
              <a:tblGrid>
                <a:gridCol w="787400"/>
                <a:gridCol w="647700"/>
                <a:gridCol w="647700"/>
                <a:gridCol w="647700"/>
              </a:tblGrid>
              <a:tr h="20955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Regulation-Up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3683E"/>
                          </a:solidFill>
                          <a:effectLst/>
                          <a:latin typeface="Calibri" panose="020F0502020204030204" pitchFamily="34" charset="0"/>
                        </a:rPr>
                        <a:t>Dec-17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2E3438"/>
                          </a:solidFill>
                          <a:effectLst/>
                          <a:latin typeface="Calibri" panose="020F0502020204030204" pitchFamily="34" charset="0"/>
                        </a:rPr>
                        <a:t>Dec-18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5764"/>
                          </a:solidFill>
                          <a:effectLst/>
                          <a:latin typeface="Calibri" panose="020F0502020204030204" pitchFamily="34" charset="0"/>
                        </a:rPr>
                        <a:t>Dec-19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Hours Average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802" y="862361"/>
            <a:ext cx="8614395" cy="5133277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69724"/>
              </p:ext>
            </p:extLst>
          </p:nvPr>
        </p:nvGraphicFramePr>
        <p:xfrm>
          <a:off x="2743200" y="1447800"/>
          <a:ext cx="2730500" cy="790575"/>
        </p:xfrm>
        <a:graphic>
          <a:graphicData uri="http://schemas.openxmlformats.org/drawingml/2006/table">
            <a:tbl>
              <a:tblPr/>
              <a:tblGrid>
                <a:gridCol w="787400"/>
                <a:gridCol w="647700"/>
                <a:gridCol w="647700"/>
                <a:gridCol w="647700"/>
              </a:tblGrid>
              <a:tr h="1905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Regulation-Down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3683E"/>
                          </a:solidFill>
                          <a:effectLst/>
                          <a:latin typeface="Calibri" panose="020F0502020204030204" pitchFamily="34" charset="0"/>
                        </a:rPr>
                        <a:t>Dec-17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2E3438"/>
                          </a:solidFill>
                          <a:effectLst/>
                          <a:latin typeface="Calibri" panose="020F0502020204030204" pitchFamily="34" charset="0"/>
                        </a:rPr>
                        <a:t>Dec-18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5764"/>
                          </a:solidFill>
                          <a:effectLst/>
                          <a:latin typeface="Calibri" panose="020F0502020204030204" pitchFamily="34" charset="0"/>
                        </a:rPr>
                        <a:t>Dec-19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Hours Average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</a:t>
            </a:r>
            <a:r>
              <a:rPr lang="en-US" dirty="0" smtClean="0"/>
              <a:t>hours.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143000"/>
            <a:ext cx="8613648" cy="4874121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707669"/>
              </p:ext>
            </p:extLst>
          </p:nvPr>
        </p:nvGraphicFramePr>
        <p:xfrm>
          <a:off x="2209800" y="1828800"/>
          <a:ext cx="2438400" cy="838200"/>
        </p:xfrm>
        <a:graphic>
          <a:graphicData uri="http://schemas.openxmlformats.org/drawingml/2006/table">
            <a:tbl>
              <a:tblPr/>
              <a:tblGrid>
                <a:gridCol w="495300"/>
                <a:gridCol w="647700"/>
                <a:gridCol w="647700"/>
                <a:gridCol w="647700"/>
              </a:tblGrid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Regulation-Up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3683E"/>
                          </a:solidFill>
                          <a:effectLst/>
                          <a:latin typeface="Calibri" panose="020F0502020204030204" pitchFamily="34" charset="0"/>
                        </a:rPr>
                        <a:t>Dec-17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2E3438"/>
                          </a:solidFill>
                          <a:effectLst/>
                          <a:latin typeface="Calibri" panose="020F0502020204030204" pitchFamily="34" charset="0"/>
                        </a:rPr>
                        <a:t>Dec-18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5764"/>
                          </a:solidFill>
                          <a:effectLst/>
                          <a:latin typeface="Calibri" panose="020F0502020204030204" pitchFamily="34" charset="0"/>
                        </a:rPr>
                        <a:t>Dec-19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2EFFF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Peak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066800"/>
            <a:ext cx="8613648" cy="4900467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140375"/>
              </p:ext>
            </p:extLst>
          </p:nvPr>
        </p:nvGraphicFramePr>
        <p:xfrm>
          <a:off x="2743200" y="1752600"/>
          <a:ext cx="2438400" cy="790575"/>
        </p:xfrm>
        <a:graphic>
          <a:graphicData uri="http://schemas.openxmlformats.org/drawingml/2006/table">
            <a:tbl>
              <a:tblPr/>
              <a:tblGrid>
                <a:gridCol w="495300"/>
                <a:gridCol w="647700"/>
                <a:gridCol w="647700"/>
                <a:gridCol w="647700"/>
              </a:tblGrid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Regulation-Down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3683E"/>
                          </a:solidFill>
                          <a:effectLst/>
                          <a:latin typeface="Calibri" panose="020F0502020204030204" pitchFamily="34" charset="0"/>
                        </a:rPr>
                        <a:t>Dec-17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2E3438"/>
                          </a:solidFill>
                          <a:effectLst/>
                          <a:latin typeface="Calibri" panose="020F0502020204030204" pitchFamily="34" charset="0"/>
                        </a:rPr>
                        <a:t>Dec-18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5764"/>
                          </a:solidFill>
                          <a:effectLst/>
                          <a:latin typeface="Calibri" panose="020F0502020204030204" pitchFamily="34" charset="0"/>
                        </a:rPr>
                        <a:t>Dec-19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2E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Peak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</a:t>
            </a:r>
            <a:r>
              <a:rPr lang="en-US" dirty="0" smtClean="0"/>
              <a:t>Load and Wind </a:t>
            </a:r>
            <a:r>
              <a:rPr lang="en-US" dirty="0"/>
              <a:t>Ramp, PWRR </a:t>
            </a:r>
            <a:r>
              <a:rPr lang="en-US" dirty="0" smtClean="0"/>
              <a:t>Error, Start-Up/Shut-Down </a:t>
            </a:r>
            <a:r>
              <a:rPr lang="en-US" dirty="0"/>
              <a:t>Hours, STLF </a:t>
            </a:r>
            <a:r>
              <a:rPr lang="en-US" dirty="0" smtClean="0"/>
              <a:t>Error, and Expected </a:t>
            </a:r>
            <a:r>
              <a:rPr lang="en-US" dirty="0"/>
              <a:t>Generation </a:t>
            </a:r>
            <a:r>
              <a:rPr lang="en-US" dirty="0" smtClean="0"/>
              <a:t>Deviation.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Accumulation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692" y="990600"/>
            <a:ext cx="8388823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65" y="862361"/>
            <a:ext cx="8657070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609" y="862361"/>
            <a:ext cx="8638781" cy="51332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1714500" y="5638800"/>
            <a:ext cx="2895600" cy="304800"/>
            <a:chOff x="1837565" y="5562600"/>
            <a:chExt cx="2734435" cy="304800"/>
          </a:xfrm>
        </p:grpSpPr>
        <p:cxnSp>
          <p:nvCxnSpPr>
            <p:cNvPr id="22" name="Elbow Connector 21"/>
            <p:cNvCxnSpPr/>
            <p:nvPr/>
          </p:nvCxnSpPr>
          <p:spPr>
            <a:xfrm>
              <a:off x="3496434" y="5562600"/>
              <a:ext cx="931933" cy="304800"/>
            </a:xfrm>
            <a:prstGeom prst="bentConnector3">
              <a:avLst>
                <a:gd name="adj1" fmla="val 11338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/>
            <p:nvPr/>
          </p:nvCxnSpPr>
          <p:spPr>
            <a:xfrm rot="10800000" flipV="1">
              <a:off x="1837566" y="5574064"/>
              <a:ext cx="1058035" cy="293336"/>
            </a:xfrm>
            <a:prstGeom prst="bentConnector3">
              <a:avLst>
                <a:gd name="adj1" fmla="val 98184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837565" y="5867400"/>
              <a:ext cx="273443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675564" y="5634080"/>
            <a:ext cx="2885278" cy="316938"/>
            <a:chOff x="4662866" y="5557880"/>
            <a:chExt cx="2681669" cy="316938"/>
          </a:xfrm>
        </p:grpSpPr>
        <p:cxnSp>
          <p:nvCxnSpPr>
            <p:cNvPr id="16" name="Elbow Connector 15"/>
            <p:cNvCxnSpPr/>
            <p:nvPr/>
          </p:nvCxnSpPr>
          <p:spPr>
            <a:xfrm>
              <a:off x="6477000" y="5557881"/>
              <a:ext cx="867535" cy="309519"/>
            </a:xfrm>
            <a:prstGeom prst="bentConnector3">
              <a:avLst>
                <a:gd name="adj1" fmla="val 9943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/>
            <p:nvPr/>
          </p:nvCxnSpPr>
          <p:spPr>
            <a:xfrm rot="10800000" flipV="1">
              <a:off x="4662867" y="5557880"/>
              <a:ext cx="832974" cy="309520"/>
            </a:xfrm>
            <a:prstGeom prst="bentConnector3">
              <a:avLst>
                <a:gd name="adj1" fmla="val 103430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662866" y="5867400"/>
              <a:ext cx="2681669" cy="74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61" y="862361"/>
            <a:ext cx="864487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286" y="852809"/>
            <a:ext cx="6971428" cy="51523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b="13953"/>
          <a:stretch/>
        </p:blipFill>
        <p:spPr>
          <a:xfrm>
            <a:off x="2667000" y="6196466"/>
            <a:ext cx="3886200" cy="238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990600"/>
            <a:ext cx="8474174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 &amp; Shut-Down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914400"/>
            <a:ext cx="8632684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Load Forecast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140" y="862361"/>
            <a:ext cx="8571719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154" y="859313"/>
            <a:ext cx="8443692" cy="513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609" y="862361"/>
            <a:ext cx="8638781" cy="51332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</a:t>
            </a:r>
            <a:r>
              <a:rPr lang="en-US" dirty="0"/>
              <a:t>G</a:t>
            </a:r>
            <a:r>
              <a:rPr lang="en-US" dirty="0" smtClean="0"/>
              <a:t>eneration Deviation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0800" y="1524000"/>
            <a:ext cx="3777050" cy="658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23" y="1334842"/>
            <a:ext cx="8333954" cy="418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3080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74" y="1438483"/>
            <a:ext cx="8340051" cy="398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2958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Wind Ramp Rate MAE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914400"/>
            <a:ext cx="7956638" cy="518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65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Wind Ramp Rate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914400"/>
            <a:ext cx="7628256" cy="518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110873"/>
              </p:ext>
            </p:extLst>
          </p:nvPr>
        </p:nvGraphicFramePr>
        <p:xfrm>
          <a:off x="2133600" y="2514600"/>
          <a:ext cx="4724400" cy="1638300"/>
        </p:xfrm>
        <a:graphic>
          <a:graphicData uri="http://schemas.openxmlformats.org/drawingml/2006/table">
            <a:tbl>
              <a:tblPr/>
              <a:tblGrid>
                <a:gridCol w="190500"/>
                <a:gridCol w="838200"/>
                <a:gridCol w="1168400"/>
                <a:gridCol w="1168400"/>
                <a:gridCol w="1168400"/>
                <a:gridCol w="1905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13683E"/>
                          </a:solidFill>
                          <a:effectLst/>
                          <a:latin typeface="Calibri" panose="020F0502020204030204" pitchFamily="34" charset="0"/>
                        </a:rPr>
                        <a:t>Dec-17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2E3438"/>
                          </a:solidFill>
                          <a:effectLst/>
                          <a:latin typeface="Calibri" panose="020F0502020204030204" pitchFamily="34" charset="0"/>
                        </a:rPr>
                        <a:t>Dec-18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5764"/>
                          </a:solidFill>
                          <a:effectLst/>
                          <a:latin typeface="Calibri" panose="020F0502020204030204" pitchFamily="34" charset="0"/>
                        </a:rPr>
                        <a:t>Dec-19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Peak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10, 11, 18, 19, 20, 21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9, 10, 11, 18, 19, 20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8, 9, 10, 11, 18, 19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Off-Peak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1, 2, 3, 4, 5, 6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1, 2, 3, 4, 5, 24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1, 2, 3, 4, 5, 24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Up-Ramp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5, 6, 7, 9, 17, 18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5, 6, 7, 8, 17, 18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4, 5, 6, 7, 17, 18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Down-Ramp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1, 20, 21, 22, 23, 24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1, 12, 21, 22, 23, 24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12, 20, 21, 22, 23, 24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Metrics </a:t>
            </a:r>
            <a:r>
              <a:rPr lang="en-US" b="1" dirty="0"/>
              <a:t>to Measure </a:t>
            </a:r>
            <a:r>
              <a:rPr lang="en-US" b="1" dirty="0" smtClean="0"/>
              <a:t>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</a:t>
            </a:r>
            <a:r>
              <a:rPr lang="en-US" sz="2000" dirty="0" smtClean="0"/>
              <a:t>hour.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Set </a:t>
            </a:r>
            <a:r>
              <a:rPr lang="en-US" sz="2000" dirty="0"/>
              <a:t>target of 85% for the number of  intervals where regulation deployment  was both up and down </a:t>
            </a:r>
            <a:r>
              <a:rPr lang="en-US" sz="2000" dirty="0" smtClean="0"/>
              <a:t>for </a:t>
            </a:r>
            <a:r>
              <a:rPr lang="en-US" sz="2000" dirty="0"/>
              <a:t>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Track </a:t>
            </a:r>
            <a:r>
              <a:rPr lang="en-US" sz="2000" dirty="0"/>
              <a:t>the Regulation exhaustion rate for all hours (not to exceed </a:t>
            </a:r>
            <a:r>
              <a:rPr lang="en-US" sz="2000" dirty="0" smtClean="0"/>
              <a:t>5%).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</a:t>
            </a:r>
            <a:r>
              <a:rPr lang="en-US" sz="2000" dirty="0" smtClean="0"/>
              <a:t>hours.</a:t>
            </a:r>
            <a:endParaRPr lang="en-US" sz="2000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Total Regulation Deployed Comparison - Monthly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781" y="862361"/>
            <a:ext cx="836443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purl.org/dc/dcmitype/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45159</TotalTime>
  <Words>1071</Words>
  <Application>Microsoft Office PowerPoint</Application>
  <PresentationFormat>On-screen Show (4:3)</PresentationFormat>
  <Paragraphs>533</Paragraphs>
  <Slides>37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Projected Wind Ramp Rate MAE</vt:lpstr>
      <vt:lpstr>Projected Wind Ramp Rate Error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Expected Generation Deviation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Li, Weifeng</cp:lastModifiedBy>
  <cp:revision>518</cp:revision>
  <cp:lastPrinted>2016-01-21T20:53:15Z</cp:lastPrinted>
  <dcterms:created xsi:type="dcterms:W3CDTF">2016-01-21T15:20:31Z</dcterms:created>
  <dcterms:modified xsi:type="dcterms:W3CDTF">2020-01-13T22:18:43Z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