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1" r:id="rId10"/>
    <p:sldId id="344" r:id="rId11"/>
    <p:sldId id="334" r:id="rId12"/>
    <p:sldId id="342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10" d="100"/>
          <a:sy n="110" d="100"/>
        </p:scale>
        <p:origin x="102" y="3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January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January 16,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Results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48159"/>
            <a:ext cx="8949560" cy="5376862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2019 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12/10/2019 </a:t>
            </a:r>
            <a:r>
              <a:rPr lang="en-US" sz="1800" dirty="0"/>
              <a:t>– </a:t>
            </a:r>
            <a:r>
              <a:rPr lang="en-US" sz="1800" dirty="0" smtClean="0"/>
              <a:t>12/12/2019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NPRR911 </a:t>
            </a:r>
            <a:r>
              <a:rPr lang="en-US" sz="1400" dirty="0"/>
              <a:t>– Improved Calculation of Real-Time LMPs at Logical Resource Nodes for On-Line </a:t>
            </a:r>
            <a:r>
              <a:rPr lang="en-US" sz="1400" dirty="0" smtClean="0"/>
              <a:t>	Combined </a:t>
            </a:r>
            <a:r>
              <a:rPr lang="en-US" sz="1400" dirty="0"/>
              <a:t>Cycle Generation Resources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NPRR952 – </a:t>
            </a:r>
            <a:r>
              <a:rPr lang="en-US" sz="1400" dirty="0"/>
              <a:t>Use of Katy Hub for the Fuel Index Price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PGRR072 – </a:t>
            </a:r>
            <a:r>
              <a:rPr lang="en-US" sz="1400" dirty="0"/>
              <a:t>Treatment of Generation Resource Retirement and Mothball in Regional Transmission </a:t>
            </a:r>
            <a:r>
              <a:rPr lang="en-US" sz="1400" dirty="0" smtClean="0"/>
              <a:t>	Plan </a:t>
            </a:r>
            <a:r>
              <a:rPr lang="en-US" sz="1400" dirty="0"/>
              <a:t>and Geomagnetic Disturbance Vulnerability Assessment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2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2019 </a:t>
            </a:r>
            <a:r>
              <a:rPr lang="en-US" sz="1800" dirty="0"/>
              <a:t>December Release – </a:t>
            </a:r>
            <a:r>
              <a:rPr lang="en-US" sz="1800" dirty="0" smtClean="0"/>
              <a:t>Off-Cycle </a:t>
            </a:r>
            <a:r>
              <a:rPr lang="en-US" sz="1800" dirty="0"/>
              <a:t>– </a:t>
            </a:r>
            <a:r>
              <a:rPr lang="en-US" sz="1800" dirty="0" smtClean="0"/>
              <a:t>12/16/2019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NPRR920 </a:t>
            </a:r>
            <a:r>
              <a:rPr lang="en-US" sz="1400" dirty="0"/>
              <a:t>– Change to Ramp Rate Calculation in Resource Limit Calculator</a:t>
            </a:r>
          </a:p>
          <a:p>
            <a:pPr>
              <a:tabLst>
                <a:tab pos="7199313" algn="l"/>
              </a:tabLst>
            </a:pPr>
            <a:endParaRPr lang="en-US" sz="12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January Release – Off-Cycle – </a:t>
            </a:r>
            <a:r>
              <a:rPr lang="en-US" sz="1800" dirty="0" smtClean="0"/>
              <a:t>1/1/2020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NPRR877 Ph2 </a:t>
            </a:r>
            <a:r>
              <a:rPr lang="en-US" sz="1400" dirty="0"/>
              <a:t>– Use of Actual Interval Data for IDR ESI IDs for Initial Settlement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NPRR968 – </a:t>
            </a:r>
            <a:r>
              <a:rPr lang="en-US" sz="1400" dirty="0"/>
              <a:t>Revise EEA Level 3 Triggers from 1375 MW to 1430 MW to Align with New Most Severe Single Contingency </a:t>
            </a:r>
            <a:r>
              <a:rPr lang="en-US" sz="1400" dirty="0" smtClean="0"/>
              <a:t>Value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February </a:t>
            </a:r>
            <a:r>
              <a:rPr lang="en-US" sz="1800" dirty="0"/>
              <a:t>Release 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/>
              <a:t>2/4/2020 – 2/6/2020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NPRR873 – Posting of ERCOT Wide Intra-Hour Wind Power &amp; Load Forecast on MIS Public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SCR797 – Provide Current Operating Plans (COPs) to TSPs</a:t>
            </a: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437746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RR917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025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PGRR070(a) – Sect. 3.1.8, paragraphs (1) and (2)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5566" y="280569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6366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54917"/>
              </p:ext>
            </p:extLst>
          </p:nvPr>
        </p:nvGraphicFramePr>
        <p:xfrm>
          <a:off x="176358" y="5032090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NPRR887,NPRR904,OBDRR009,</a:t>
                      </a:r>
                      <a:r>
                        <a:rPr lang="en-US" sz="800" b="0" strike="sng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NPRR905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800" b="0" strike="sng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,NPRR939,</a:t>
                      </a:r>
                      <a:r>
                        <a:rPr lang="en-US" sz="800" b="0" strike="sng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NPRR951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PGRR066,</a:t>
                      </a:r>
                      <a:r>
                        <a:rPr lang="en-US" sz="800" b="0" strike="sng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SCR804</a:t>
                      </a:r>
                      <a:endParaRPr lang="en-US" sz="8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733800"/>
            <a:ext cx="1524438" cy="113877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12/9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RARF (SCR781)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Testing/Training of View/Update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00" b="0" kern="0" baseline="0" noProof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baseline="0" noProof="0" dirty="0" smtClean="0"/>
              <a:t>(Go-Live in April 2020)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2638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1827" y="299271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86236" y="1360234"/>
            <a:ext cx="2783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69441" y="4457516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4567778" y="349791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51917" y="377491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8" name="TextBox 12"/>
          <p:cNvSpPr txBox="1">
            <a:spLocks noChangeArrowheads="1"/>
          </p:cNvSpPr>
          <p:nvPr/>
        </p:nvSpPr>
        <p:spPr bwMode="auto">
          <a:xfrm>
            <a:off x="6014376" y="258817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10/18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6019800" y="32571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11/1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89216" y="1371600"/>
            <a:ext cx="2783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77401" y="3563928"/>
            <a:ext cx="2783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7465372" y="2743200"/>
            <a:ext cx="15183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12/16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13216" y="1371600"/>
            <a:ext cx="27838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6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703092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4345" y="1356091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48505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466885"/>
            <a:ext cx="248539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NPRR863 </a:t>
            </a:r>
            <a:r>
              <a:rPr lang="en-US" sz="800" b="0" kern="0" dirty="0" smtClean="0"/>
              <a:t>Ph2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ECRS </a:t>
            </a:r>
            <a:r>
              <a:rPr lang="en-US" sz="800" b="0" kern="0" dirty="0"/>
              <a:t>portion</a:t>
            </a:r>
            <a:endParaRPr lang="en-US" sz="800" b="0" kern="0" dirty="0" smtClean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Add capability</a:t>
            </a:r>
            <a:endParaRPr lang="en-US" sz="800" b="0" kern="0" dirty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06449" y="4738941"/>
            <a:ext cx="3657599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42345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86742" y="2667000"/>
            <a:ext cx="153482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April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/>
              <a:t>RARF Go-Live for View/Update</a:t>
            </a:r>
            <a:endParaRPr lang="en-US" sz="1200" b="0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2758901" y="1355716"/>
            <a:ext cx="3705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500735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2039754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7466499" y="2159727"/>
            <a:ext cx="1512475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Future Year Go-Live Targets</a:t>
            </a:r>
            <a:endParaRPr lang="en-US" sz="1200" b="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2597509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</a:t>
            </a:r>
            <a:endParaRPr lang="en-US" sz="1200" b="0" kern="0" dirty="0"/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7467600" y="4295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58290" y="3505331"/>
            <a:ext cx="14536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I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85855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trike="sngStrike" dirty="0" smtClean="0"/>
              <a:t>1/9</a:t>
            </a:r>
            <a:r>
              <a:rPr lang="en-US" sz="1200" dirty="0" smtClean="0">
                <a:solidFill>
                  <a:srgbClr val="FF0000"/>
                </a:solidFill>
              </a:rPr>
              <a:t> 1/19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84983" y="397379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04247" y="2186382"/>
            <a:ext cx="132486" cy="11692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07490" y="1708942"/>
            <a:ext cx="201526" cy="484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290090" y="2354630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700408"/>
              </p:ext>
            </p:extLst>
          </p:nvPr>
        </p:nvGraphicFramePr>
        <p:xfrm>
          <a:off x="76200" y="1127640"/>
          <a:ext cx="8991599" cy="3368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NPRR863 Phase 2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ERCOT Contingency Reserve Service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(ECRS)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2021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$1.9M-$2.9M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Enhance Wind Integration Report and Create Solar Integration Report and          Solar Dashboard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Reliant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ERCOT </a:t>
                      </a:r>
                      <a:r>
                        <a:rPr lang="en-US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GridGeo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Access for Transmission Operators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Sept 2020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$400k-$600k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/ AEP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ERCOT Critical Energy Infrastructure Information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Balancing Account Resettlement</a:t>
                      </a:r>
                      <a:endParaRPr lang="en-US" sz="11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MSWG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Account Holder Limits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Engie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NPRR951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Active and Inactive SCED Constraint Reporting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24" y="841013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2548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$2.71M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$2.71M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$1.24M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$1.93M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$1.29M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$0.83M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12/31/2019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017217"/>
              </p:ext>
            </p:extLst>
          </p:nvPr>
        </p:nvGraphicFramePr>
        <p:xfrm>
          <a:off x="228600" y="927611"/>
          <a:ext cx="8686799" cy="4526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4898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Mitigated Offer Caps for RMR Resources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Consider delivering after MMS/OS Tech Refresh</a:t>
                      </a: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Generation and Controllable Load Resource Group (GCLR Group)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 discussion needed to determine recommended Rank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Capacity Insufficiency Operating Condition Notice (OCN) Transparency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plan without disrupting in-flight projects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Modify Forward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Adj. Factors to Include Pricing for the Current Operating Day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Bundle with </a:t>
                      </a:r>
                      <a:r>
                        <a:rPr lang="en-US" sz="11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CMM Phase 2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CRR Transaction Capability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posted on 1/14/2020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 discussion expected</a:t>
                      </a: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Congestion Revenue Right Time Of Use Transaction Limits in Long-Term Auction Sequence Auctions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posted on 1/14/2020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 discussion expected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04588"/>
              </p:ext>
            </p:extLst>
          </p:nvPr>
        </p:nvGraphicFramePr>
        <p:xfrm>
          <a:off x="4729051" y="63615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552853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2970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260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45493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152870</TotalTime>
  <Words>1171</Words>
  <Application>Microsoft Office PowerPoint</Application>
  <PresentationFormat>On-screen Show (4:3)</PresentationFormat>
  <Paragraphs>706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Releases – Board Approved NPRRs / SCRs / xGRRs </vt:lpstr>
      <vt:lpstr>2020 Release Targets – Board Approved NPRRs / SCRs / xGRRs </vt:lpstr>
      <vt:lpstr>Approved Revision Requests “Not Started” – Planned to Start in Future Months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1825</cp:revision>
  <cp:lastPrinted>2020-01-07T13:38:46Z</cp:lastPrinted>
  <dcterms:created xsi:type="dcterms:W3CDTF">2016-01-21T15:20:31Z</dcterms:created>
  <dcterms:modified xsi:type="dcterms:W3CDTF">2020-01-14T19:11:20Z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