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1"/>
  </p:notesMasterIdLst>
  <p:handoutMasterIdLst>
    <p:handoutMasterId r:id="rId42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308" r:id="rId32"/>
    <p:sldId id="306" r:id="rId33"/>
    <p:sldId id="309" r:id="rId34"/>
    <p:sldId id="310" r:id="rId35"/>
    <p:sldId id="311" r:id="rId36"/>
    <p:sldId id="307" r:id="rId37"/>
    <p:sldId id="296" r:id="rId38"/>
    <p:sldId id="297" r:id="rId39"/>
    <p:sldId id="264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1284" autoAdjust="0"/>
  </p:normalViewPr>
  <p:slideViewPr>
    <p:cSldViewPr showGuides="1">
      <p:cViewPr varScale="1">
        <p:scale>
          <a:sx n="98" d="100"/>
          <a:sy n="98" d="100"/>
        </p:scale>
        <p:origin x="96" y="145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29,226,166</a:t>
            </a:r>
            <a:r>
              <a:rPr lang="en-US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6,609,062</a:t>
            </a:r>
            <a:r>
              <a:rPr lang="en-US" smtClean="0"/>
              <a:t>  M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22.61%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311,813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1.07%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Mean: </a:t>
            </a:r>
            <a:r>
              <a:rPr lang="en-US" sz="1200" b="1" baseline="0" dirty="0" smtClean="0"/>
              <a:t>188,904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Max: </a:t>
            </a:r>
            <a:r>
              <a:rPr lang="en-US" sz="1200" b="1" dirty="0" smtClean="0">
                <a:solidFill>
                  <a:schemeClr val="accent2"/>
                </a:solidFill>
              </a:rPr>
              <a:t>243,903 </a:t>
            </a:r>
            <a:r>
              <a:rPr lang="en-US" sz="1200" dirty="0" smtClean="0">
                <a:solidFill>
                  <a:schemeClr val="accent2"/>
                </a:solidFill>
              </a:rPr>
              <a:t>on Dec 18th 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Min: </a:t>
            </a:r>
            <a:r>
              <a:rPr lang="en-US" sz="1200" b="1" dirty="0" smtClean="0">
                <a:solidFill>
                  <a:schemeClr val="accent2"/>
                </a:solidFill>
              </a:rPr>
              <a:t>154,996 </a:t>
            </a:r>
            <a:r>
              <a:rPr lang="en-US" sz="1200" dirty="0" smtClean="0">
                <a:solidFill>
                  <a:schemeClr val="accent2"/>
                </a:solidFill>
              </a:rPr>
              <a:t>on Dec 6th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</a:t>
            </a:r>
            <a:r>
              <a:rPr lang="en-US" baseline="0" dirty="0" smtClean="0"/>
              <a:t> Total Energy for 2019 compared to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154,997 MW*s on 12/06/2019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b="1" baseline="0" dirty="0" smtClean="0"/>
              <a:t>188,904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b="1" dirty="0" smtClean="0">
                <a:solidFill>
                  <a:schemeClr val="accent2"/>
                </a:solidFill>
              </a:rPr>
              <a:t>243,903 </a:t>
            </a:r>
            <a:r>
              <a:rPr lang="en-US" sz="1600" dirty="0" smtClean="0">
                <a:solidFill>
                  <a:schemeClr val="accent2"/>
                </a:solidFill>
              </a:rPr>
              <a:t>on Dec 18th 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154,996 </a:t>
            </a:r>
            <a:r>
              <a:rPr lang="en-US" sz="1600" dirty="0" smtClean="0">
                <a:solidFill>
                  <a:schemeClr val="accent2"/>
                </a:solidFill>
              </a:rPr>
              <a:t>on Dec 6th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12/10/2019 06:00 108.4%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Generation deviation due to steep up ramp rate from wind</a:t>
            </a: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Mean: 15.00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Mean: 13.96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12.1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15.96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December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January 14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3" y="914400"/>
            <a:ext cx="712569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December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178.28%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174.80%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>
                <a:solidFill>
                  <a:schemeClr val="accent2"/>
                </a:solidFill>
              </a:rPr>
              <a:t>13.96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>
                <a:solidFill>
                  <a:schemeClr val="accent2"/>
                </a:solidFill>
              </a:rPr>
              <a:t>12.1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dirty="0">
                <a:solidFill>
                  <a:schemeClr val="accent2"/>
                </a:solidFill>
              </a:rPr>
              <a:t>15.96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29,226,166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6,609,062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22.61%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311,813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1.04%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188,904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243,903</a:t>
            </a:r>
            <a:r>
              <a:rPr lang="en-US" sz="1600" dirty="0">
                <a:solidFill>
                  <a:schemeClr val="accent2"/>
                </a:solidFill>
              </a:rPr>
              <a:t> on Dec 18th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154,996</a:t>
            </a:r>
            <a:r>
              <a:rPr lang="en-US" sz="1600" dirty="0">
                <a:solidFill>
                  <a:schemeClr val="accent2"/>
                </a:solidFill>
              </a:rPr>
              <a:t> on Dec 6th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906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 for the Decade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9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</a:t>
            </a:r>
            <a:r>
              <a:rPr lang="en-US" dirty="0" smtClean="0"/>
              <a:t>Solar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8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1337" y="5726668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Dec-19 CPS1 (%): </a:t>
            </a:r>
            <a:r>
              <a:rPr lang="en-US" dirty="0"/>
              <a:t>178.28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0 BAAL exceedances in Dec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90600"/>
            <a:ext cx="7122575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9324" y="9906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Dec-19 CPS1 (%): 178.28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873868"/>
            <a:ext cx="7129470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6206" y="873868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174.80%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5" y="768485"/>
            <a:ext cx="7537849" cy="5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45136</TotalTime>
  <Words>445</Words>
  <Application>Microsoft Office PowerPoint</Application>
  <PresentationFormat>On-screen Show (4:3)</PresentationFormat>
  <Paragraphs>154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December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Energy Statistics for the Decade</vt:lpstr>
      <vt:lpstr>Total Energy 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661</cp:revision>
  <cp:lastPrinted>2016-01-21T20:53:15Z</cp:lastPrinted>
  <dcterms:created xsi:type="dcterms:W3CDTF">2016-01-21T15:20:31Z</dcterms:created>
  <dcterms:modified xsi:type="dcterms:W3CDTF">2020-01-13T18:09:20Z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