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3" r:id="rId4"/>
    <p:sldMasterId id="2147483648" r:id="rId5"/>
  </p:sldMasterIdLst>
  <p:notesMasterIdLst>
    <p:notesMasterId r:id="rId26"/>
  </p:notesMasterIdLst>
  <p:handoutMasterIdLst>
    <p:handoutMasterId r:id="rId27"/>
  </p:handoutMasterIdLst>
  <p:sldIdLst>
    <p:sldId id="260" r:id="rId6"/>
    <p:sldId id="269" r:id="rId7"/>
    <p:sldId id="272" r:id="rId8"/>
    <p:sldId id="312" r:id="rId9"/>
    <p:sldId id="313" r:id="rId10"/>
    <p:sldId id="318" r:id="rId11"/>
    <p:sldId id="317" r:id="rId12"/>
    <p:sldId id="314" r:id="rId13"/>
    <p:sldId id="280" r:id="rId14"/>
    <p:sldId id="305" r:id="rId15"/>
    <p:sldId id="300" r:id="rId16"/>
    <p:sldId id="306" r:id="rId17"/>
    <p:sldId id="308" r:id="rId18"/>
    <p:sldId id="302" r:id="rId19"/>
    <p:sldId id="303" r:id="rId20"/>
    <p:sldId id="304" r:id="rId21"/>
    <p:sldId id="309" r:id="rId22"/>
    <p:sldId id="310" r:id="rId23"/>
    <p:sldId id="311" r:id="rId24"/>
    <p:sldId id="30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.Garcia" initials="FG" lastIdx="1" clrIdx="0">
    <p:extLst>
      <p:ext uri="{19B8F6BF-5375-455C-9EA6-DF929625EA0E}">
        <p15:presenceInfo xmlns:p15="http://schemas.microsoft.com/office/powerpoint/2012/main" userId="F.Gar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9" autoAdjust="0"/>
    <p:restoredTop sz="84845" autoAdjust="0"/>
  </p:normalViewPr>
  <p:slideViewPr>
    <p:cSldViewPr showGuides="1">
      <p:cViewPr varScale="1">
        <p:scale>
          <a:sx n="91" d="100"/>
          <a:sy n="91" d="100"/>
        </p:scale>
        <p:origin x="66" y="23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7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NOGRR 195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Freddy Garcia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January 15, 2020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Change in Voltage Target (KVT) with limited to no Unit MVAR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5116"/>
            <a:ext cx="8334133" cy="52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915400" cy="46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9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Change </a:t>
            </a:r>
            <a:r>
              <a:rPr lang="en-US" dirty="0"/>
              <a:t>in </a:t>
            </a:r>
            <a:r>
              <a:rPr lang="en-US" dirty="0" smtClean="0"/>
              <a:t>Point of Interconnect Voltage(KVM) with </a:t>
            </a:r>
            <a:r>
              <a:rPr lang="en-US" dirty="0"/>
              <a:t>no Unit MVAR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6622"/>
            <a:ext cx="8534400" cy="49409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6622"/>
            <a:ext cx="8534400" cy="49409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3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6622"/>
            <a:ext cx="8534400" cy="49409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Unit operating at or near 2% tolerance 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770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848600" cy="54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Set Point tolerances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867400" cy="5052221"/>
          </a:xfrm>
        </p:spPr>
        <p:txBody>
          <a:bodyPr/>
          <a:lstStyle/>
          <a:p>
            <a:r>
              <a:rPr lang="en-US" sz="2400" dirty="0" smtClean="0"/>
              <a:t>Currently Voltage Set Point tolerances, +/- 2%, can be more than a 14 kV spread for Generation Resources connected to 345kV POI’s.</a:t>
            </a:r>
          </a:p>
          <a:p>
            <a:pPr lvl="1"/>
            <a:r>
              <a:rPr lang="en-US" sz="2000" dirty="0" smtClean="0"/>
              <a:t>Difficult to maintain reliability when Resource allowed to drift far from set point.</a:t>
            </a:r>
          </a:p>
          <a:p>
            <a:pPr lvl="1"/>
            <a:r>
              <a:rPr lang="en-US" sz="2000" dirty="0" smtClean="0"/>
              <a:t>Using whole numbers easier for operators to determine when out of range rather than having to calculate a band that changes dynamically because of being in %.</a:t>
            </a:r>
          </a:p>
          <a:p>
            <a:pPr lvl="1"/>
            <a:r>
              <a:rPr lang="en-US" sz="2000" dirty="0" smtClean="0"/>
              <a:t>PDCWG recommended 1%</a:t>
            </a:r>
          </a:p>
          <a:p>
            <a:pPr lvl="1"/>
            <a:r>
              <a:rPr lang="en-US" sz="2000" dirty="0" smtClean="0"/>
              <a:t>NPRR 776 implemented common point of measurement eliminating metering differences between the TO and GR.</a:t>
            </a:r>
          </a:p>
          <a:p>
            <a:pPr lvl="1"/>
            <a:endParaRPr lang="en-US" sz="900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01770"/>
              </p:ext>
            </p:extLst>
          </p:nvPr>
        </p:nvGraphicFramePr>
        <p:xfrm>
          <a:off x="6134100" y="1524000"/>
          <a:ext cx="2743200" cy="185182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3545"/>
                <a:gridCol w="1639655"/>
              </a:tblGrid>
              <a:tr h="52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Nominal Voltage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Tolerance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Band KV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+/- </a:t>
                      </a:r>
                      <a:r>
                        <a:rPr lang="en-US" sz="1600" u="none" baseline="0" dirty="0" smtClean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4kV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+/- 3kV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+/- 2kV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+/- 2kV</a:t>
                      </a:r>
                      <a:endParaRPr lang="en-US" sz="1600" u="none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baseline="0" dirty="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+/- 1kV</a:t>
                      </a:r>
                      <a:endParaRPr lang="en-US" sz="1600" u="none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95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Example 3 - from presentation with Capacitor status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4" y="1143000"/>
            <a:ext cx="8945476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62" y="3157595"/>
            <a:ext cx="3885714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8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Voltage </a:t>
            </a:r>
            <a:r>
              <a:rPr lang="en-US" dirty="0"/>
              <a:t>Set Point tolerances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28082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" y="882846"/>
            <a:ext cx="8613088" cy="1510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2631887"/>
            <a:ext cx="5867400" cy="3410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932647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NERC Reliability Guideline Reactive Power Planning December 2016, p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181" y="1143000"/>
            <a:ext cx="5927271" cy="4419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7452" y="990600"/>
            <a:ext cx="3048000" cy="5334000"/>
          </a:xfrm>
        </p:spPr>
        <p:txBody>
          <a:bodyPr/>
          <a:lstStyle/>
          <a:p>
            <a:r>
              <a:rPr lang="en-US" dirty="0" smtClean="0"/>
              <a:t>Single or multiple Plants don’t hold voltage set point</a:t>
            </a:r>
          </a:p>
          <a:p>
            <a:endParaRPr lang="en-US" sz="800" dirty="0" smtClean="0"/>
          </a:p>
          <a:p>
            <a:r>
              <a:rPr lang="en-US" dirty="0" smtClean="0"/>
              <a:t>Other Plants &amp; dynamic devices exhausting reactive to compensate</a:t>
            </a:r>
          </a:p>
          <a:p>
            <a:endParaRPr lang="en-US" sz="800" dirty="0" smtClean="0"/>
          </a:p>
          <a:p>
            <a:r>
              <a:rPr lang="en-US" dirty="0" smtClean="0"/>
              <a:t>Less dynamic reactive to respond to contingency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1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18318"/>
          </a:xfrm>
        </p:spPr>
        <p:txBody>
          <a:bodyPr/>
          <a:lstStyle/>
          <a:p>
            <a:r>
              <a:rPr lang="en-US" dirty="0" smtClean="0"/>
              <a:t>Reliability Risk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\\tgmgates\users\documents\bmarquis\Desktop\Snap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14" y="990600"/>
            <a:ext cx="7673372" cy="505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87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Risks: 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130716" cy="495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5083810"/>
            <a:ext cx="31242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Color key: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KVM = solid blue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KVT = dotted dark blue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MVAR = solid red</a:t>
            </a:r>
          </a:p>
          <a:p>
            <a:r>
              <a:rPr lang="en-US" dirty="0">
                <a:solidFill>
                  <a:srgbClr val="C00000"/>
                </a:solidFill>
              </a:rPr>
              <a:t>MVAR Min. = dotted dark red </a:t>
            </a:r>
          </a:p>
        </p:txBody>
      </p:sp>
    </p:spTree>
    <p:extLst>
      <p:ext uri="{BB962C8B-B14F-4D97-AF65-F5344CB8AC3E}">
        <p14:creationId xmlns:p14="http://schemas.microsoft.com/office/powerpoint/2010/main" val="5097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Risks: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976021"/>
          </a:xfrm>
        </p:spPr>
        <p:txBody>
          <a:bodyPr/>
          <a:lstStyle/>
          <a:p>
            <a:r>
              <a:rPr lang="en-US" sz="2400" dirty="0" smtClean="0"/>
              <a:t>High Voltages</a:t>
            </a:r>
          </a:p>
          <a:p>
            <a:pPr lvl="1"/>
            <a:r>
              <a:rPr lang="en-US" dirty="0" smtClean="0"/>
              <a:t>Reported High Voltages</a:t>
            </a:r>
          </a:p>
          <a:p>
            <a:pPr lvl="1"/>
            <a:r>
              <a:rPr lang="en-US" dirty="0" smtClean="0"/>
              <a:t>Arcing conductors, transformer issues</a:t>
            </a:r>
          </a:p>
          <a:p>
            <a:pPr lvl="1"/>
            <a:r>
              <a:rPr lang="en-US" dirty="0" smtClean="0"/>
              <a:t>Within 2% tolerance, outside 4kV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01572"/>
            <a:ext cx="6129614" cy="3104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34766"/>
            <a:ext cx="7885714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voltage control can lead to sustained </a:t>
            </a:r>
            <a:r>
              <a:rPr lang="en-US" dirty="0" smtClean="0"/>
              <a:t>low/high </a:t>
            </a:r>
            <a:r>
              <a:rPr lang="en-US" dirty="0" smtClean="0"/>
              <a:t>voltages and:</a:t>
            </a:r>
          </a:p>
          <a:p>
            <a:pPr lvl="1"/>
            <a:r>
              <a:rPr lang="en-US" dirty="0" smtClean="0"/>
              <a:t>Decreased Dynamic Reactive Reserves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/>
              <a:t>Tripping of generating units due to low auxiliary voltage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Increased reactive load from motor stalling and automatic substation LTC actions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/>
              <a:t>Reduced reactive support from capacitors, SVCs and line charging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</a:t>
            </a:r>
            <a:r>
              <a:rPr lang="en-US" dirty="0" smtClean="0"/>
              <a:t>Risks: In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8976</TotalTime>
  <Words>343</Words>
  <Application>Microsoft Office PowerPoint</Application>
  <PresentationFormat>On-screen Show (4:3)</PresentationFormat>
  <Paragraphs>108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1_Custom Design</vt:lpstr>
      <vt:lpstr>Office Theme</vt:lpstr>
      <vt:lpstr>PowerPoint Presentation</vt:lpstr>
      <vt:lpstr>Voltage Set Point tolerances</vt:lpstr>
      <vt:lpstr>Generator Voltage Set Point tolerances</vt:lpstr>
      <vt:lpstr>Reliability Risks</vt:lpstr>
      <vt:lpstr>Reliability Risk</vt:lpstr>
      <vt:lpstr>Reliability Risks: Example 1</vt:lpstr>
      <vt:lpstr>Reliability Risks: Example 2</vt:lpstr>
      <vt:lpstr>Reliability Risks: In Conclusion</vt:lpstr>
      <vt:lpstr>PowerPoint Presentation</vt:lpstr>
      <vt:lpstr>PowerPoint Presentation</vt:lpstr>
      <vt:lpstr>Example 1</vt:lpstr>
      <vt:lpstr>Example 2</vt:lpstr>
      <vt:lpstr>PowerPoint Presentation</vt:lpstr>
      <vt:lpstr>Example 1</vt:lpstr>
      <vt:lpstr>Example 2 </vt:lpstr>
      <vt:lpstr>Example 3</vt:lpstr>
      <vt:lpstr>PowerPoint Presentation</vt:lpstr>
      <vt:lpstr>Example 1</vt:lpstr>
      <vt:lpstr>Example 2</vt:lpstr>
      <vt:lpstr>Example 3 - from presentation with Capacitor status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Garcia, Freddy</cp:lastModifiedBy>
  <cp:revision>135</cp:revision>
  <cp:lastPrinted>2016-01-21T20:53:15Z</cp:lastPrinted>
  <dcterms:created xsi:type="dcterms:W3CDTF">2016-01-21T15:20:31Z</dcterms:created>
  <dcterms:modified xsi:type="dcterms:W3CDTF">2020-01-14T20:00:48Z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