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88" r:id="rId6"/>
    <p:sldId id="291" r:id="rId7"/>
    <p:sldId id="292" r:id="rId8"/>
    <p:sldId id="290" r:id="rId9"/>
    <p:sldId id="298" r:id="rId10"/>
    <p:sldId id="299" r:id="rId11"/>
    <p:sldId id="295" r:id="rId12"/>
    <p:sldId id="297" r:id="rId13"/>
    <p:sldId id="284" r:id="rId14"/>
    <p:sldId id="274" r:id="rId15"/>
    <p:sldId id="29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45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410200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410200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66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is.ercot.com/misapp/GetReports.do?reportTypeId=13099&amp;mimic_duns=183529049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2286000"/>
            <a:ext cx="51054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Analyzing Non-Activated Constraints and Their Potential Impact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Congestion Management </a:t>
            </a:r>
            <a:r>
              <a:rPr lang="en-US" dirty="0" smtClean="0">
                <a:solidFill>
                  <a:schemeClr val="tx2"/>
                </a:solidFill>
              </a:rPr>
              <a:t>Working Group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January 13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74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Hours </a:t>
            </a:r>
            <a:r>
              <a:rPr lang="en-US" dirty="0"/>
              <a:t>by </a:t>
            </a:r>
            <a:r>
              <a:rPr lang="en-US" dirty="0" smtClean="0"/>
              <a:t>Voltage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44249"/>
              </p:ext>
            </p:extLst>
          </p:nvPr>
        </p:nvGraphicFramePr>
        <p:xfrm>
          <a:off x="5562600" y="762000"/>
          <a:ext cx="3276600" cy="1808302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371600"/>
                <a:gridCol w="1905000"/>
              </a:tblGrid>
              <a:tr h="42960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Voltage Level (kV)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Max Shadow</a:t>
                      </a:r>
                      <a:r>
                        <a:rPr lang="en-US" sz="1100" baseline="0" dirty="0" smtClean="0"/>
                        <a:t> Price ($/MWh)</a:t>
                      </a:r>
                      <a:endParaRPr lang="en-US" sz="1100" dirty="0"/>
                    </a:p>
                  </a:txBody>
                  <a:tcPr anchor="ctr"/>
                </a:tc>
              </a:tr>
              <a:tr h="25776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69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2,800</a:t>
                      </a:r>
                      <a:endParaRPr lang="en-US" sz="1100" dirty="0"/>
                    </a:p>
                  </a:txBody>
                  <a:tcPr anchor="ctr"/>
                </a:tc>
              </a:tr>
              <a:tr h="25776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3,500</a:t>
                      </a:r>
                      <a:endParaRPr lang="en-US" sz="1100" dirty="0"/>
                    </a:p>
                  </a:txBody>
                  <a:tcPr anchor="ctr"/>
                </a:tc>
              </a:tr>
              <a:tr h="25776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345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4,500</a:t>
                      </a:r>
                      <a:endParaRPr lang="en-US" sz="1100" dirty="0"/>
                    </a:p>
                  </a:txBody>
                  <a:tcPr anchor="ctr"/>
                </a:tc>
              </a:tr>
              <a:tr h="601453">
                <a:tc>
                  <a:txBody>
                    <a:bodyPr/>
                    <a:lstStyle/>
                    <a:p>
                      <a:pPr algn="l"/>
                      <a:r>
                        <a:rPr lang="en-US" sz="1100" i="1" dirty="0" smtClean="0"/>
                        <a:t>Base Case Max</a:t>
                      </a:r>
                      <a:r>
                        <a:rPr lang="en-US" sz="1100" i="1" baseline="0" dirty="0" smtClean="0"/>
                        <a:t> Shadow Price for all Voltage Levels</a:t>
                      </a:r>
                      <a:endParaRPr lang="en-US" sz="1100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5,000</a:t>
                      </a:r>
                      <a:r>
                        <a:rPr lang="en-US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(</a:t>
                      </a:r>
                      <a:r>
                        <a:rPr lang="en-US" sz="11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before June 2018</a:t>
                      </a:r>
                      <a:r>
                        <a:rPr lang="en-US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)</a:t>
                      </a:r>
                      <a:r>
                        <a:rPr lang="en-US" sz="1100" dirty="0" smtClean="0"/>
                        <a:t/>
                      </a:r>
                      <a:br>
                        <a:rPr lang="en-US" sz="1100" dirty="0" smtClean="0"/>
                      </a:br>
                      <a:r>
                        <a:rPr lang="en-US" sz="1100" dirty="0" smtClean="0"/>
                        <a:t>9,251 </a:t>
                      </a:r>
                      <a:r>
                        <a:rPr lang="en-US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</a:t>
                      </a:r>
                      <a:r>
                        <a:rPr lang="en-US" sz="11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after</a:t>
                      </a:r>
                      <a:r>
                        <a:rPr lang="en-US" sz="110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June 2018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)</a:t>
                      </a:r>
                      <a:endParaRPr 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335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Thank you!!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3795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During Real-Time, Real-Time Contingency Analysis (RTCA) identifies base case and post-contingency overloaded elements and displays them in the Transmission Constraint Manager (TCM)</a:t>
            </a:r>
          </a:p>
          <a:p>
            <a:endParaRPr lang="en-US" sz="1600" dirty="0"/>
          </a:p>
          <a:p>
            <a:r>
              <a:rPr lang="en-US" sz="1600" dirty="0"/>
              <a:t>Base case constraints are </a:t>
            </a:r>
            <a:r>
              <a:rPr lang="en-US" sz="1600" dirty="0" smtClean="0"/>
              <a:t>activated </a:t>
            </a:r>
            <a:r>
              <a:rPr lang="en-US" sz="1600" dirty="0"/>
              <a:t>(sent to SCED</a:t>
            </a:r>
            <a:r>
              <a:rPr lang="en-US" sz="1600" dirty="0" smtClean="0"/>
              <a:t>) as appropriate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Contingency constraints are only activated if the following conditions are met:</a:t>
            </a:r>
          </a:p>
          <a:p>
            <a:pPr lvl="1"/>
            <a:r>
              <a:rPr lang="en-US" sz="1400" b="1" dirty="0"/>
              <a:t>Above Loading Threshold: </a:t>
            </a:r>
            <a:r>
              <a:rPr lang="en-US" sz="1400" dirty="0"/>
              <a:t>loaded at 98% of Emergency Limit</a:t>
            </a:r>
          </a:p>
          <a:p>
            <a:pPr lvl="1"/>
            <a:r>
              <a:rPr lang="en-US" sz="1400" b="1" dirty="0"/>
              <a:t>Shift Factors Available: </a:t>
            </a:r>
            <a:r>
              <a:rPr lang="en-US" sz="1400" dirty="0"/>
              <a:t>there exists a Resource Shift Factor ≥ 2% (absolute value)</a:t>
            </a:r>
          </a:p>
          <a:p>
            <a:pPr lvl="1"/>
            <a:r>
              <a:rPr lang="en-US" sz="1400" b="1" dirty="0"/>
              <a:t>Not Redundant: </a:t>
            </a:r>
            <a:r>
              <a:rPr lang="en-US" sz="1400" dirty="0"/>
              <a:t>a similar constraint is not already activated</a:t>
            </a:r>
          </a:p>
          <a:p>
            <a:endParaRPr lang="en-US" sz="1600" dirty="0" smtClean="0"/>
          </a:p>
          <a:p>
            <a:r>
              <a:rPr lang="en-US" sz="1600" dirty="0" smtClean="0"/>
              <a:t>Constraints </a:t>
            </a:r>
            <a:r>
              <a:rPr lang="en-US" sz="1600" dirty="0"/>
              <a:t>for which Constraint Management Plans (CMPs) have been created are activated (sent to SCED) as appropriate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8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700" b="1" dirty="0"/>
              <a:t>Using </a:t>
            </a:r>
            <a:r>
              <a:rPr lang="en-US" sz="1700" b="1" dirty="0" smtClean="0"/>
              <a:t>Congestion </a:t>
            </a:r>
            <a:r>
              <a:rPr lang="en-US" sz="1700" b="1" dirty="0"/>
              <a:t>Reports between January 2016 and November 2019</a:t>
            </a:r>
          </a:p>
          <a:p>
            <a:r>
              <a:rPr lang="en-US" sz="1600" dirty="0"/>
              <a:t>Non-activated constraints were analyzed to determine 1) the reason why they were NOT activated and 2) to determine the potential impact of activating them </a:t>
            </a:r>
          </a:p>
          <a:p>
            <a:r>
              <a:rPr lang="en-US" sz="1600" dirty="0"/>
              <a:t>There were 4 main reasons constraints were not activated</a:t>
            </a:r>
          </a:p>
          <a:p>
            <a:pPr lvl="1"/>
            <a:r>
              <a:rPr lang="en-US" sz="1400" dirty="0"/>
              <a:t>No Shift Factors ≥ 2%</a:t>
            </a:r>
          </a:p>
          <a:p>
            <a:pPr lvl="1"/>
            <a:r>
              <a:rPr lang="en-US" sz="1400" dirty="0" smtClean="0"/>
              <a:t>Similar </a:t>
            </a:r>
            <a:r>
              <a:rPr lang="en-US" sz="1400" dirty="0"/>
              <a:t>constraint already activated (redundant)</a:t>
            </a:r>
          </a:p>
          <a:p>
            <a:pPr lvl="1"/>
            <a:r>
              <a:rPr lang="en-US" sz="1400" dirty="0"/>
              <a:t>Remedial Action Scheme (RAS) available</a:t>
            </a:r>
          </a:p>
          <a:p>
            <a:pPr lvl="1"/>
            <a:r>
              <a:rPr lang="en-US" sz="1400" dirty="0"/>
              <a:t>Other</a:t>
            </a:r>
          </a:p>
          <a:p>
            <a:pPr lvl="2"/>
            <a:r>
              <a:rPr lang="en-US" sz="1200" dirty="0" smtClean="0"/>
              <a:t>Short </a:t>
            </a:r>
            <a:r>
              <a:rPr lang="en-US" sz="1200" dirty="0"/>
              <a:t>duration (one or two SCED intervals), loading &lt; 98% of Emergency Limit</a:t>
            </a:r>
          </a:p>
          <a:p>
            <a:pPr lvl="2"/>
            <a:r>
              <a:rPr lang="en-US" sz="1200" dirty="0"/>
              <a:t>Switching </a:t>
            </a:r>
            <a:r>
              <a:rPr lang="en-US" sz="1200" dirty="0" smtClean="0"/>
              <a:t>actions</a:t>
            </a:r>
            <a:endParaRPr lang="en-US" sz="1200" dirty="0"/>
          </a:p>
          <a:p>
            <a:pPr lvl="2"/>
            <a:r>
              <a:rPr lang="en-US" sz="1200" dirty="0"/>
              <a:t>SCADA/model/contingency/data error</a:t>
            </a:r>
          </a:p>
          <a:p>
            <a:pPr lvl="2"/>
            <a:r>
              <a:rPr lang="en-US" sz="1200" dirty="0"/>
              <a:t>PUN (excluded from analysis)</a:t>
            </a:r>
          </a:p>
          <a:p>
            <a:pPr lvl="1"/>
            <a:endParaRPr lang="en-US" sz="1800" dirty="0"/>
          </a:p>
          <a:p>
            <a:r>
              <a:rPr lang="en-US" sz="1600" b="1" dirty="0"/>
              <a:t>Approach</a:t>
            </a:r>
            <a:r>
              <a:rPr lang="en-US" sz="1600" dirty="0"/>
              <a:t>: constraints that were not activated due </a:t>
            </a:r>
            <a:r>
              <a:rPr lang="en-US" sz="1600" dirty="0"/>
              <a:t>to </a:t>
            </a:r>
            <a:r>
              <a:rPr lang="en-US" sz="1600" dirty="0" smtClean="0"/>
              <a:t>no shift factor </a:t>
            </a:r>
            <a:r>
              <a:rPr lang="en-US" sz="1600" dirty="0"/>
              <a:t>were included as constraints that </a:t>
            </a:r>
            <a:r>
              <a:rPr lang="en-US" sz="1600" i="1" dirty="0"/>
              <a:t>would</a:t>
            </a:r>
            <a:r>
              <a:rPr lang="en-US" sz="1800" dirty="0"/>
              <a:t> </a:t>
            </a:r>
            <a:r>
              <a:rPr lang="en-US" sz="1600" dirty="0"/>
              <a:t>be activated if the 2% rule were removed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4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Approximating Congestion Rent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For analysis, congestion rent for non-activated constraints was approximated using </a:t>
            </a:r>
            <a:r>
              <a:rPr lang="en-US" sz="1600" dirty="0"/>
              <a:t>data available in </a:t>
            </a:r>
            <a:r>
              <a:rPr lang="en-US" sz="1600" b="1" dirty="0"/>
              <a:t>Daily Real-Time Congestion Report - Exceeded Constraints Not </a:t>
            </a:r>
            <a:r>
              <a:rPr lang="en-US" sz="1600" b="1" dirty="0" smtClean="0"/>
              <a:t>Activated</a:t>
            </a:r>
            <a:r>
              <a:rPr lang="en-US" sz="1600" dirty="0" smtClean="0"/>
              <a:t> report found on MIS (</a:t>
            </a:r>
            <a:r>
              <a:rPr lang="en-US" sz="1600" dirty="0" smtClean="0">
                <a:hlinkClick r:id="rId2"/>
              </a:rPr>
              <a:t>link</a:t>
            </a:r>
            <a:r>
              <a:rPr lang="en-US" sz="1600" dirty="0" smtClean="0"/>
              <a:t>)</a:t>
            </a:r>
          </a:p>
          <a:p>
            <a:r>
              <a:rPr lang="en-US" sz="1600" i="1" dirty="0" smtClean="0"/>
              <a:t>Example: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Contingency DBEFAI58 overloading </a:t>
            </a:r>
            <a:r>
              <a:rPr lang="en-US" sz="1600" b="1" dirty="0"/>
              <a:t>138 kV </a:t>
            </a:r>
            <a:r>
              <a:rPr lang="en-US" sz="1600" dirty="0" smtClean="0"/>
              <a:t>element 56T379_1 (rating: 269MW)</a:t>
            </a:r>
          </a:p>
          <a:p>
            <a:r>
              <a:rPr lang="en-US" sz="1600" b="1" dirty="0" smtClean="0"/>
              <a:t>Hours</a:t>
            </a:r>
            <a:r>
              <a:rPr lang="en-US" sz="1600" dirty="0" smtClean="0"/>
              <a:t> constraint “potentially” activated based on GT 100%, GT 110%, and GT 125%</a:t>
            </a:r>
          </a:p>
          <a:p>
            <a:pPr lvl="1"/>
            <a:r>
              <a:rPr lang="en-US" sz="1400" dirty="0" smtClean="0"/>
              <a:t>These columns represent the # of 5-min intervals constraint appears in TCM loaded at levels greater than (inclusive) 100%, 110%, and 125%, respectively</a:t>
            </a:r>
          </a:p>
          <a:p>
            <a:pPr lvl="1"/>
            <a:r>
              <a:rPr lang="en-US" sz="1400" dirty="0" smtClean="0"/>
              <a:t>Inclusive: # of intervals GT 125% ALSO in GT 110% and GT 100%</a:t>
            </a:r>
          </a:p>
          <a:p>
            <a:r>
              <a:rPr lang="en-US" sz="1600" b="1" dirty="0" smtClean="0"/>
              <a:t>Loading (MW) </a:t>
            </a:r>
            <a:r>
              <a:rPr lang="en-US" sz="1600" dirty="0" smtClean="0"/>
              <a:t>of constraint calculated by multiplying rating by “GT XXX%” bucket</a:t>
            </a:r>
          </a:p>
          <a:p>
            <a:pPr lvl="1"/>
            <a:r>
              <a:rPr lang="en-US" sz="1400" dirty="0" smtClean="0"/>
              <a:t>Line rated at 269MW loaded at 125%: Flow = 336.25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17024"/>
              </p:ext>
            </p:extLst>
          </p:nvPr>
        </p:nvGraphicFramePr>
        <p:xfrm>
          <a:off x="204186" y="1981200"/>
          <a:ext cx="8635014" cy="911034"/>
        </p:xfrm>
        <a:graphic>
          <a:graphicData uri="http://schemas.openxmlformats.org/drawingml/2006/table">
            <a:tbl>
              <a:tblPr/>
              <a:tblGrid>
                <a:gridCol w="1196093"/>
                <a:gridCol w="627626"/>
                <a:gridCol w="1481611"/>
                <a:gridCol w="637917"/>
                <a:gridCol w="596760"/>
                <a:gridCol w="455286"/>
                <a:gridCol w="455286"/>
                <a:gridCol w="455286"/>
                <a:gridCol w="267513"/>
                <a:gridCol w="236646"/>
                <a:gridCol w="936296"/>
                <a:gridCol w="949157"/>
                <a:gridCol w="339537"/>
              </a:tblGrid>
              <a:tr h="11999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Mmm</a:t>
                      </a:r>
                      <a:r>
                        <a:rPr lang="en-US" sz="9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 XX, YYYY</a:t>
                      </a:r>
                      <a:endParaRPr lang="en-US" sz="9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059" marR="7059" marT="7059" marB="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59" marR="7059" marT="70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FST_RTCA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DST Flag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CONSTRAINT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FRST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TOST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GT 100%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GT 110%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GT 125%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TYPE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RAS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Worst Post </a:t>
                      </a:r>
                      <a:r>
                        <a:rPr lang="en-US" sz="800" b="1" i="0" u="none" strike="noStrike" dirty="0" err="1">
                          <a:effectLst/>
                          <a:latin typeface="Tahoma" panose="020B0604030504040204" pitchFamily="34" charset="0"/>
                        </a:rPr>
                        <a:t>Ctg</a:t>
                      </a:r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 MVA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Worst Post </a:t>
                      </a:r>
                      <a:r>
                        <a:rPr lang="en-US" sz="800" b="1" i="0" u="none" strike="noStrike" dirty="0" err="1">
                          <a:effectLst/>
                          <a:latin typeface="Tahoma" panose="020B0604030504040204" pitchFamily="34" charset="0"/>
                        </a:rPr>
                        <a:t>Ctg</a:t>
                      </a:r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 OL%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Tahoma" panose="020B0604030504040204" pitchFamily="34" charset="0"/>
                        </a:rPr>
                        <a:t>Rating</a:t>
                      </a:r>
                    </a:p>
                  </a:txBody>
                  <a:tcPr marL="7059" marR="7059" marT="705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19995"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05:43:34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DBEFAI58_55T207_1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GILLES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WOLFCR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LN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299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1.11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269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19995"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05:43:34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DBEFAI58_56T379_1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FREDER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GILLES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74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LN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356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1.32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269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19995"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05:43:34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DBEFAI58_72T120_1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HOLLMI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KENDAL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LN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402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1.35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297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19995"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05:43:34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DBEFAI58_73T120_1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FREDER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HOLLMI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LN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373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1.39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269</a:t>
                      </a:r>
                    </a:p>
                  </a:txBody>
                  <a:tcPr marL="7059" marR="7059" marT="705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47034" y="2378358"/>
            <a:ext cx="8743950" cy="50494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399" y="2428852"/>
            <a:ext cx="8738585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035" y="2657453"/>
            <a:ext cx="8743950" cy="234782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87339"/>
              </p:ext>
            </p:extLst>
          </p:nvPr>
        </p:nvGraphicFramePr>
        <p:xfrm>
          <a:off x="3873499" y="5042516"/>
          <a:ext cx="4660901" cy="133350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981200"/>
                <a:gridCol w="766339"/>
                <a:gridCol w="956681"/>
                <a:gridCol w="956681"/>
              </a:tblGrid>
              <a:tr h="1905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GT 100%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GT 110%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GT 125%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5-min Intervals (inclusive)</a:t>
                      </a:r>
                      <a:endParaRPr lang="en-US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5-min Intervals*</a:t>
                      </a:r>
                      <a:endParaRPr lang="en-US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61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Hours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5.08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1.08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1.17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Loading (MW)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269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295.9</a:t>
                      </a:r>
                      <a:endParaRPr lang="en-US" sz="10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336.25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Congestion Rent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$4,785,958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$1,121,954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$1,373,021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Total Congestion Rent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$7,280,933 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07106" y="5293767"/>
            <a:ext cx="30663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  Intervals in each bucket (GT 100%, …) adjusted so that they represent the intervals the constraint was loaded exclusively in that bucket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46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 in the </a:t>
            </a:r>
            <a:r>
              <a:rPr lang="en-US" dirty="0" smtClean="0"/>
              <a:t>Number </a:t>
            </a:r>
            <a:r>
              <a:rPr lang="en-US" dirty="0" smtClean="0"/>
              <a:t>of </a:t>
            </a:r>
            <a:r>
              <a:rPr lang="en-US" dirty="0" smtClean="0"/>
              <a:t>Constraints </a:t>
            </a:r>
            <a:r>
              <a:rPr lang="en-US" dirty="0" smtClean="0"/>
              <a:t>by </a:t>
            </a:r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5943600"/>
            <a:ext cx="2819400" cy="38100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Constraints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 Activated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762000"/>
            <a:ext cx="419099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 </a:t>
            </a:r>
            <a:r>
              <a:rPr lang="en-US" sz="1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Constraint-Days</a:t>
            </a:r>
            <a:r>
              <a:rPr lang="en-US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represents the # of days any given constraint was monitored in TCM </a:t>
            </a:r>
            <a:endParaRPr lang="en-US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65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Approximated Congestion Rent from Potentially Activated Constraints Relative to Actual Congestion Rent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957301"/>
            <a:ext cx="8991600" cy="517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45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Approximated Congestion Rent in Summer 2017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00600" y="838200"/>
            <a:ext cx="4190999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Majority additional Approximated Congestion Rent during Summer of 2017 is due to congestion in the Galveston area</a:t>
            </a:r>
          </a:p>
          <a:p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Congestion in the Galveston area during this period accounts for 60% of </a:t>
            </a:r>
            <a:r>
              <a:rPr lang="en-US" sz="1200" dirty="0"/>
              <a:t>total additional Approximated Congestion </a:t>
            </a:r>
            <a:r>
              <a:rPr lang="en-US" sz="1200" dirty="0" smtClean="0"/>
              <a:t>Rent between January 2016 and November 2019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34% of </a:t>
            </a:r>
            <a:r>
              <a:rPr lang="en-US" sz="1200" dirty="0"/>
              <a:t>total additional Approximated Congestion Rent </a:t>
            </a:r>
            <a:r>
              <a:rPr lang="en-US" sz="1200" dirty="0" smtClean="0"/>
              <a:t> came from constraints in the Galveston area in June 2017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Congestion in the Galveston area was due primarily to planned 138kV outages in the area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68693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20 Overload Elements </a:t>
            </a:r>
            <a:r>
              <a:rPr lang="en-US" b="0" dirty="0"/>
              <a:t>(by Approx. Congestion Rent)</a:t>
            </a:r>
            <a:br>
              <a:rPr lang="en-US" b="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114550" y="5562601"/>
            <a:ext cx="14097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Galveston County</a:t>
            </a:r>
            <a:endParaRPr lang="en-US" sz="1200" dirty="0"/>
          </a:p>
        </p:txBody>
      </p:sp>
      <p:sp>
        <p:nvSpPr>
          <p:cNvPr id="11" name="Left Bracket 10"/>
          <p:cNvSpPr/>
          <p:nvPr/>
        </p:nvSpPr>
        <p:spPr>
          <a:xfrm rot="16200000">
            <a:off x="2781301" y="3238502"/>
            <a:ext cx="76200" cy="4571997"/>
          </a:xfrm>
          <a:prstGeom prst="lef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267446" y="3390900"/>
            <a:ext cx="14097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Rest of System</a:t>
            </a:r>
            <a:endParaRPr lang="en-US" sz="1200" dirty="0"/>
          </a:p>
        </p:txBody>
      </p:sp>
      <p:sp>
        <p:nvSpPr>
          <p:cNvPr id="15" name="Left Bracket 14"/>
          <p:cNvSpPr/>
          <p:nvPr/>
        </p:nvSpPr>
        <p:spPr>
          <a:xfrm rot="5400000">
            <a:off x="6939346" y="2291152"/>
            <a:ext cx="65903" cy="2819397"/>
          </a:xfrm>
          <a:prstGeom prst="lef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14400" y="762000"/>
            <a:ext cx="419099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Overloaded elements </a:t>
            </a:r>
            <a:r>
              <a:rPr lang="en-US" sz="1200" dirty="0"/>
              <a:t>ranked by approximated congestion rent accumulated between January </a:t>
            </a:r>
            <a:r>
              <a:rPr lang="en-US" sz="1200" dirty="0" smtClean="0"/>
              <a:t>2016 </a:t>
            </a:r>
            <a:r>
              <a:rPr lang="en-US" sz="1200" dirty="0"/>
              <a:t>and November 2019</a:t>
            </a:r>
          </a:p>
        </p:txBody>
      </p:sp>
    </p:spTree>
    <p:extLst>
      <p:ext uri="{BB962C8B-B14F-4D97-AF65-F5344CB8AC3E}">
        <p14:creationId xmlns:p14="http://schemas.microsoft.com/office/powerpoint/2010/main" val="1518938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</a:t>
            </a:r>
            <a:r>
              <a:rPr lang="en-US" dirty="0" smtClean="0"/>
              <a:t>20 Overloaded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761999"/>
            <a:ext cx="419099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Elements </a:t>
            </a:r>
            <a:r>
              <a:rPr lang="en-US" sz="1200" dirty="0"/>
              <a:t>ranked by approximated congestion rent accumulated between January </a:t>
            </a:r>
            <a:r>
              <a:rPr lang="en-US" sz="1200" dirty="0" smtClean="0"/>
              <a:t>2016 </a:t>
            </a:r>
            <a:r>
              <a:rPr lang="en-US" sz="1200" dirty="0"/>
              <a:t>and November 2019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246987"/>
              </p:ext>
            </p:extLst>
          </p:nvPr>
        </p:nvGraphicFramePr>
        <p:xfrm>
          <a:off x="76197" y="1371600"/>
          <a:ext cx="8991603" cy="440495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008683"/>
                <a:gridCol w="676760"/>
                <a:gridCol w="676760"/>
                <a:gridCol w="381000"/>
                <a:gridCol w="440570"/>
                <a:gridCol w="854830"/>
                <a:gridCol w="379520"/>
                <a:gridCol w="476715"/>
                <a:gridCol w="476715"/>
                <a:gridCol w="476715"/>
                <a:gridCol w="638457"/>
                <a:gridCol w="340510"/>
                <a:gridCol w="640368"/>
                <a:gridCol w="627680"/>
                <a:gridCol w="896320"/>
              </a:tblGrid>
              <a:tr h="3815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Element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Fr. Sub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To Sub.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Eqmt.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Rtg. (MW)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Approximated Cngstn. Rent ($)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Total Hours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Hrs GT 100%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Hrs GT 110%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Hrs GT 125%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Unique Ctg.'s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kV Level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Max </a:t>
                      </a:r>
                      <a:r>
                        <a:rPr lang="en-US" sz="800" u="none" strike="noStrike" dirty="0" err="1" smtClean="0">
                          <a:effectLst/>
                        </a:rPr>
                        <a:t>Shdw</a:t>
                      </a:r>
                      <a:r>
                        <a:rPr lang="en-US" sz="800" u="none" strike="noStrike" dirty="0" smtClean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Price ($/MWh)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Weather Zone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County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PHR_SOU_1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SOUSHORE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PHR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287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528,572,085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500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284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186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31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3,500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Galveston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G138_10C_1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SEMINOLE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FRDSWOOD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 $    291,886,875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375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204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135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36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3,500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Galveston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G138_8B_1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SOUSHORE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LEAGCITY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256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243,125,648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266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174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90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3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3,500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Galveston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1370_H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LFKSW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LFKTP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277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129,238,142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131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82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49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smtClean="0">
                          <a:effectLst/>
                        </a:rPr>
                        <a:t>3,500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Angelina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G138_10B_1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MAGNO_TN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SEMINOLE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119,382,375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158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113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45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138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3,500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Galveston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G69_FA_1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HEIGHTTN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CHOCTAP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94,558,683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298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202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83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smtClean="0">
                          <a:effectLst/>
                        </a:rPr>
                        <a:t>2,800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Galveston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G69_E1A_1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HEIGHTTN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NTHSDTAP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88,764,748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280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188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85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smtClean="0">
                          <a:effectLst/>
                        </a:rPr>
                        <a:t>2,800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Galveston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G69_F2_1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CHOCTAP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CHOCTAW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86,762,095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229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146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74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2,800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Galveston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1370_E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LFKTP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HUDSN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76,631,333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79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65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14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smtClean="0">
                          <a:effectLst/>
                        </a:rPr>
                        <a:t>3,500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Angelina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1370_D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LFSTW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LFPTP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232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75,165,533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90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69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21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3,500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Angelina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G69_E1B_1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TXCITYMN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NTHSDTAP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73,935,108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234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154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78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smtClean="0">
                          <a:effectLst/>
                        </a:rPr>
                        <a:t>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2,800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Galveston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1370_J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LFPTP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LFSTH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232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57,600,317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69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54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15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138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3,500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Angelina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INDUST_NUECES1_1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INDUSTRI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NUECES_B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49,482,230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169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147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22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dirty="0" smtClean="0">
                          <a:effectLst/>
                        </a:rPr>
                        <a:t>2,800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Southern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Nueces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6332_A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YUCSW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GASPAD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46,642,954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80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65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15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smtClean="0">
                          <a:effectLst/>
                        </a:rPr>
                        <a:t>3,500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Far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Ward/Reeves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effectLst/>
                        </a:rPr>
                        <a:t>HARLNSW_69AH</a:t>
                      </a:r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HARLNSW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HARLNSW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XF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43,389,179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81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37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38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6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3,500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Southern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Cameron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G69_C_1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AMOCOTN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TERMINAL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39,789,750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92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76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1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smtClean="0">
                          <a:effectLst/>
                        </a:rPr>
                        <a:t>2,800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Coast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Galveston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G69_BB2_1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MARTHNOL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CHOCTAW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29,779,890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91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69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smtClean="0">
                          <a:effectLst/>
                        </a:rPr>
                        <a:t>2,800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Coast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Galveston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G69_BB_1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TERMINAL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MARTHNOL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29,713,763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91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69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2,800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Coast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Galveston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G138_11A_1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FRDSWOOD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HASTINGS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336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29,204,000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 </a:t>
                      </a:r>
                      <a:r>
                        <a:rPr lang="en-US" sz="800" u="none" strike="noStrike" dirty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138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3,500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Galveston/Brazoria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  <a:tr h="20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 dirty="0">
                          <a:effectLst/>
                        </a:rPr>
                        <a:t>HARLIN_HARLNS1_1</a:t>
                      </a:r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HARLIN_1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HARLNSW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LN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28,522,480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88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24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n-US" sz="800" u="none" strike="noStrike" dirty="0">
                          <a:effectLst/>
                        </a:rPr>
                        <a:t>55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2,800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Southern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Cameron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6" marR="6386" marT="638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9689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B84C45B-49BB-4301-A8BA-9E3BCAACBB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2020</TotalTime>
  <Words>1158</Words>
  <Application>Microsoft Office PowerPoint</Application>
  <PresentationFormat>On-screen Show (4:3)</PresentationFormat>
  <Paragraphs>492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1_Custom Design</vt:lpstr>
      <vt:lpstr>Office Theme</vt:lpstr>
      <vt:lpstr>PowerPoint Presentation</vt:lpstr>
      <vt:lpstr>Introduction</vt:lpstr>
      <vt:lpstr>Methodology</vt:lpstr>
      <vt:lpstr>Approximating Congestion Rent </vt:lpstr>
      <vt:lpstr>Increase in the Number of Constraints by Month</vt:lpstr>
      <vt:lpstr>Approximated Congestion Rent from Potentially Activated Constraints Relative to Actual Congestion Rent </vt:lpstr>
      <vt:lpstr>High Approximated Congestion Rent in Summer 2017 </vt:lpstr>
      <vt:lpstr>Top 20 Overload Elements (by Approx. Congestion Rent) </vt:lpstr>
      <vt:lpstr>Top 20 Overloaded Elements</vt:lpstr>
      <vt:lpstr>Hours by Voltage Level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Giarratano, Alex</cp:lastModifiedBy>
  <cp:revision>96</cp:revision>
  <cp:lastPrinted>2016-01-21T20:53:15Z</cp:lastPrinted>
  <dcterms:created xsi:type="dcterms:W3CDTF">2016-01-21T15:20:31Z</dcterms:created>
  <dcterms:modified xsi:type="dcterms:W3CDTF">2020-01-10T23:03:53Z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