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6.xml" ContentType="application/vnd.openxmlformats-officedocument.theme+xml"/>
  <Override PartName="/ppt/theme/theme7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  <p:sldMasterId id="2147483662" r:id="rId4"/>
    <p:sldMasterId id="2147483665" r:id="rId5"/>
  </p:sldMasterIdLst>
  <p:notesMasterIdLst>
    <p:notesMasterId r:id="rId27"/>
  </p:notesMasterIdLst>
  <p:handoutMasterIdLst>
    <p:handoutMasterId r:id="rId28"/>
  </p:handoutMasterIdLst>
  <p:sldIdLst>
    <p:sldId id="368" r:id="rId6"/>
    <p:sldId id="673" r:id="rId7"/>
    <p:sldId id="650" r:id="rId8"/>
    <p:sldId id="651" r:id="rId9"/>
    <p:sldId id="652" r:id="rId10"/>
    <p:sldId id="603" r:id="rId11"/>
    <p:sldId id="667" r:id="rId12"/>
    <p:sldId id="668" r:id="rId13"/>
    <p:sldId id="641" r:id="rId14"/>
    <p:sldId id="665" r:id="rId15"/>
    <p:sldId id="646" r:id="rId16"/>
    <p:sldId id="656" r:id="rId17"/>
    <p:sldId id="654" r:id="rId18"/>
    <p:sldId id="664" r:id="rId19"/>
    <p:sldId id="642" r:id="rId20"/>
    <p:sldId id="648" r:id="rId21"/>
    <p:sldId id="670" r:id="rId22"/>
    <p:sldId id="669" r:id="rId23"/>
    <p:sldId id="671" r:id="rId24"/>
    <p:sldId id="672" r:id="rId25"/>
    <p:sldId id="576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B3940C0-7C6F-4751-9DC8-2261E9F8A73C}">
          <p14:sldIdLst>
            <p14:sldId id="368"/>
            <p14:sldId id="673"/>
            <p14:sldId id="650"/>
            <p14:sldId id="651"/>
            <p14:sldId id="652"/>
          </p14:sldIdLst>
        </p14:section>
        <p14:section name="Modeling, Participation Model (EMS &amp; MMS), &amp; Forecasting" id="{3CE07FA1-B717-4C49-893E-874E726F58FB}">
          <p14:sldIdLst>
            <p14:sldId id="603"/>
            <p14:sldId id="667"/>
            <p14:sldId id="668"/>
            <p14:sldId id="641"/>
            <p14:sldId id="665"/>
            <p14:sldId id="646"/>
            <p14:sldId id="656"/>
            <p14:sldId id="654"/>
            <p14:sldId id="664"/>
            <p14:sldId id="642"/>
            <p14:sldId id="648"/>
            <p14:sldId id="670"/>
            <p14:sldId id="669"/>
            <p14:sldId id="671"/>
            <p14:sldId id="672"/>
            <p14:sldId id="5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pson, Chad" initials="TC" lastIdx="3" clrIdx="0">
    <p:extLst>
      <p:ext uri="{19B8F6BF-5375-455C-9EA6-DF929625EA0E}">
        <p15:presenceInfo xmlns:p15="http://schemas.microsoft.com/office/powerpoint/2012/main" userId="S-1-5-21-639947351-343809578-3807592339-43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DCF4"/>
    <a:srgbClr val="FFD100"/>
    <a:srgbClr val="FF8200"/>
    <a:srgbClr val="003865"/>
    <a:srgbClr val="5F8642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6" autoAdjust="0"/>
    <p:restoredTop sz="95551" autoAdjust="0"/>
  </p:normalViewPr>
  <p:slideViewPr>
    <p:cSldViewPr showGuides="1">
      <p:cViewPr varScale="1">
        <p:scale>
          <a:sx n="127" d="100"/>
          <a:sy n="127" d="100"/>
        </p:scale>
        <p:origin x="8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1/13/2020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1/13/2020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49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1855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200">
                <a:solidFill>
                  <a:schemeClr val="tx1"/>
                </a:solidFill>
              </a:defRPr>
            </a:lvl3pPr>
            <a:lvl4pPr>
              <a:defRPr sz="21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0911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9087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pl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94344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ags" Target="../tags/tag1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91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458200" y="654165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8B6E2CAF-5594-403E-9D60-63FC5D4BBAFC}" type="slidenum">
              <a:rPr lang="en-US" sz="1200" smtClean="0">
                <a:solidFill>
                  <a:srgbClr val="5B6770"/>
                </a:solidFill>
              </a:rPr>
              <a:pPr algn="ctr"/>
              <a:t>‹#›</a:t>
            </a:fld>
            <a:endParaRPr lang="en-US" sz="1200" dirty="0">
              <a:solidFill>
                <a:srgbClr val="5B6770"/>
              </a:solidFill>
            </a:endParaRPr>
          </a:p>
        </p:txBody>
      </p:sp>
    </p:spTree>
    <p:custDataLst>
      <p:tags r:id="rId6"/>
    </p:custDataLst>
    <p:extLst>
      <p:ext uri="{BB962C8B-B14F-4D97-AF65-F5344CB8AC3E}">
        <p14:creationId xmlns:p14="http://schemas.microsoft.com/office/powerpoint/2010/main" val="166779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828800"/>
            <a:ext cx="4876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 for DC-Coupled Resources (KTC-11)</a:t>
            </a:r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 Moorty</a:t>
            </a: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Principal, Market Design and Analysis</a:t>
            </a:r>
          </a:p>
          <a:p>
            <a:endParaRPr lang="en-US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BESTFORCE Meeting</a:t>
            </a: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17, 2020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Combo Model DC-Coupled ESR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5334000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300" dirty="0" smtClean="0">
                <a:solidFill>
                  <a:schemeClr val="tx2"/>
                </a:solidFill>
              </a:rPr>
              <a:t>Treated within ERCOT systems as an ESR (GR/CLR combo)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300" dirty="0">
                <a:solidFill>
                  <a:schemeClr val="tx2"/>
                </a:solidFill>
              </a:rPr>
              <a:t>Separate telemetry </a:t>
            </a:r>
            <a:r>
              <a:rPr lang="en-US" sz="2300" dirty="0" smtClean="0">
                <a:solidFill>
                  <a:schemeClr val="tx2"/>
                </a:solidFill>
              </a:rPr>
              <a:t>will be required </a:t>
            </a:r>
            <a:r>
              <a:rPr lang="en-US" sz="2300" dirty="0">
                <a:solidFill>
                  <a:schemeClr val="tx2"/>
                </a:solidFill>
              </a:rPr>
              <a:t>from all </a:t>
            </a:r>
            <a:r>
              <a:rPr lang="en-US" sz="2300" dirty="0" smtClean="0">
                <a:solidFill>
                  <a:schemeClr val="tx2"/>
                </a:solidFill>
              </a:rPr>
              <a:t>generators and ESSs within a DC-Coupled Resource (details in following slides)</a:t>
            </a:r>
            <a:endParaRPr lang="en-US" sz="2300" dirty="0">
              <a:solidFill>
                <a:schemeClr val="tx2"/>
              </a:solidFill>
            </a:endParaRP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300" dirty="0" smtClean="0">
                <a:solidFill>
                  <a:schemeClr val="tx2"/>
                </a:solidFill>
              </a:rPr>
              <a:t>PVG/WGR forecasted </a:t>
            </a:r>
            <a:r>
              <a:rPr lang="en-US" sz="2300" dirty="0">
                <a:solidFill>
                  <a:schemeClr val="tx2"/>
                </a:solidFill>
              </a:rPr>
              <a:t>MW will be limited to </a:t>
            </a:r>
            <a:r>
              <a:rPr lang="en-US" sz="2300" dirty="0" smtClean="0">
                <a:solidFill>
                  <a:schemeClr val="tx2"/>
                </a:solidFill>
              </a:rPr>
              <a:t>the inverter rating</a:t>
            </a: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300" dirty="0" smtClean="0">
                <a:solidFill>
                  <a:schemeClr val="tx2"/>
                </a:solidFill>
              </a:rPr>
              <a:t>Mitigated </a:t>
            </a:r>
            <a:r>
              <a:rPr lang="en-US" sz="2300" dirty="0">
                <a:solidFill>
                  <a:schemeClr val="tx2"/>
                </a:solidFill>
              </a:rPr>
              <a:t>Offer Cap: </a:t>
            </a:r>
            <a:r>
              <a:rPr lang="en-US" sz="2300" dirty="0" smtClean="0">
                <a:solidFill>
                  <a:schemeClr val="tx2"/>
                </a:solidFill>
              </a:rPr>
              <a:t>Same as Battery ESR or PVGR? </a:t>
            </a:r>
            <a:r>
              <a:rPr lang="en-US" sz="2300" u="sng" dirty="0">
                <a:solidFill>
                  <a:srgbClr val="FF0000"/>
                </a:solidFill>
              </a:rPr>
              <a:t>N</a:t>
            </a:r>
            <a:r>
              <a:rPr lang="en-US" sz="2300" u="sng" dirty="0" smtClean="0">
                <a:solidFill>
                  <a:srgbClr val="FF0000"/>
                </a:solidFill>
              </a:rPr>
              <a:t>eeds </a:t>
            </a:r>
            <a:r>
              <a:rPr lang="en-US" sz="2300" u="sng" dirty="0">
                <a:solidFill>
                  <a:srgbClr val="FF0000"/>
                </a:solidFill>
              </a:rPr>
              <a:t>more </a:t>
            </a:r>
            <a:r>
              <a:rPr lang="en-US" sz="2300" u="sng" dirty="0" smtClean="0">
                <a:solidFill>
                  <a:srgbClr val="FF0000"/>
                </a:solidFill>
              </a:rPr>
              <a:t>discussion</a:t>
            </a:r>
            <a:endParaRPr lang="en-US" sz="2300" u="sng" dirty="0">
              <a:solidFill>
                <a:srgbClr val="FF0000"/>
              </a:solidFill>
            </a:endParaRPr>
          </a:p>
          <a:p>
            <a:pPr marL="457200" indent="-457200" algn="just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300" dirty="0" smtClean="0">
                <a:solidFill>
                  <a:schemeClr val="tx2"/>
                </a:solidFill>
              </a:rPr>
              <a:t>GREDP and Base Point Deviations:</a:t>
            </a:r>
          </a:p>
          <a:p>
            <a:pPr lvl="1" indent="-342900" algn="just">
              <a:lnSpc>
                <a:spcPct val="120000"/>
              </a:lnSpc>
              <a:spcBef>
                <a:spcPts val="600"/>
              </a:spcBef>
            </a:pPr>
            <a:r>
              <a:rPr lang="en-US" b="1" u="sng" dirty="0">
                <a:solidFill>
                  <a:schemeClr val="tx2"/>
                </a:solidFill>
              </a:rPr>
              <a:t>Option 1</a:t>
            </a:r>
            <a:r>
              <a:rPr lang="en-US" dirty="0" smtClean="0">
                <a:solidFill>
                  <a:schemeClr val="tx2"/>
                </a:solidFill>
              </a:rPr>
              <a:t>: Same rules as a thermal Generating Resource -- i.e., </a:t>
            </a:r>
            <a:r>
              <a:rPr lang="en-US" u="sng" dirty="0" smtClean="0">
                <a:solidFill>
                  <a:schemeClr val="tx2"/>
                </a:solidFill>
              </a:rPr>
              <a:t>not afforded </a:t>
            </a:r>
            <a:r>
              <a:rPr lang="en-US" dirty="0" smtClean="0">
                <a:solidFill>
                  <a:schemeClr val="tx2"/>
                </a:solidFill>
              </a:rPr>
              <a:t>the exception given to IRRs;</a:t>
            </a:r>
          </a:p>
          <a:p>
            <a:pPr marL="400050" lvl="1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 smtClean="0">
                <a:solidFill>
                  <a:schemeClr val="tx2"/>
                </a:solidFill>
              </a:rPr>
              <a:t>	or</a:t>
            </a:r>
          </a:p>
          <a:p>
            <a:pPr lvl="1" indent="-342900" algn="just">
              <a:lnSpc>
                <a:spcPct val="120000"/>
              </a:lnSpc>
              <a:spcBef>
                <a:spcPts val="600"/>
              </a:spcBef>
            </a:pPr>
            <a:r>
              <a:rPr lang="en-US" b="1" u="sng" dirty="0">
                <a:solidFill>
                  <a:schemeClr val="tx2"/>
                </a:solidFill>
              </a:rPr>
              <a:t>Option 2</a:t>
            </a:r>
            <a:r>
              <a:rPr lang="en-US" dirty="0">
                <a:solidFill>
                  <a:schemeClr val="tx2"/>
                </a:solidFill>
              </a:rPr>
              <a:t>: A DC-Coupled Resource will be required to follow ERCOT </a:t>
            </a:r>
            <a:r>
              <a:rPr lang="en-US" dirty="0" smtClean="0">
                <a:solidFill>
                  <a:schemeClr val="tx2"/>
                </a:solidFill>
              </a:rPr>
              <a:t>Dispatch </a:t>
            </a:r>
            <a:r>
              <a:rPr lang="en-US" dirty="0">
                <a:solidFill>
                  <a:schemeClr val="tx2"/>
                </a:solidFill>
              </a:rPr>
              <a:t>I</a:t>
            </a:r>
            <a:r>
              <a:rPr lang="en-US" dirty="0" smtClean="0">
                <a:solidFill>
                  <a:schemeClr val="tx2"/>
                </a:solidFill>
              </a:rPr>
              <a:t>nstructions </a:t>
            </a:r>
            <a:r>
              <a:rPr lang="en-US" dirty="0">
                <a:solidFill>
                  <a:schemeClr val="tx2"/>
                </a:solidFill>
              </a:rPr>
              <a:t>at all times similar to </a:t>
            </a:r>
            <a:r>
              <a:rPr lang="en-US" dirty="0" smtClean="0">
                <a:solidFill>
                  <a:schemeClr val="tx2"/>
                </a:solidFill>
              </a:rPr>
              <a:t>thermal </a:t>
            </a:r>
            <a:r>
              <a:rPr lang="en-US" dirty="0">
                <a:solidFill>
                  <a:schemeClr val="tx2"/>
                </a:solidFill>
              </a:rPr>
              <a:t>units when the DC-Coupled Resource is carrying </a:t>
            </a:r>
            <a:r>
              <a:rPr lang="en-US" dirty="0" smtClean="0">
                <a:solidFill>
                  <a:schemeClr val="tx2"/>
                </a:solidFill>
              </a:rPr>
              <a:t>an Ancillary Service responsibility and </a:t>
            </a:r>
            <a:r>
              <a:rPr lang="en-US" dirty="0">
                <a:solidFill>
                  <a:schemeClr val="tx2"/>
                </a:solidFill>
              </a:rPr>
              <a:t>its net injection</a:t>
            </a:r>
            <a:r>
              <a:rPr lang="en-US" dirty="0" smtClean="0">
                <a:solidFill>
                  <a:schemeClr val="tx2"/>
                </a:solidFill>
              </a:rPr>
              <a:t>/ withdrawal </a:t>
            </a:r>
            <a:r>
              <a:rPr lang="en-US" dirty="0">
                <a:solidFill>
                  <a:schemeClr val="tx2"/>
                </a:solidFill>
              </a:rPr>
              <a:t>into/from ERCOT grid includes </a:t>
            </a:r>
            <a:r>
              <a:rPr lang="en-US" dirty="0" smtClean="0">
                <a:solidFill>
                  <a:schemeClr val="tx2"/>
                </a:solidFill>
              </a:rPr>
              <a:t>non-zero </a:t>
            </a:r>
            <a:r>
              <a:rPr lang="en-US" dirty="0">
                <a:solidFill>
                  <a:schemeClr val="tx2"/>
                </a:solidFill>
              </a:rPr>
              <a:t>telemetered </a:t>
            </a:r>
            <a:r>
              <a:rPr lang="en-US" dirty="0" smtClean="0">
                <a:solidFill>
                  <a:schemeClr val="tx2"/>
                </a:solidFill>
              </a:rPr>
              <a:t>MW from the ESS(s). </a:t>
            </a:r>
            <a:r>
              <a:rPr lang="en-US" dirty="0">
                <a:solidFill>
                  <a:schemeClr val="tx2"/>
                </a:solidFill>
              </a:rPr>
              <a:t>During all other </a:t>
            </a:r>
            <a:r>
              <a:rPr lang="en-US" dirty="0" smtClean="0">
                <a:solidFill>
                  <a:schemeClr val="tx2"/>
                </a:solidFill>
              </a:rPr>
              <a:t>SCED/Settlement intervals, a </a:t>
            </a:r>
            <a:r>
              <a:rPr lang="en-US" dirty="0">
                <a:solidFill>
                  <a:schemeClr val="tx2"/>
                </a:solidFill>
              </a:rPr>
              <a:t>DC-Coupled Resource could be treated like a WGR and PVGR when calculating their BP Deviation and GREDP performance metrics.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2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Combo Model DC-Coupled ESR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492033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Generator(s) within a DC-Coupled Resource (e.g., PVG/WG + ESS-Discharge) will provide the following information:</a:t>
            </a:r>
          </a:p>
          <a:p>
            <a:pPr marL="857250" lvl="1" indent="-457200" algn="just"/>
            <a:r>
              <a:rPr lang="en-US" sz="1600" dirty="0" smtClean="0">
                <a:solidFill>
                  <a:schemeClr val="tx2"/>
                </a:solidFill>
              </a:rPr>
              <a:t>Three-Part Energy Offer </a:t>
            </a:r>
          </a:p>
          <a:p>
            <a:pPr marL="857250" lvl="1" indent="-457200" algn="just"/>
            <a:r>
              <a:rPr lang="en-US" sz="1600" dirty="0" smtClean="0">
                <a:solidFill>
                  <a:schemeClr val="tx2"/>
                </a:solidFill>
              </a:rPr>
              <a:t>COP (HSL cannot exceed the Inverter rating)</a:t>
            </a:r>
          </a:p>
          <a:p>
            <a:pPr marL="1257300" lvl="2" indent="-457200" algn="just"/>
            <a:r>
              <a:rPr lang="en-US" sz="1400" dirty="0" smtClean="0">
                <a:solidFill>
                  <a:schemeClr val="tx2"/>
                </a:solidFill>
              </a:rPr>
              <a:t>ERCOT will populate the COP HSL with the generators’ forecasted output. QSEs will have the ability to modify (lower or raise) the COP HSL; for example, raise the HSL if the ESS is capable of and the QSE intends to inject additional MW without violating inverter rating)  </a:t>
            </a:r>
          </a:p>
          <a:p>
            <a:pPr marL="1257300" lvl="2" indent="-457200" algn="just"/>
            <a:r>
              <a:rPr lang="en-US" sz="1400" dirty="0" smtClean="0">
                <a:solidFill>
                  <a:schemeClr val="tx2"/>
                </a:solidFill>
              </a:rPr>
              <a:t>COP HSL values will be used for RUC capacity short calculations</a:t>
            </a:r>
          </a:p>
          <a:p>
            <a:pPr marL="857250" lvl="1" indent="-457200" algn="just"/>
            <a:r>
              <a:rPr lang="en-US" sz="1600" dirty="0" smtClean="0">
                <a:solidFill>
                  <a:schemeClr val="tx2"/>
                </a:solidFill>
              </a:rPr>
              <a:t>Outage/Deration</a:t>
            </a:r>
          </a:p>
          <a:p>
            <a:pPr marL="857250" lvl="1" indent="-457200" algn="just"/>
            <a:r>
              <a:rPr lang="en-US" sz="1600" dirty="0" smtClean="0">
                <a:solidFill>
                  <a:schemeClr val="tx2"/>
                </a:solidFill>
              </a:rPr>
              <a:t>Telemetry</a:t>
            </a:r>
          </a:p>
          <a:p>
            <a:pPr marL="1257300" lvl="2" indent="-457200" algn="just"/>
            <a:r>
              <a:rPr lang="en-US" sz="1600" dirty="0" smtClean="0">
                <a:solidFill>
                  <a:schemeClr val="tx2"/>
                </a:solidFill>
              </a:rPr>
              <a:t>The usual telemetry required of stand-alone GRs:  Net/Gross MW, Resource Status, Breaker Status, AVR Status, Ramp Rate, HSL, LSL, AS Responsibilities, Regulation Participation Factors, etc.</a:t>
            </a:r>
          </a:p>
          <a:p>
            <a:pPr marL="1257300" lvl="2" indent="-457200" algn="just"/>
            <a:r>
              <a:rPr lang="en-US" sz="1600" dirty="0" smtClean="0">
                <a:solidFill>
                  <a:schemeClr val="tx2"/>
                </a:solidFill>
              </a:rPr>
              <a:t>Telemetry </a:t>
            </a:r>
            <a:r>
              <a:rPr lang="en-US" sz="1600" dirty="0">
                <a:solidFill>
                  <a:schemeClr val="tx2"/>
                </a:solidFill>
              </a:rPr>
              <a:t>required for forecasting </a:t>
            </a:r>
            <a:r>
              <a:rPr lang="en-US" sz="1600" dirty="0" smtClean="0">
                <a:solidFill>
                  <a:schemeClr val="tx2"/>
                </a:solidFill>
              </a:rPr>
              <a:t>the solar or wind portion </a:t>
            </a:r>
            <a:r>
              <a:rPr lang="en-US" sz="1600" dirty="0">
                <a:solidFill>
                  <a:schemeClr val="tx2"/>
                </a:solidFill>
              </a:rPr>
              <a:t>of </a:t>
            </a:r>
            <a:r>
              <a:rPr lang="en-US" sz="1600" dirty="0" smtClean="0">
                <a:solidFill>
                  <a:schemeClr val="tx2"/>
                </a:solidFill>
              </a:rPr>
              <a:t>a DC-Coupled </a:t>
            </a:r>
            <a:r>
              <a:rPr lang="en-US" sz="1600" dirty="0">
                <a:solidFill>
                  <a:schemeClr val="tx2"/>
                </a:solidFill>
              </a:rPr>
              <a:t>Resource will be the same as </a:t>
            </a:r>
            <a:r>
              <a:rPr lang="en-US" sz="1600" dirty="0" smtClean="0">
                <a:solidFill>
                  <a:schemeClr val="tx2"/>
                </a:solidFill>
              </a:rPr>
              <a:t>for a </a:t>
            </a:r>
            <a:r>
              <a:rPr lang="en-US" sz="1600" dirty="0">
                <a:solidFill>
                  <a:schemeClr val="tx2"/>
                </a:solidFill>
              </a:rPr>
              <a:t>stand-alone </a:t>
            </a:r>
            <a:r>
              <a:rPr lang="en-US" sz="1600" dirty="0" smtClean="0">
                <a:solidFill>
                  <a:schemeClr val="tx2"/>
                </a:solidFill>
              </a:rPr>
              <a:t>WGR or PVGR</a:t>
            </a:r>
          </a:p>
          <a:p>
            <a:pPr marL="1257300" lvl="2" indent="-457200" algn="just"/>
            <a:r>
              <a:rPr lang="en-US" sz="1600" dirty="0" smtClean="0">
                <a:solidFill>
                  <a:schemeClr val="tx2"/>
                </a:solidFill>
              </a:rPr>
              <a:t>The ESS(s) within a DC-Coupled </a:t>
            </a:r>
            <a:r>
              <a:rPr lang="en-US" sz="1600" dirty="0">
                <a:solidFill>
                  <a:schemeClr val="tx2"/>
                </a:solidFill>
              </a:rPr>
              <a:t>Resource will provide </a:t>
            </a:r>
            <a:r>
              <a:rPr lang="en-US" sz="1600" dirty="0" smtClean="0">
                <a:solidFill>
                  <a:schemeClr val="tx2"/>
                </a:solidFill>
              </a:rPr>
              <a:t>the same State of Charge</a:t>
            </a:r>
            <a:r>
              <a:rPr lang="en-US" sz="1600" dirty="0">
                <a:solidFill>
                  <a:schemeClr val="tx2"/>
                </a:solidFill>
              </a:rPr>
              <a:t>-</a:t>
            </a:r>
            <a:r>
              <a:rPr lang="en-US" sz="1600" dirty="0" smtClean="0">
                <a:solidFill>
                  <a:schemeClr val="tx2"/>
                </a:solidFill>
              </a:rPr>
              <a:t>related </a:t>
            </a:r>
            <a:r>
              <a:rPr lang="en-US" sz="1600" dirty="0">
                <a:solidFill>
                  <a:schemeClr val="tx2"/>
                </a:solidFill>
              </a:rPr>
              <a:t>telemetry </a:t>
            </a:r>
            <a:r>
              <a:rPr lang="en-US" sz="1600" dirty="0" smtClean="0">
                <a:solidFill>
                  <a:schemeClr val="tx2"/>
                </a:solidFill>
              </a:rPr>
              <a:t>required of a stand-alone ESR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Combo Model DC-Coupled ESR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610600" cy="484413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ESS-Charge (Load side of the battery) will provide the following:</a:t>
            </a:r>
          </a:p>
          <a:p>
            <a:pPr marL="857250" lvl="1" indent="-457200" algn="just"/>
            <a:r>
              <a:rPr lang="en-US" dirty="0" smtClean="0">
                <a:solidFill>
                  <a:schemeClr val="tx2"/>
                </a:solidFill>
              </a:rPr>
              <a:t>RTM Energy Bid</a:t>
            </a:r>
            <a:endParaRPr lang="en-US" dirty="0">
              <a:solidFill>
                <a:schemeClr val="tx2"/>
              </a:solidFill>
            </a:endParaRPr>
          </a:p>
          <a:p>
            <a:pPr marL="857250" lvl="1" indent="-457200" algn="just"/>
            <a:r>
              <a:rPr lang="en-US" dirty="0" smtClean="0">
                <a:solidFill>
                  <a:schemeClr val="tx2"/>
                </a:solidFill>
              </a:rPr>
              <a:t>COP</a:t>
            </a:r>
          </a:p>
          <a:p>
            <a:pPr marL="1257300" lvl="2" indent="-457200" algn="just"/>
            <a:r>
              <a:rPr lang="en-US" sz="1800" dirty="0" smtClean="0">
                <a:solidFill>
                  <a:schemeClr val="tx2"/>
                </a:solidFill>
              </a:rPr>
              <a:t>MPC </a:t>
            </a:r>
            <a:r>
              <a:rPr lang="en-US" sz="1800" dirty="0">
                <a:solidFill>
                  <a:schemeClr val="tx2"/>
                </a:solidFill>
              </a:rPr>
              <a:t>cannot exceed the </a:t>
            </a:r>
            <a:r>
              <a:rPr lang="en-US" sz="1800" dirty="0" smtClean="0">
                <a:solidFill>
                  <a:schemeClr val="tx2"/>
                </a:solidFill>
              </a:rPr>
              <a:t>inverter rating</a:t>
            </a:r>
          </a:p>
          <a:p>
            <a:pPr marL="1257300" lvl="2" indent="-457200" algn="just"/>
            <a:r>
              <a:rPr lang="en-US" sz="1800" dirty="0" smtClean="0">
                <a:solidFill>
                  <a:schemeClr val="tx2"/>
                </a:solidFill>
              </a:rPr>
              <a:t>COP reflects the QSE’s intention to charge the ESS portion of the DC-Coupled Resource</a:t>
            </a:r>
            <a:endParaRPr lang="en-US" sz="1800" dirty="0">
              <a:solidFill>
                <a:schemeClr val="tx2"/>
              </a:solidFill>
            </a:endParaRPr>
          </a:p>
          <a:p>
            <a:pPr marL="857250" lvl="1" indent="-457200" algn="just"/>
            <a:r>
              <a:rPr lang="en-US" dirty="0">
                <a:solidFill>
                  <a:schemeClr val="tx2"/>
                </a:solidFill>
              </a:rPr>
              <a:t>Outage/Deration</a:t>
            </a:r>
          </a:p>
          <a:p>
            <a:pPr marL="857250" lvl="1" indent="-457200" algn="just"/>
            <a:r>
              <a:rPr lang="en-US" dirty="0">
                <a:solidFill>
                  <a:schemeClr val="tx2"/>
                </a:solidFill>
              </a:rPr>
              <a:t>Telemetry</a:t>
            </a:r>
          </a:p>
          <a:p>
            <a:pPr marL="1257300" lvl="2" indent="-457200" algn="just"/>
            <a:r>
              <a:rPr lang="en-US" sz="2000" dirty="0">
                <a:solidFill>
                  <a:schemeClr val="tx2"/>
                </a:solidFill>
              </a:rPr>
              <a:t>The usual telemetry </a:t>
            </a:r>
            <a:r>
              <a:rPr lang="en-US" sz="2000" dirty="0" smtClean="0">
                <a:solidFill>
                  <a:schemeClr val="tx2"/>
                </a:solidFill>
              </a:rPr>
              <a:t>required of all ESR-CLRs:  Net Load </a:t>
            </a:r>
            <a:r>
              <a:rPr lang="en-US" sz="2000" dirty="0">
                <a:solidFill>
                  <a:schemeClr val="tx2"/>
                </a:solidFill>
              </a:rPr>
              <a:t>MW, </a:t>
            </a:r>
            <a:r>
              <a:rPr lang="en-US" sz="2000" dirty="0" smtClean="0">
                <a:solidFill>
                  <a:schemeClr val="tx2"/>
                </a:solidFill>
              </a:rPr>
              <a:t>Resource </a:t>
            </a:r>
            <a:r>
              <a:rPr lang="en-US" sz="2000" dirty="0">
                <a:solidFill>
                  <a:schemeClr val="tx2"/>
                </a:solidFill>
              </a:rPr>
              <a:t>Status, </a:t>
            </a:r>
            <a:r>
              <a:rPr lang="en-US" sz="2000" dirty="0" smtClean="0">
                <a:solidFill>
                  <a:schemeClr val="tx2"/>
                </a:solidFill>
              </a:rPr>
              <a:t>Breaker Status, Ramp </a:t>
            </a:r>
            <a:r>
              <a:rPr lang="en-US" sz="2000" dirty="0">
                <a:solidFill>
                  <a:schemeClr val="tx2"/>
                </a:solidFill>
              </a:rPr>
              <a:t>Rate, </a:t>
            </a:r>
            <a:r>
              <a:rPr lang="en-US" sz="2000" dirty="0" smtClean="0">
                <a:solidFill>
                  <a:schemeClr val="tx2"/>
                </a:solidFill>
              </a:rPr>
              <a:t>MPC, LPC, </a:t>
            </a:r>
            <a:r>
              <a:rPr lang="en-US" sz="2000" dirty="0">
                <a:solidFill>
                  <a:schemeClr val="tx2"/>
                </a:solidFill>
              </a:rPr>
              <a:t>AS Responsibilities, Regulation Participation Factors, etc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9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Combo Model DC-Coupled ESR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458200" cy="4897315"/>
          </a:xfrm>
        </p:spPr>
        <p:txBody>
          <a:bodyPr/>
          <a:lstStyle/>
          <a:p>
            <a:pPr algn="just"/>
            <a:r>
              <a:rPr lang="en-US" dirty="0">
                <a:solidFill>
                  <a:schemeClr val="tx2"/>
                </a:solidFill>
              </a:rPr>
              <a:t>PRC and ORDC </a:t>
            </a:r>
            <a:r>
              <a:rPr lang="en-US" dirty="0" smtClean="0">
                <a:solidFill>
                  <a:schemeClr val="tx2"/>
                </a:solidFill>
              </a:rPr>
              <a:t>Online </a:t>
            </a:r>
            <a:r>
              <a:rPr lang="en-US" dirty="0">
                <a:solidFill>
                  <a:schemeClr val="tx2"/>
                </a:solidFill>
              </a:rPr>
              <a:t>Reserve calculation will be calculated consistent with droop and </a:t>
            </a:r>
            <a:r>
              <a:rPr lang="en-US" dirty="0" smtClean="0">
                <a:solidFill>
                  <a:schemeClr val="tx2"/>
                </a:solidFill>
              </a:rPr>
              <a:t>dead-band </a:t>
            </a:r>
            <a:r>
              <a:rPr lang="en-US" dirty="0">
                <a:solidFill>
                  <a:schemeClr val="tx2"/>
                </a:solidFill>
              </a:rPr>
              <a:t>settings limited by energy injection that can be sustained for </a:t>
            </a:r>
            <a:r>
              <a:rPr lang="en-US" dirty="0" smtClean="0">
                <a:solidFill>
                  <a:schemeClr val="tx2"/>
                </a:solidFill>
              </a:rPr>
              <a:t>a minimum of 15 minutes, </a:t>
            </a:r>
            <a:r>
              <a:rPr lang="en-US" dirty="0">
                <a:solidFill>
                  <a:schemeClr val="tx2"/>
                </a:solidFill>
              </a:rPr>
              <a:t>similar to </a:t>
            </a:r>
            <a:r>
              <a:rPr lang="en-US" dirty="0" smtClean="0">
                <a:solidFill>
                  <a:schemeClr val="tx2"/>
                </a:solidFill>
              </a:rPr>
              <a:t>that for a stand-alone ESR. The calculation will take into account the capability of both ESS and PVGR/WGR. </a:t>
            </a:r>
          </a:p>
          <a:p>
            <a:pPr algn="just"/>
            <a:r>
              <a:rPr lang="en-US" dirty="0" smtClean="0">
                <a:solidFill>
                  <a:schemeClr val="tx2"/>
                </a:solidFill>
              </a:rPr>
              <a:t>Real-Time </a:t>
            </a:r>
            <a:r>
              <a:rPr lang="en-US" dirty="0">
                <a:solidFill>
                  <a:schemeClr val="tx2"/>
                </a:solidFill>
              </a:rPr>
              <a:t>and Next Day Studies will use COPs</a:t>
            </a:r>
          </a:p>
          <a:p>
            <a:pPr algn="just"/>
            <a:r>
              <a:rPr lang="en-US" dirty="0" smtClean="0">
                <a:solidFill>
                  <a:schemeClr val="tx2"/>
                </a:solidFill>
              </a:rPr>
              <a:t>Operational </a:t>
            </a:r>
            <a:r>
              <a:rPr lang="en-US" dirty="0">
                <a:solidFill>
                  <a:schemeClr val="tx2"/>
                </a:solidFill>
              </a:rPr>
              <a:t>Planning Horizon Studies will use the expected operational behavior of an </a:t>
            </a:r>
            <a:r>
              <a:rPr lang="en-US" dirty="0" smtClean="0">
                <a:solidFill>
                  <a:schemeClr val="tx2"/>
                </a:solidFill>
              </a:rPr>
              <a:t>IRR </a:t>
            </a:r>
            <a:r>
              <a:rPr lang="en-US" dirty="0">
                <a:solidFill>
                  <a:schemeClr val="tx2"/>
                </a:solidFill>
              </a:rPr>
              <a:t>to build these singular time point study </a:t>
            </a:r>
            <a:r>
              <a:rPr lang="en-US" dirty="0" smtClean="0">
                <a:solidFill>
                  <a:schemeClr val="tx2"/>
                </a:solidFill>
              </a:rPr>
              <a:t>cases</a:t>
            </a:r>
            <a:endParaRPr lang="en-US" dirty="0">
              <a:solidFill>
                <a:schemeClr val="tx2"/>
              </a:solidFill>
            </a:endParaRPr>
          </a:p>
          <a:p>
            <a:pPr algn="just"/>
            <a:r>
              <a:rPr lang="en-US" dirty="0" smtClean="0">
                <a:solidFill>
                  <a:schemeClr val="tx2"/>
                </a:solidFill>
              </a:rPr>
              <a:t>Outage </a:t>
            </a:r>
            <a:r>
              <a:rPr lang="en-US" dirty="0">
                <a:solidFill>
                  <a:schemeClr val="tx2"/>
                </a:solidFill>
              </a:rPr>
              <a:t>Coordination Studies will use the expected operational behavior of an IRR consistent with current </a:t>
            </a:r>
            <a:r>
              <a:rPr lang="en-US" dirty="0" smtClean="0">
                <a:solidFill>
                  <a:schemeClr val="tx2"/>
                </a:solidFill>
              </a:rPr>
              <a:t>practice</a:t>
            </a:r>
            <a:endParaRPr lang="en-US" dirty="0">
              <a:solidFill>
                <a:schemeClr val="tx2"/>
              </a:solidFill>
            </a:endParaRPr>
          </a:p>
          <a:p>
            <a:pPr algn="just"/>
            <a:r>
              <a:rPr lang="en-US" dirty="0" smtClean="0">
                <a:solidFill>
                  <a:schemeClr val="tx2"/>
                </a:solidFill>
              </a:rPr>
              <a:t>Planning </a:t>
            </a:r>
            <a:r>
              <a:rPr lang="en-US" dirty="0">
                <a:solidFill>
                  <a:schemeClr val="tx2"/>
                </a:solidFill>
              </a:rPr>
              <a:t>studies – </a:t>
            </a:r>
            <a:r>
              <a:rPr lang="en-US" u="sng" dirty="0" smtClean="0">
                <a:solidFill>
                  <a:schemeClr val="tx2"/>
                </a:solidFill>
              </a:rPr>
              <a:t>details to be worked 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43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2667000"/>
            <a:ext cx="5715000" cy="1981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DC-Coupled Resources in the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‘Single </a:t>
            </a:r>
            <a:r>
              <a:rPr lang="en-US" dirty="0">
                <a:solidFill>
                  <a:schemeClr val="tx2"/>
                </a:solidFill>
              </a:rPr>
              <a:t>Model’ </a:t>
            </a:r>
            <a:r>
              <a:rPr lang="en-US" dirty="0" smtClean="0">
                <a:solidFill>
                  <a:schemeClr val="tx2"/>
                </a:solidFill>
              </a:rPr>
              <a:t>ESR Era </a:t>
            </a:r>
          </a:p>
          <a:p>
            <a:pPr marL="0" indent="0">
              <a:buNone/>
            </a:pPr>
            <a:r>
              <a:rPr lang="en-US" sz="1000" dirty="0">
                <a:solidFill>
                  <a:schemeClr val="tx2"/>
                </a:solidFill>
              </a:rPr>
              <a:t/>
            </a:r>
            <a:br>
              <a:rPr lang="en-US" sz="1000" dirty="0">
                <a:solidFill>
                  <a:schemeClr val="tx2"/>
                </a:solidFill>
              </a:rPr>
            </a:br>
            <a:r>
              <a:rPr lang="en-US" sz="2000" dirty="0" smtClean="0">
                <a:solidFill>
                  <a:schemeClr val="tx2"/>
                </a:solidFill>
              </a:rPr>
              <a:t>(Single Model to be implemented simultaneously with RTC go-live, 2024)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73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71500"/>
          </a:xfrm>
        </p:spPr>
        <p:txBody>
          <a:bodyPr/>
          <a:lstStyle/>
          <a:p>
            <a:r>
              <a:rPr lang="en-US" dirty="0" smtClean="0"/>
              <a:t>Example:  Single Model ESR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2234635" y="3828028"/>
            <a:ext cx="2012822" cy="888286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521604" y="4041338"/>
            <a:ext cx="1813462" cy="1292662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u="sng" dirty="0" smtClean="0"/>
              <a:t>ESR modeling construct</a:t>
            </a:r>
          </a:p>
          <a:p>
            <a:r>
              <a:rPr lang="en-US" sz="1200" dirty="0" smtClean="0"/>
              <a:t>HRL = 100 MW</a:t>
            </a:r>
          </a:p>
          <a:p>
            <a:r>
              <a:rPr lang="en-US" sz="1200" dirty="0" smtClean="0"/>
              <a:t>LRL = </a:t>
            </a:r>
            <a:r>
              <a:rPr lang="en-US" sz="1200" dirty="0"/>
              <a:t>- 20 MW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HSL &lt;= 100 MW </a:t>
            </a:r>
          </a:p>
          <a:p>
            <a:r>
              <a:rPr lang="en-US" sz="1200" dirty="0" smtClean="0"/>
              <a:t>LSL &gt;= </a:t>
            </a:r>
            <a:r>
              <a:rPr lang="en-US" dirty="0" smtClean="0"/>
              <a:t>-</a:t>
            </a:r>
            <a:r>
              <a:rPr lang="en-US" sz="1200" dirty="0" smtClean="0"/>
              <a:t> 20 MW</a:t>
            </a:r>
          </a:p>
        </p:txBody>
      </p:sp>
      <p:cxnSp>
        <p:nvCxnSpPr>
          <p:cNvPr id="79" name="Straight Arrow Connector 78"/>
          <p:cNvCxnSpPr>
            <a:stCxn id="78" idx="1"/>
          </p:cNvCxnSpPr>
          <p:nvPr/>
        </p:nvCxnSpPr>
        <p:spPr>
          <a:xfrm flipH="1" flipV="1">
            <a:off x="3684890" y="4173790"/>
            <a:ext cx="836714" cy="513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2753666" y="3727120"/>
            <a:ext cx="931223" cy="3971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66" name="Straight Connector 65"/>
          <p:cNvCxnSpPr/>
          <p:nvPr/>
        </p:nvCxnSpPr>
        <p:spPr>
          <a:xfrm>
            <a:off x="2968245" y="3965202"/>
            <a:ext cx="525650" cy="3971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>
            <a:off x="3080237" y="4098207"/>
            <a:ext cx="326387" cy="3971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77" name="Straight Connector 76"/>
          <p:cNvCxnSpPr/>
          <p:nvPr/>
        </p:nvCxnSpPr>
        <p:spPr>
          <a:xfrm>
            <a:off x="3236567" y="4091933"/>
            <a:ext cx="0" cy="398473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>
            <a:off x="3083867" y="4509623"/>
            <a:ext cx="296715" cy="3971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76" name="Straight Connector 75"/>
          <p:cNvCxnSpPr/>
          <p:nvPr/>
        </p:nvCxnSpPr>
        <p:spPr>
          <a:xfrm>
            <a:off x="3115071" y="4547730"/>
            <a:ext cx="222926" cy="3971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80" name="Straight Connector 79"/>
          <p:cNvCxnSpPr/>
          <p:nvPr/>
        </p:nvCxnSpPr>
        <p:spPr>
          <a:xfrm>
            <a:off x="3145079" y="4599645"/>
            <a:ext cx="167487" cy="3971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81" name="Straight Connector 80"/>
          <p:cNvCxnSpPr/>
          <p:nvPr/>
        </p:nvCxnSpPr>
        <p:spPr>
          <a:xfrm>
            <a:off x="3163694" y="4645491"/>
            <a:ext cx="125835" cy="3971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85" name="Text Box 583"/>
          <p:cNvSpPr txBox="1"/>
          <p:nvPr/>
        </p:nvSpPr>
        <p:spPr>
          <a:xfrm>
            <a:off x="2767120" y="3231309"/>
            <a:ext cx="376446" cy="28901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BKR-5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2362200" y="1595445"/>
            <a:ext cx="3777296" cy="2384871"/>
            <a:chOff x="1328105" y="2438400"/>
            <a:chExt cx="3777296" cy="2384871"/>
          </a:xfrm>
        </p:grpSpPr>
        <p:grpSp>
          <p:nvGrpSpPr>
            <p:cNvPr id="87" name="Group 86"/>
            <p:cNvGrpSpPr/>
            <p:nvPr/>
          </p:nvGrpSpPr>
          <p:grpSpPr>
            <a:xfrm>
              <a:off x="1371601" y="2438400"/>
              <a:ext cx="3733800" cy="2384871"/>
              <a:chOff x="1371600" y="1057016"/>
              <a:chExt cx="6233159" cy="3934716"/>
            </a:xfrm>
          </p:grpSpPr>
          <p:sp>
            <p:nvSpPr>
              <p:cNvPr id="93" name="Oval 92"/>
              <p:cNvSpPr/>
              <p:nvPr/>
            </p:nvSpPr>
            <p:spPr>
              <a:xfrm>
                <a:off x="5178332" y="2396288"/>
                <a:ext cx="359781" cy="191908"/>
              </a:xfrm>
              <a:prstGeom prst="ellipse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4" name="Text Box 575"/>
              <p:cNvSpPr txBox="1"/>
              <p:nvPr/>
            </p:nvSpPr>
            <p:spPr>
              <a:xfrm>
                <a:off x="5218725" y="2657252"/>
                <a:ext cx="508829" cy="234627"/>
              </a:xfrm>
              <a:prstGeom prst="rect">
                <a:avLst/>
              </a:prstGeom>
              <a:solidFill>
                <a:sysClr val="window" lastClr="FFFFFF"/>
              </a:solidFill>
              <a:ln w="6350">
                <a:noFill/>
              </a:ln>
              <a:effectLst/>
            </p:spPr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meter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5" name="Straight Connector 94"/>
              <p:cNvCxnSpPr/>
              <p:nvPr/>
            </p:nvCxnSpPr>
            <p:spPr>
              <a:xfrm>
                <a:off x="1382464" y="1057016"/>
                <a:ext cx="3889947" cy="7824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1371600" y="3488016"/>
                <a:ext cx="3889947" cy="3971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97" name="Rectangle 96"/>
              <p:cNvSpPr/>
              <p:nvPr/>
            </p:nvSpPr>
            <p:spPr>
              <a:xfrm>
                <a:off x="4820944" y="1621922"/>
                <a:ext cx="260269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>
                <a:off x="2054407" y="1057016"/>
                <a:ext cx="0" cy="2437023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2753052" y="2185228"/>
                <a:ext cx="3062" cy="1119331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2024206" y="2180481"/>
                <a:ext cx="738341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101" name="Freeform 100"/>
              <p:cNvSpPr/>
              <p:nvPr/>
            </p:nvSpPr>
            <p:spPr>
              <a:xfrm>
                <a:off x="2741956" y="3291251"/>
                <a:ext cx="191374" cy="367650"/>
              </a:xfrm>
              <a:custGeom>
                <a:avLst/>
                <a:gdLst>
                  <a:gd name="connsiteX0" fmla="*/ 0 w 119063"/>
                  <a:gd name="connsiteY0" fmla="*/ 0 h 223838"/>
                  <a:gd name="connsiteX1" fmla="*/ 119063 w 119063"/>
                  <a:gd name="connsiteY1" fmla="*/ 104775 h 223838"/>
                  <a:gd name="connsiteX2" fmla="*/ 0 w 119063"/>
                  <a:gd name="connsiteY2" fmla="*/ 223838 h 223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063" h="223838">
                    <a:moveTo>
                      <a:pt x="0" y="0"/>
                    </a:moveTo>
                    <a:cubicBezTo>
                      <a:pt x="59531" y="33734"/>
                      <a:pt x="119063" y="67469"/>
                      <a:pt x="119063" y="104775"/>
                    </a:cubicBezTo>
                    <a:cubicBezTo>
                      <a:pt x="119063" y="142081"/>
                      <a:pt x="59531" y="182959"/>
                      <a:pt x="0" y="223838"/>
                    </a:cubicBezTo>
                  </a:path>
                </a:pathLst>
              </a:custGeom>
              <a:noFill/>
              <a:ln w="254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02" name="Straight Connector 101"/>
              <p:cNvCxnSpPr/>
              <p:nvPr/>
            </p:nvCxnSpPr>
            <p:spPr>
              <a:xfrm>
                <a:off x="2757983" y="3650342"/>
                <a:ext cx="20755" cy="1341390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3" name="Straight Connector 102"/>
              <p:cNvCxnSpPr/>
              <p:nvPr/>
            </p:nvCxnSpPr>
            <p:spPr>
              <a:xfrm flipV="1">
                <a:off x="2399098" y="4249687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4" name="Straight Connector 103"/>
              <p:cNvCxnSpPr/>
              <p:nvPr/>
            </p:nvCxnSpPr>
            <p:spPr>
              <a:xfrm flipV="1">
                <a:off x="2761003" y="4249687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2583224" y="4249687"/>
                <a:ext cx="179127" cy="18773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2948276" y="4249687"/>
                <a:ext cx="179127" cy="18773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107" name="Rectangle 106"/>
              <p:cNvSpPr/>
              <p:nvPr/>
            </p:nvSpPr>
            <p:spPr>
              <a:xfrm>
                <a:off x="2627670" y="3875199"/>
                <a:ext cx="260269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2017915" y="2136050"/>
                <a:ext cx="80835" cy="82602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>
                <a:off x="4966975" y="1063364"/>
                <a:ext cx="0" cy="2436700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4937062" y="2193175"/>
                <a:ext cx="738340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111" name="Rectangle 110"/>
              <p:cNvSpPr/>
              <p:nvPr/>
            </p:nvSpPr>
            <p:spPr>
              <a:xfrm>
                <a:off x="4803729" y="2561316"/>
                <a:ext cx="260269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1903859" y="2745387"/>
                <a:ext cx="260269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1927423" y="1431504"/>
                <a:ext cx="260270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4" name="Freeform 113"/>
              <p:cNvSpPr/>
              <p:nvPr/>
            </p:nvSpPr>
            <p:spPr>
              <a:xfrm>
                <a:off x="5178332" y="2148744"/>
                <a:ext cx="181784" cy="73560"/>
              </a:xfrm>
              <a:custGeom>
                <a:avLst/>
                <a:gdLst>
                  <a:gd name="connsiteX0" fmla="*/ 0 w 228600"/>
                  <a:gd name="connsiteY0" fmla="*/ 223841 h 228604"/>
                  <a:gd name="connsiteX1" fmla="*/ 114300 w 228600"/>
                  <a:gd name="connsiteY1" fmla="*/ 4 h 228604"/>
                  <a:gd name="connsiteX2" fmla="*/ 228600 w 228600"/>
                  <a:gd name="connsiteY2" fmla="*/ 228604 h 22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228604">
                    <a:moveTo>
                      <a:pt x="0" y="223841"/>
                    </a:moveTo>
                    <a:cubicBezTo>
                      <a:pt x="38100" y="111525"/>
                      <a:pt x="76200" y="-790"/>
                      <a:pt x="114300" y="4"/>
                    </a:cubicBezTo>
                    <a:cubicBezTo>
                      <a:pt x="152400" y="798"/>
                      <a:pt x="190500" y="114701"/>
                      <a:pt x="228600" y="228604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5" name="Freeform 114"/>
              <p:cNvSpPr/>
              <p:nvPr/>
            </p:nvSpPr>
            <p:spPr>
              <a:xfrm>
                <a:off x="5356110" y="2142397"/>
                <a:ext cx="181784" cy="73560"/>
              </a:xfrm>
              <a:custGeom>
                <a:avLst/>
                <a:gdLst>
                  <a:gd name="connsiteX0" fmla="*/ 0 w 228600"/>
                  <a:gd name="connsiteY0" fmla="*/ 223841 h 228604"/>
                  <a:gd name="connsiteX1" fmla="*/ 114300 w 228600"/>
                  <a:gd name="connsiteY1" fmla="*/ 4 h 228604"/>
                  <a:gd name="connsiteX2" fmla="*/ 228600 w 228600"/>
                  <a:gd name="connsiteY2" fmla="*/ 228604 h 22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228604">
                    <a:moveTo>
                      <a:pt x="0" y="223841"/>
                    </a:moveTo>
                    <a:cubicBezTo>
                      <a:pt x="38100" y="111525"/>
                      <a:pt x="76200" y="-790"/>
                      <a:pt x="114300" y="4"/>
                    </a:cubicBezTo>
                    <a:cubicBezTo>
                      <a:pt x="152400" y="798"/>
                      <a:pt x="190500" y="114701"/>
                      <a:pt x="228600" y="228604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16" name="Straight Connector 115"/>
              <p:cNvCxnSpPr/>
              <p:nvPr/>
            </p:nvCxnSpPr>
            <p:spPr>
              <a:xfrm>
                <a:off x="5362459" y="2212217"/>
                <a:ext cx="0" cy="184084"/>
              </a:xfrm>
              <a:prstGeom prst="line">
                <a:avLst/>
              </a:prstGeom>
              <a:noFill/>
              <a:ln w="127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117" name="Cloud 116"/>
              <p:cNvSpPr/>
              <p:nvPr/>
            </p:nvSpPr>
            <p:spPr>
              <a:xfrm>
                <a:off x="5675397" y="1383826"/>
                <a:ext cx="1929362" cy="1686757"/>
              </a:xfrm>
              <a:prstGeom prst="cloud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4931196" y="2148744"/>
                <a:ext cx="80644" cy="82514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88" name="Text Box 582"/>
            <p:cNvSpPr txBox="1"/>
            <p:nvPr/>
          </p:nvSpPr>
          <p:spPr>
            <a:xfrm>
              <a:off x="1328105" y="2580934"/>
              <a:ext cx="376446" cy="28901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BKR-1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Text Box 583"/>
            <p:cNvSpPr txBox="1"/>
            <p:nvPr/>
          </p:nvSpPr>
          <p:spPr>
            <a:xfrm>
              <a:off x="1337658" y="3373443"/>
              <a:ext cx="376446" cy="28901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BKR-2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 Box 586"/>
            <p:cNvSpPr txBox="1"/>
            <p:nvPr/>
          </p:nvSpPr>
          <p:spPr>
            <a:xfrm>
              <a:off x="3063632" y="2693181"/>
              <a:ext cx="409945" cy="28901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BKR-3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Text Box 587"/>
            <p:cNvSpPr txBox="1"/>
            <p:nvPr/>
          </p:nvSpPr>
          <p:spPr>
            <a:xfrm>
              <a:off x="3075689" y="3270614"/>
              <a:ext cx="338797" cy="28901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BKR-4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Text Box 589"/>
            <p:cNvSpPr txBox="1"/>
            <p:nvPr/>
          </p:nvSpPr>
          <p:spPr>
            <a:xfrm>
              <a:off x="4062389" y="2946788"/>
              <a:ext cx="979152" cy="2456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Rest of Grid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887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71500"/>
          </a:xfrm>
        </p:spPr>
        <p:txBody>
          <a:bodyPr/>
          <a:lstStyle/>
          <a:p>
            <a:r>
              <a:rPr lang="en-US" dirty="0"/>
              <a:t>Single Model </a:t>
            </a:r>
            <a:r>
              <a:rPr lang="en-US" dirty="0" smtClean="0"/>
              <a:t>DC-Coupled ESR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4863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For a </a:t>
            </a:r>
            <a:r>
              <a:rPr lang="en-US" sz="2000" dirty="0">
                <a:solidFill>
                  <a:schemeClr val="tx2"/>
                </a:solidFill>
              </a:rPr>
              <a:t>DC-Coupled </a:t>
            </a:r>
            <a:r>
              <a:rPr lang="en-US" sz="2000" dirty="0" smtClean="0">
                <a:solidFill>
                  <a:schemeClr val="tx2"/>
                </a:solidFill>
              </a:rPr>
              <a:t>Resource, </a:t>
            </a:r>
            <a:r>
              <a:rPr lang="en-US" sz="2000" i="1" dirty="0" smtClean="0">
                <a:solidFill>
                  <a:schemeClr val="tx2"/>
                </a:solidFill>
              </a:rPr>
              <a:t>both</a:t>
            </a:r>
            <a:r>
              <a:rPr lang="en-US" sz="2000" dirty="0" smtClean="0">
                <a:solidFill>
                  <a:schemeClr val="tx2"/>
                </a:solidFill>
              </a:rPr>
              <a:t> the generation </a:t>
            </a:r>
            <a:r>
              <a:rPr lang="en-US" sz="2000" dirty="0">
                <a:solidFill>
                  <a:schemeClr val="tx2"/>
                </a:solidFill>
              </a:rPr>
              <a:t>side – </a:t>
            </a:r>
            <a:r>
              <a:rPr lang="en-US" sz="2000" dirty="0" smtClean="0">
                <a:solidFill>
                  <a:schemeClr val="tx2"/>
                </a:solidFill>
              </a:rPr>
              <a:t>generator(s) plus the discharging side of the ESS (e.g., PV+ESS-Discharge) – </a:t>
            </a:r>
            <a:r>
              <a:rPr lang="en-US" sz="2000" i="1" dirty="0" smtClean="0">
                <a:solidFill>
                  <a:schemeClr val="tx2"/>
                </a:solidFill>
              </a:rPr>
              <a:t>and</a:t>
            </a:r>
            <a:r>
              <a:rPr lang="en-US" sz="2000" dirty="0" smtClean="0">
                <a:solidFill>
                  <a:schemeClr val="tx2"/>
                </a:solidFill>
              </a:rPr>
              <a:t> the Load side of the ESS (ESS-Charge) will provide the following information:</a:t>
            </a:r>
          </a:p>
          <a:p>
            <a:pPr marL="857250" lvl="1" indent="-457200" algn="just"/>
            <a:r>
              <a:rPr lang="en-US" sz="1800" dirty="0" smtClean="0">
                <a:solidFill>
                  <a:schemeClr val="tx2"/>
                </a:solidFill>
              </a:rPr>
              <a:t>Energy Offer/Bid Curve</a:t>
            </a:r>
          </a:p>
          <a:p>
            <a:pPr marL="857250" lvl="1" indent="-457200" algn="just"/>
            <a:r>
              <a:rPr lang="en-US" sz="1800" dirty="0" smtClean="0">
                <a:solidFill>
                  <a:schemeClr val="tx2"/>
                </a:solidFill>
              </a:rPr>
              <a:t>COP (HSL cannot exceed the Inverter rating, LSL can be negative)</a:t>
            </a:r>
          </a:p>
          <a:p>
            <a:pPr marL="1257300" lvl="2" indent="-457200" algn="just"/>
            <a:r>
              <a:rPr lang="en-US" sz="1600" dirty="0">
                <a:solidFill>
                  <a:schemeClr val="tx2"/>
                </a:solidFill>
              </a:rPr>
              <a:t>ERCOT will populate the COP HSL with the </a:t>
            </a:r>
            <a:r>
              <a:rPr lang="en-US" sz="1600" dirty="0" smtClean="0">
                <a:solidFill>
                  <a:schemeClr val="tx2"/>
                </a:solidFill>
              </a:rPr>
              <a:t>generators’ forecasted output</a:t>
            </a:r>
            <a:r>
              <a:rPr lang="en-US" sz="1600" dirty="0">
                <a:solidFill>
                  <a:schemeClr val="tx2"/>
                </a:solidFill>
              </a:rPr>
              <a:t>. QSEs will have the ability to modify (lower or raise) the COP HSL; for example, raise the HSL if the ESS is capable of and the QSE intends to inject additional MW without </a:t>
            </a:r>
            <a:r>
              <a:rPr lang="en-US" sz="1600" dirty="0" smtClean="0">
                <a:solidFill>
                  <a:schemeClr val="tx2"/>
                </a:solidFill>
              </a:rPr>
              <a:t>violating the </a:t>
            </a:r>
            <a:r>
              <a:rPr lang="en-US" sz="1600" dirty="0">
                <a:solidFill>
                  <a:schemeClr val="tx2"/>
                </a:solidFill>
              </a:rPr>
              <a:t>inverter rating)  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</a:p>
          <a:p>
            <a:pPr marL="1257300" lvl="2" indent="-457200" algn="just"/>
            <a:r>
              <a:rPr lang="en-US" sz="1600" dirty="0">
                <a:solidFill>
                  <a:schemeClr val="tx2"/>
                </a:solidFill>
              </a:rPr>
              <a:t>COP </a:t>
            </a:r>
            <a:r>
              <a:rPr lang="en-US" sz="1600" dirty="0" smtClean="0">
                <a:solidFill>
                  <a:schemeClr val="tx2"/>
                </a:solidFill>
              </a:rPr>
              <a:t>LSL reflects the QSE’s </a:t>
            </a:r>
            <a:r>
              <a:rPr lang="en-US" sz="1600" dirty="0">
                <a:solidFill>
                  <a:schemeClr val="tx2"/>
                </a:solidFill>
              </a:rPr>
              <a:t>intention to charge the energy storage part of DC Coupled Resource. 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857250" lvl="1" indent="-457200" algn="just"/>
            <a:r>
              <a:rPr lang="en-US" sz="1800" dirty="0" smtClean="0">
                <a:solidFill>
                  <a:schemeClr val="tx2"/>
                </a:solidFill>
              </a:rPr>
              <a:t>Outage/Deration</a:t>
            </a:r>
          </a:p>
          <a:p>
            <a:pPr marL="857250" lvl="1" indent="-457200" algn="just"/>
            <a:r>
              <a:rPr lang="en-US" sz="1800" dirty="0" smtClean="0">
                <a:solidFill>
                  <a:schemeClr val="tx2"/>
                </a:solidFill>
              </a:rPr>
              <a:t>Telemetry</a:t>
            </a:r>
          </a:p>
          <a:p>
            <a:pPr marL="1257300" lvl="2" indent="-457200" algn="just"/>
            <a:r>
              <a:rPr lang="en-US" sz="1800" dirty="0" smtClean="0">
                <a:solidFill>
                  <a:schemeClr val="tx2"/>
                </a:solidFill>
              </a:rPr>
              <a:t>The usual telemetry required of all ESRs in the single model/RTC era: Net/Gross MW, Resource Status, Breaker Status, AVR Status, Ramp Rate, HSL, LSL,, etc.</a:t>
            </a:r>
          </a:p>
          <a:p>
            <a:pPr marL="1257300" lvl="2" indent="-457200" algn="just"/>
            <a:r>
              <a:rPr lang="en-US" sz="1600" dirty="0" smtClean="0">
                <a:solidFill>
                  <a:schemeClr val="tx2"/>
                </a:solidFill>
              </a:rPr>
              <a:t>Telemetry </a:t>
            </a:r>
            <a:r>
              <a:rPr lang="en-US" sz="1600" dirty="0">
                <a:solidFill>
                  <a:schemeClr val="tx2"/>
                </a:solidFill>
              </a:rPr>
              <a:t>required for forecasting the solar or wind portion of a DC-Coupled Resource will be the same as for a stand-alone WGR or PVGR</a:t>
            </a:r>
          </a:p>
          <a:p>
            <a:pPr marL="1257300" lvl="2" indent="-457200" algn="just"/>
            <a:r>
              <a:rPr lang="en-US" sz="1600" dirty="0">
                <a:solidFill>
                  <a:schemeClr val="tx2"/>
                </a:solidFill>
              </a:rPr>
              <a:t>The ESS(s) within a DC-Coupled Resource will provide the same State of Charge-related telemetry required of a stand-alone ESR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71500"/>
          </a:xfrm>
        </p:spPr>
        <p:txBody>
          <a:bodyPr/>
          <a:lstStyle/>
          <a:p>
            <a:r>
              <a:rPr lang="en-US" dirty="0"/>
              <a:t>Single Model DC-Coupled ESR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1"/>
            <a:ext cx="84582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Many provisions will carry over from the combo model era, including: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sz="2000" dirty="0" smtClean="0">
                <a:solidFill>
                  <a:schemeClr val="tx2"/>
                </a:solidFill>
              </a:rPr>
              <a:t>PVG/WG forecasting</a:t>
            </a:r>
            <a:endParaRPr lang="en-US" sz="2000" dirty="0">
              <a:solidFill>
                <a:schemeClr val="tx2"/>
              </a:solidFill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sz="2000" dirty="0">
                <a:solidFill>
                  <a:schemeClr val="tx2"/>
                </a:solidFill>
              </a:rPr>
              <a:t>Mitigated Offer </a:t>
            </a:r>
            <a:r>
              <a:rPr lang="en-US" sz="2000" dirty="0" smtClean="0">
                <a:solidFill>
                  <a:schemeClr val="tx2"/>
                </a:solidFill>
              </a:rPr>
              <a:t>Cap</a:t>
            </a:r>
            <a:endParaRPr lang="en-US" sz="2000" u="sng" dirty="0">
              <a:solidFill>
                <a:schemeClr val="tx2"/>
              </a:solidFill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en-US" sz="2000" dirty="0">
                <a:solidFill>
                  <a:schemeClr val="tx2"/>
                </a:solidFill>
              </a:rPr>
              <a:t>GREDP and Base Point </a:t>
            </a:r>
            <a:r>
              <a:rPr lang="en-US" sz="2000" dirty="0" smtClean="0">
                <a:solidFill>
                  <a:schemeClr val="tx2"/>
                </a:solidFill>
              </a:rPr>
              <a:t>Deviations</a:t>
            </a:r>
            <a:endParaRPr lang="en-US" sz="2000" dirty="0">
              <a:solidFill>
                <a:schemeClr val="tx2"/>
              </a:solidFill>
            </a:endParaRPr>
          </a:p>
          <a:p>
            <a:pPr algn="just"/>
            <a:r>
              <a:rPr lang="en-US" sz="2000" dirty="0" smtClean="0">
                <a:solidFill>
                  <a:schemeClr val="tx2"/>
                </a:solidFill>
              </a:rPr>
              <a:t>PRC calculations</a:t>
            </a:r>
          </a:p>
          <a:p>
            <a:pPr algn="just"/>
            <a:r>
              <a:rPr lang="en-US" sz="2000" dirty="0" smtClean="0">
                <a:solidFill>
                  <a:schemeClr val="tx2"/>
                </a:solidFill>
              </a:rPr>
              <a:t>Real-Time </a:t>
            </a:r>
            <a:r>
              <a:rPr lang="en-US" sz="2000" dirty="0">
                <a:solidFill>
                  <a:schemeClr val="tx2"/>
                </a:solidFill>
              </a:rPr>
              <a:t>and Next Day </a:t>
            </a:r>
            <a:r>
              <a:rPr lang="en-US" sz="2000" dirty="0" smtClean="0">
                <a:solidFill>
                  <a:schemeClr val="tx2"/>
                </a:solidFill>
              </a:rPr>
              <a:t>Studies</a:t>
            </a:r>
            <a:endParaRPr lang="en-US" sz="2000" dirty="0">
              <a:solidFill>
                <a:schemeClr val="tx2"/>
              </a:solidFill>
            </a:endParaRPr>
          </a:p>
          <a:p>
            <a:pPr algn="just"/>
            <a:r>
              <a:rPr lang="en-US" sz="2000" dirty="0">
                <a:solidFill>
                  <a:schemeClr val="tx2"/>
                </a:solidFill>
              </a:rPr>
              <a:t>Operational Planning Horizon Studies 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just"/>
            <a:r>
              <a:rPr lang="en-US" sz="2000" dirty="0" smtClean="0">
                <a:solidFill>
                  <a:schemeClr val="tx2"/>
                </a:solidFill>
              </a:rPr>
              <a:t>Outage </a:t>
            </a:r>
            <a:r>
              <a:rPr lang="en-US" sz="2000" dirty="0">
                <a:solidFill>
                  <a:schemeClr val="tx2"/>
                </a:solidFill>
              </a:rPr>
              <a:t>Coordination Studies will use the expected operational behavior of an IRR consistent with current practice</a:t>
            </a:r>
          </a:p>
          <a:p>
            <a:pPr algn="just"/>
            <a:r>
              <a:rPr lang="en-US" sz="2000" dirty="0">
                <a:solidFill>
                  <a:schemeClr val="tx2"/>
                </a:solidFill>
              </a:rPr>
              <a:t>Planning </a:t>
            </a:r>
            <a:r>
              <a:rPr lang="en-US" sz="2000" dirty="0" smtClean="0">
                <a:solidFill>
                  <a:schemeClr val="tx2"/>
                </a:solidFill>
              </a:rPr>
              <a:t>studies</a:t>
            </a:r>
            <a:endParaRPr lang="en-US" sz="2000" u="sng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19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670718"/>
          </a:xfrm>
        </p:spPr>
        <p:txBody>
          <a:bodyPr/>
          <a:lstStyle/>
          <a:p>
            <a:r>
              <a:rPr lang="en-US" dirty="0" smtClean="0"/>
              <a:t>KTC-11.6 WSL Treatment of DC-Coupled Resource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686800" cy="5029200"/>
          </a:xfrm>
        </p:spPr>
        <p:txBody>
          <a:bodyPr>
            <a:normAutofit/>
          </a:bodyPr>
          <a:lstStyle/>
          <a:p>
            <a:pPr lvl="0" algn="just"/>
            <a:r>
              <a:rPr lang="en-US" sz="2400" dirty="0" smtClean="0">
                <a:solidFill>
                  <a:schemeClr val="tx2"/>
                </a:solidFill>
              </a:rPr>
              <a:t>EPS Metering is required for Wholesale Storage Load (WSL) treatment</a:t>
            </a:r>
          </a:p>
          <a:p>
            <a:pPr lvl="1" algn="just"/>
            <a:r>
              <a:rPr lang="en-US" dirty="0" smtClean="0">
                <a:solidFill>
                  <a:schemeClr val="tx2"/>
                </a:solidFill>
              </a:rPr>
              <a:t>WSL must be separately metered from all other Facilities </a:t>
            </a:r>
            <a:endParaRPr lang="en-US" sz="2400" dirty="0" smtClean="0">
              <a:solidFill>
                <a:schemeClr val="tx2"/>
              </a:solidFill>
            </a:endParaRPr>
          </a:p>
          <a:p>
            <a:pPr lvl="0" algn="just"/>
            <a:r>
              <a:rPr lang="en-US" sz="2400" dirty="0" smtClean="0">
                <a:solidFill>
                  <a:schemeClr val="tx2"/>
                </a:solidFill>
              </a:rPr>
              <a:t>EPS Metering equipment must be certified to ANSI Standards</a:t>
            </a:r>
          </a:p>
          <a:p>
            <a:pPr lvl="1" algn="just"/>
            <a:r>
              <a:rPr lang="en-US" dirty="0" smtClean="0">
                <a:solidFill>
                  <a:schemeClr val="tx2"/>
                </a:solidFill>
              </a:rPr>
              <a:t>There is no ANSI Standard for DC metering </a:t>
            </a:r>
          </a:p>
          <a:p>
            <a:pPr lvl="1" algn="just"/>
            <a:r>
              <a:rPr lang="en-US" dirty="0" smtClean="0">
                <a:solidFill>
                  <a:schemeClr val="tx2"/>
                </a:solidFill>
              </a:rPr>
              <a:t>ANSI C12 SC32 DC Metering Working Group has been formed to address DC meter, DC voltage sensor and DC current sensor performance criteria </a:t>
            </a:r>
          </a:p>
          <a:p>
            <a:pPr algn="just"/>
            <a:r>
              <a:rPr lang="en-US" sz="2400" dirty="0">
                <a:solidFill>
                  <a:schemeClr val="tx2"/>
                </a:solidFill>
              </a:rPr>
              <a:t>WSL treatment for the ESS portion of a DC-Coupled Resource is dependent upon </a:t>
            </a:r>
            <a:r>
              <a:rPr lang="en-US" sz="2400" dirty="0" smtClean="0">
                <a:solidFill>
                  <a:schemeClr val="tx2"/>
                </a:solidFill>
              </a:rPr>
              <a:t>ANSI </a:t>
            </a:r>
            <a:r>
              <a:rPr lang="en-US" sz="2400" dirty="0">
                <a:solidFill>
                  <a:schemeClr val="tx2"/>
                </a:solidFill>
              </a:rPr>
              <a:t>certified DC </a:t>
            </a:r>
            <a:r>
              <a:rPr lang="en-US" sz="2400" dirty="0" smtClean="0">
                <a:solidFill>
                  <a:schemeClr val="tx2"/>
                </a:solidFill>
              </a:rPr>
              <a:t>Metering</a:t>
            </a:r>
            <a:endParaRPr lang="en-US" sz="24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60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KTC-11.8 </a:t>
            </a:r>
            <a:r>
              <a:rPr lang="en-US" dirty="0"/>
              <a:t>Interconnection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049715"/>
          </a:xfrm>
        </p:spPr>
        <p:txBody>
          <a:bodyPr/>
          <a:lstStyle/>
          <a:p>
            <a:pPr algn="just"/>
            <a:r>
              <a:rPr lang="en-US" sz="2000" dirty="0" smtClean="0">
                <a:solidFill>
                  <a:schemeClr val="tx2"/>
                </a:solidFill>
              </a:rPr>
              <a:t>Interconnecting Entity (IE) wants to add new energy storage to an </a:t>
            </a:r>
            <a:r>
              <a:rPr lang="en-US" sz="2000" b="1" u="sng" dirty="0" smtClean="0">
                <a:solidFill>
                  <a:schemeClr val="tx2"/>
                </a:solidFill>
              </a:rPr>
              <a:t>existing</a:t>
            </a:r>
            <a:r>
              <a:rPr lang="en-US" sz="2000" dirty="0" smtClean="0">
                <a:solidFill>
                  <a:schemeClr val="tx2"/>
                </a:solidFill>
              </a:rPr>
              <a:t> PV or ESR behind the same inverter. </a:t>
            </a:r>
          </a:p>
          <a:p>
            <a:pPr lvl="1" algn="just"/>
            <a:r>
              <a:rPr lang="en-US" sz="1800" dirty="0">
                <a:solidFill>
                  <a:schemeClr val="tx2"/>
                </a:solidFill>
              </a:rPr>
              <a:t>Inverter rating will ensure </a:t>
            </a:r>
            <a:r>
              <a:rPr lang="en-US" sz="1800" dirty="0" smtClean="0">
                <a:solidFill>
                  <a:schemeClr val="tx2"/>
                </a:solidFill>
              </a:rPr>
              <a:t>the maximum </a:t>
            </a:r>
            <a:r>
              <a:rPr lang="en-US" sz="1800" dirty="0">
                <a:solidFill>
                  <a:schemeClr val="tx2"/>
                </a:solidFill>
              </a:rPr>
              <a:t>this facility can generate into ERCOT </a:t>
            </a:r>
            <a:r>
              <a:rPr lang="en-US" sz="1800" dirty="0" smtClean="0">
                <a:solidFill>
                  <a:schemeClr val="tx2"/>
                </a:solidFill>
              </a:rPr>
              <a:t>grid will not change</a:t>
            </a:r>
            <a:endParaRPr lang="en-US" sz="1800" dirty="0">
              <a:solidFill>
                <a:schemeClr val="tx2"/>
              </a:solidFill>
            </a:endParaRPr>
          </a:p>
          <a:p>
            <a:pPr lvl="1" algn="just"/>
            <a:r>
              <a:rPr lang="en-US" sz="1800" dirty="0">
                <a:solidFill>
                  <a:schemeClr val="tx2"/>
                </a:solidFill>
              </a:rPr>
              <a:t>Under today’s rules, GINR </a:t>
            </a:r>
            <a:r>
              <a:rPr lang="en-US" sz="1800" dirty="0" smtClean="0">
                <a:solidFill>
                  <a:schemeClr val="tx2"/>
                </a:solidFill>
              </a:rPr>
              <a:t>process </a:t>
            </a:r>
            <a:r>
              <a:rPr lang="en-US" sz="1800" dirty="0">
                <a:solidFill>
                  <a:schemeClr val="tx2"/>
                </a:solidFill>
              </a:rPr>
              <a:t>requires </a:t>
            </a:r>
            <a:r>
              <a:rPr lang="en-US" sz="1800" dirty="0" smtClean="0">
                <a:solidFill>
                  <a:schemeClr val="tx2"/>
                </a:solidFill>
              </a:rPr>
              <a:t>new registration </a:t>
            </a:r>
            <a:r>
              <a:rPr lang="en-US" sz="1800" dirty="0">
                <a:solidFill>
                  <a:schemeClr val="tx2"/>
                </a:solidFill>
              </a:rPr>
              <a:t>and studies for this </a:t>
            </a:r>
            <a:r>
              <a:rPr lang="en-US" sz="1800" dirty="0" smtClean="0">
                <a:solidFill>
                  <a:schemeClr val="tx2"/>
                </a:solidFill>
              </a:rPr>
              <a:t>added capacity</a:t>
            </a:r>
          </a:p>
          <a:p>
            <a:pPr lvl="1" algn="just"/>
            <a:r>
              <a:rPr lang="en-US" sz="1800" dirty="0">
                <a:solidFill>
                  <a:schemeClr val="tx2"/>
                </a:solidFill>
              </a:rPr>
              <a:t>R</a:t>
            </a:r>
            <a:r>
              <a:rPr lang="en-US" sz="1800" dirty="0" smtClean="0">
                <a:solidFill>
                  <a:schemeClr val="tx2"/>
                </a:solidFill>
              </a:rPr>
              <a:t>eactive </a:t>
            </a:r>
            <a:r>
              <a:rPr lang="en-US" sz="1800" dirty="0">
                <a:solidFill>
                  <a:schemeClr val="tx2"/>
                </a:solidFill>
              </a:rPr>
              <a:t>requirements for this facility would be based on </a:t>
            </a:r>
            <a:r>
              <a:rPr lang="en-US" sz="1800" dirty="0" smtClean="0">
                <a:solidFill>
                  <a:schemeClr val="tx2"/>
                </a:solidFill>
              </a:rPr>
              <a:t>total capacity of the PV and ESS behind the inverter</a:t>
            </a:r>
            <a:endParaRPr lang="en-US" sz="1800" dirty="0">
              <a:solidFill>
                <a:schemeClr val="tx2"/>
              </a:solidFill>
            </a:endParaRPr>
          </a:p>
          <a:p>
            <a:pPr lvl="1" algn="just"/>
            <a:endParaRPr lang="en-US" sz="1800" dirty="0" smtClean="0">
              <a:solidFill>
                <a:schemeClr val="tx2"/>
              </a:solidFill>
            </a:endParaRPr>
          </a:p>
          <a:p>
            <a:pPr algn="just"/>
            <a:r>
              <a:rPr lang="en-US" sz="2000" dirty="0" smtClean="0">
                <a:solidFill>
                  <a:schemeClr val="tx2"/>
                </a:solidFill>
              </a:rPr>
              <a:t> We think a new streamlined GINR Process is needed </a:t>
            </a:r>
          </a:p>
          <a:p>
            <a:pPr lvl="1" algn="just"/>
            <a:r>
              <a:rPr lang="en-US" sz="1800" dirty="0" smtClean="0">
                <a:solidFill>
                  <a:schemeClr val="tx2"/>
                </a:solidFill>
              </a:rPr>
              <a:t>Some of the studies that are required under today’s process would not provide any additional insight because new energy storage capacity is connecting using the same existing inverter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09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Acronym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KTC – Key Topic and Concept related to BESTF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ESS –  </a:t>
            </a:r>
            <a:r>
              <a:rPr lang="en-US" sz="2400" dirty="0">
                <a:solidFill>
                  <a:schemeClr val="tx2"/>
                </a:solidFill>
              </a:rPr>
              <a:t>Energy Storage </a:t>
            </a:r>
            <a:r>
              <a:rPr lang="en-US" sz="2400" dirty="0" smtClean="0">
                <a:solidFill>
                  <a:schemeClr val="tx2"/>
                </a:solidFill>
              </a:rPr>
              <a:t>Systems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POI – Point of Interconnection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RARF – Resource Asset Registration Form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RIOO – </a:t>
            </a:r>
            <a:r>
              <a:rPr lang="en-US" sz="2400" dirty="0">
                <a:solidFill>
                  <a:schemeClr val="tx2"/>
                </a:solidFill>
              </a:rPr>
              <a:t>Resource Integration and Ongoing </a:t>
            </a:r>
            <a:r>
              <a:rPr lang="en-US" sz="2400" dirty="0" smtClean="0">
                <a:solidFill>
                  <a:schemeClr val="tx2"/>
                </a:solidFill>
              </a:rPr>
              <a:t>Operations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PVG – Photo-Voltaic Generation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PVGR – </a:t>
            </a:r>
            <a:r>
              <a:rPr lang="en-US" sz="2400" dirty="0">
                <a:solidFill>
                  <a:schemeClr val="tx2"/>
                </a:solidFill>
              </a:rPr>
              <a:t>Photo-Voltaic </a:t>
            </a:r>
            <a:r>
              <a:rPr lang="en-US" sz="2400" dirty="0" smtClean="0">
                <a:solidFill>
                  <a:schemeClr val="tx2"/>
                </a:solidFill>
              </a:rPr>
              <a:t>Generation Resource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WGR – Wind Generation Resource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WG – Wind Generation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PVGR – Photo-Voltaic Generation Resource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MPC </a:t>
            </a:r>
            <a:r>
              <a:rPr lang="en-US" sz="2400" dirty="0">
                <a:solidFill>
                  <a:schemeClr val="tx2"/>
                </a:solidFill>
              </a:rPr>
              <a:t>– </a:t>
            </a:r>
            <a:r>
              <a:rPr lang="en-US" sz="2400" dirty="0" smtClean="0">
                <a:solidFill>
                  <a:schemeClr val="tx2"/>
                </a:solidFill>
              </a:rPr>
              <a:t>Max Power Consumption </a:t>
            </a: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LPC </a:t>
            </a:r>
            <a:r>
              <a:rPr lang="en-US" sz="2400" dirty="0">
                <a:solidFill>
                  <a:schemeClr val="tx2"/>
                </a:solidFill>
              </a:rPr>
              <a:t>– </a:t>
            </a:r>
            <a:r>
              <a:rPr lang="en-US" sz="2400" dirty="0" smtClean="0">
                <a:solidFill>
                  <a:schemeClr val="tx2"/>
                </a:solidFill>
              </a:rPr>
              <a:t>Low Power Consumption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LRL </a:t>
            </a:r>
            <a:r>
              <a:rPr lang="en-US" sz="2400" dirty="0">
                <a:solidFill>
                  <a:schemeClr val="tx2"/>
                </a:solidFill>
              </a:rPr>
              <a:t>– </a:t>
            </a:r>
            <a:r>
              <a:rPr lang="en-US" sz="2400" dirty="0" smtClean="0">
                <a:solidFill>
                  <a:schemeClr val="tx2"/>
                </a:solidFill>
              </a:rPr>
              <a:t>Low </a:t>
            </a:r>
            <a:r>
              <a:rPr lang="en-US" sz="2400" dirty="0">
                <a:solidFill>
                  <a:schemeClr val="tx2"/>
                </a:solidFill>
              </a:rPr>
              <a:t>Reasonability Limit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HRL </a:t>
            </a:r>
            <a:r>
              <a:rPr lang="en-US" sz="2400" dirty="0">
                <a:solidFill>
                  <a:schemeClr val="tx2"/>
                </a:solidFill>
              </a:rPr>
              <a:t>– </a:t>
            </a:r>
            <a:r>
              <a:rPr lang="en-US" sz="2400" dirty="0" smtClean="0">
                <a:solidFill>
                  <a:schemeClr val="tx2"/>
                </a:solidFill>
              </a:rPr>
              <a:t>High Reasonability Limit </a:t>
            </a: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LPC – Low Power Consumption 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82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KTC-11.8 </a:t>
            </a:r>
            <a:r>
              <a:rPr lang="en-US" dirty="0"/>
              <a:t>Interconnection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458200" cy="5334000"/>
          </a:xfrm>
        </p:spPr>
        <p:txBody>
          <a:bodyPr/>
          <a:lstStyle/>
          <a:p>
            <a:pPr algn="just"/>
            <a:r>
              <a:rPr lang="en-US" sz="1800" dirty="0" smtClean="0">
                <a:solidFill>
                  <a:schemeClr val="tx2"/>
                </a:solidFill>
              </a:rPr>
              <a:t>Interconnecting Entity (IE) wants to add new DC-Coupled Resource into ERCOT, by installing 250 MW of PV and 200 MW of Storage connected to ERCOT grid using shared inverters with the total rating of 250 MW </a:t>
            </a:r>
          </a:p>
          <a:p>
            <a:pPr lvl="1" algn="just"/>
            <a:r>
              <a:rPr lang="en-US" sz="1600" dirty="0" smtClean="0">
                <a:solidFill>
                  <a:schemeClr val="tx2"/>
                </a:solidFill>
              </a:rPr>
              <a:t>Inverter rating will ensure 250 MW will be the maximum this facility can generate into ERCOT grid</a:t>
            </a:r>
          </a:p>
          <a:p>
            <a:pPr lvl="1" algn="just"/>
            <a:r>
              <a:rPr lang="en-US" sz="1600" dirty="0" smtClean="0">
                <a:solidFill>
                  <a:schemeClr val="tx2"/>
                </a:solidFill>
              </a:rPr>
              <a:t>Under today’s rules, GINR process requires registration and studies for this facility at 450 MW </a:t>
            </a:r>
            <a:r>
              <a:rPr lang="en-US" sz="1600" dirty="0" err="1" smtClean="0">
                <a:solidFill>
                  <a:schemeClr val="tx2"/>
                </a:solidFill>
              </a:rPr>
              <a:t>Pmax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</a:p>
          <a:p>
            <a:pPr lvl="1" algn="just"/>
            <a:r>
              <a:rPr lang="en-US" sz="1600" dirty="0" smtClean="0">
                <a:solidFill>
                  <a:schemeClr val="tx2"/>
                </a:solidFill>
              </a:rPr>
              <a:t>Today the reactive requirements for this facility would be based on 450 MW </a:t>
            </a:r>
            <a:r>
              <a:rPr lang="en-US" sz="1600" dirty="0" err="1" smtClean="0">
                <a:solidFill>
                  <a:schemeClr val="tx2"/>
                </a:solidFill>
              </a:rPr>
              <a:t>Pmax</a:t>
            </a:r>
            <a:endParaRPr lang="en-US" sz="1600" dirty="0" smtClean="0">
              <a:solidFill>
                <a:schemeClr val="tx2"/>
              </a:solidFill>
            </a:endParaRPr>
          </a:p>
          <a:p>
            <a:pPr algn="just"/>
            <a:r>
              <a:rPr lang="en-US" sz="1800" dirty="0">
                <a:solidFill>
                  <a:schemeClr val="tx2"/>
                </a:solidFill>
              </a:rPr>
              <a:t>We think IE should be able to register this facility at 250 MW </a:t>
            </a:r>
            <a:r>
              <a:rPr lang="en-US" sz="1800" dirty="0" err="1">
                <a:solidFill>
                  <a:schemeClr val="tx2"/>
                </a:solidFill>
              </a:rPr>
              <a:t>Pmax</a:t>
            </a:r>
            <a:r>
              <a:rPr lang="en-US" sz="1800" dirty="0">
                <a:solidFill>
                  <a:schemeClr val="tx2"/>
                </a:solidFill>
              </a:rPr>
              <a:t> and the GINR studies should be conducted at 250 MW </a:t>
            </a:r>
          </a:p>
          <a:p>
            <a:pPr algn="just"/>
            <a:r>
              <a:rPr lang="en-US" sz="1800" dirty="0">
                <a:solidFill>
                  <a:schemeClr val="tx2"/>
                </a:solidFill>
              </a:rPr>
              <a:t>Under KTC-13, the BESTF will take up discussions regarding co-locating an AC connected ESS at an existing generation site without increasing previously studied and approved POI </a:t>
            </a:r>
            <a:r>
              <a:rPr lang="en-US" sz="1800" dirty="0" err="1">
                <a:solidFill>
                  <a:schemeClr val="tx2"/>
                </a:solidFill>
              </a:rPr>
              <a:t>Pmax</a:t>
            </a:r>
            <a:r>
              <a:rPr lang="en-US" sz="1800" dirty="0">
                <a:solidFill>
                  <a:schemeClr val="tx2"/>
                </a:solidFill>
              </a:rPr>
              <a:t>. </a:t>
            </a:r>
          </a:p>
          <a:p>
            <a:pPr lvl="1" algn="just"/>
            <a:r>
              <a:rPr lang="en-US" sz="1800" dirty="0">
                <a:solidFill>
                  <a:schemeClr val="tx2"/>
                </a:solidFill>
              </a:rPr>
              <a:t>New AC connected self limiting Resources will also be discussed under KTC-13.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19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latin typeface="+mn-lt"/>
              </a:rPr>
              <a:t>Discussion</a:t>
            </a:r>
            <a:endParaRPr lang="en-US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72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Key Topics &amp;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This presentation is specific to DC-Coupled Resources (KTC-11) and does not address AC-Coupled Resources (KTC-12)</a:t>
            </a:r>
          </a:p>
          <a:p>
            <a:r>
              <a:rPr lang="en-US" sz="2400" dirty="0" smtClean="0">
                <a:solidFill>
                  <a:schemeClr val="tx2"/>
                </a:solidFill>
              </a:rPr>
              <a:t>Contents: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2"/>
                </a:solidFill>
              </a:rPr>
              <a:t>Draft Definition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2"/>
                </a:solidFill>
              </a:rPr>
              <a:t>KTC-11.1 Registration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2"/>
                </a:solidFill>
              </a:rPr>
              <a:t>KTC-11.2 Participation Model (EMS and MMS)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2"/>
                </a:solidFill>
              </a:rPr>
              <a:t>KTC-11.3 Forecasting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2"/>
                </a:solidFill>
              </a:rPr>
              <a:t>KTC-11.4 Should existing  performance exemptions to IRR apply?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2"/>
                </a:solidFill>
              </a:rPr>
              <a:t>KTC-11.5 Mitigation treatment in SCED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2"/>
                </a:solidFill>
              </a:rPr>
              <a:t>KTC-11.6 WSL Treatment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2"/>
                </a:solidFill>
              </a:rPr>
              <a:t>KTC-11.7 Data Requirements from QSEs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2"/>
                </a:solidFill>
              </a:rPr>
              <a:t>KTC-11.8 Interconnection Issues</a:t>
            </a: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Draft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4876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b="1" dirty="0" smtClean="0"/>
              <a:t>DC-Coupled </a:t>
            </a:r>
            <a:r>
              <a:rPr lang="en-US" sz="2000" b="1" dirty="0"/>
              <a:t>Resource</a:t>
            </a:r>
            <a:endParaRPr lang="en-US" sz="2000" dirty="0"/>
          </a:p>
          <a:p>
            <a:pPr marL="0" indent="0" algn="just">
              <a:buNone/>
            </a:pPr>
            <a:r>
              <a:rPr lang="en-US" sz="2000" dirty="0">
                <a:solidFill>
                  <a:schemeClr val="tx2"/>
                </a:solidFill>
              </a:rPr>
              <a:t>One or more Energy Storage </a:t>
            </a:r>
            <a:r>
              <a:rPr lang="en-US" sz="2000" dirty="0" smtClean="0">
                <a:solidFill>
                  <a:schemeClr val="tx2"/>
                </a:solidFill>
              </a:rPr>
              <a:t>Systems (ESS) </a:t>
            </a:r>
            <a:r>
              <a:rPr lang="en-US" sz="2000" dirty="0">
                <a:solidFill>
                  <a:schemeClr val="tx2"/>
                </a:solidFill>
              </a:rPr>
              <a:t>combined with </a:t>
            </a:r>
            <a:r>
              <a:rPr lang="en-US" sz="2000" dirty="0" smtClean="0">
                <a:solidFill>
                  <a:schemeClr val="tx2"/>
                </a:solidFill>
              </a:rPr>
              <a:t>one </a:t>
            </a:r>
            <a:r>
              <a:rPr lang="en-US" sz="2000" dirty="0">
                <a:solidFill>
                  <a:schemeClr val="tx2"/>
                </a:solidFill>
              </a:rPr>
              <a:t>or more wind and/or solar generators </a:t>
            </a:r>
            <a:r>
              <a:rPr lang="en-US" sz="2000" dirty="0" smtClean="0">
                <a:solidFill>
                  <a:schemeClr val="tx2"/>
                </a:solidFill>
              </a:rPr>
              <a:t>behind </a:t>
            </a:r>
            <a:r>
              <a:rPr lang="en-US" sz="2000" dirty="0">
                <a:solidFill>
                  <a:schemeClr val="tx2"/>
                </a:solidFill>
              </a:rPr>
              <a:t>a single point of interconnection </a:t>
            </a:r>
            <a:r>
              <a:rPr lang="en-US" sz="2000" dirty="0" smtClean="0">
                <a:solidFill>
                  <a:schemeClr val="tx2"/>
                </a:solidFill>
              </a:rPr>
              <a:t>(POI), where these combined technologies are interconnected within </a:t>
            </a:r>
            <a:r>
              <a:rPr lang="en-US" sz="2000" dirty="0">
                <a:solidFill>
                  <a:schemeClr val="tx2"/>
                </a:solidFill>
              </a:rPr>
              <a:t>the site using direct current (DC) </a:t>
            </a:r>
            <a:r>
              <a:rPr lang="en-US" sz="2000" dirty="0" smtClean="0">
                <a:solidFill>
                  <a:schemeClr val="tx2"/>
                </a:solidFill>
              </a:rPr>
              <a:t>equipment.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The </a:t>
            </a:r>
            <a:r>
              <a:rPr lang="en-US" sz="2000" dirty="0">
                <a:solidFill>
                  <a:schemeClr val="tx2"/>
                </a:solidFill>
              </a:rPr>
              <a:t>combined technologies are then connected to the ERCOT grid using the same direct current-to-alternating current (DC-to-AC) inverter(s).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94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KTC-11.1 </a:t>
            </a:r>
            <a:r>
              <a:rPr lang="en-US" dirty="0"/>
              <a:t>Registration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4973515"/>
          </a:xfrm>
        </p:spPr>
        <p:txBody>
          <a:bodyPr/>
          <a:lstStyle/>
          <a:p>
            <a:r>
              <a:rPr lang="en-US" sz="1800" dirty="0">
                <a:solidFill>
                  <a:schemeClr val="tx2"/>
                </a:solidFill>
              </a:rPr>
              <a:t>Because an Energy Storage System (ESS) within a DC-Coupled Resource will at times charge from the </a:t>
            </a:r>
            <a:r>
              <a:rPr lang="en-US" sz="1800" dirty="0" smtClean="0">
                <a:solidFill>
                  <a:schemeClr val="tx2"/>
                </a:solidFill>
              </a:rPr>
              <a:t>grid, the DC-Coupled Resource should register as an Energy Storage Resource (ESR) with a DC-Coupled attribute so that ERCOT systems can differentiate it from a stand-alone Energy Storage Resource (ESR) 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 smtClean="0">
                <a:solidFill>
                  <a:schemeClr val="tx2"/>
                </a:solidFill>
              </a:rPr>
              <a:t>RARF/RIOO: </a:t>
            </a:r>
            <a:r>
              <a:rPr lang="en-US" sz="1800" dirty="0">
                <a:solidFill>
                  <a:schemeClr val="tx2"/>
                </a:solidFill>
              </a:rPr>
              <a:t>The same level of detail for the </a:t>
            </a:r>
            <a:r>
              <a:rPr lang="en-US" sz="1800" dirty="0" smtClean="0">
                <a:solidFill>
                  <a:schemeClr val="tx2"/>
                </a:solidFill>
              </a:rPr>
              <a:t>generation (i.e., solar or wind) portion </a:t>
            </a:r>
            <a:r>
              <a:rPr lang="en-US" sz="1800" dirty="0">
                <a:solidFill>
                  <a:schemeClr val="tx2"/>
                </a:solidFill>
              </a:rPr>
              <a:t>of the </a:t>
            </a:r>
            <a:r>
              <a:rPr lang="en-US" sz="1800" dirty="0" smtClean="0">
                <a:solidFill>
                  <a:schemeClr val="tx2"/>
                </a:solidFill>
              </a:rPr>
              <a:t>DC-Coupled </a:t>
            </a:r>
            <a:r>
              <a:rPr lang="en-US" sz="1800" dirty="0">
                <a:solidFill>
                  <a:schemeClr val="tx2"/>
                </a:solidFill>
              </a:rPr>
              <a:t>Resource will be provided in the </a:t>
            </a:r>
            <a:r>
              <a:rPr lang="en-US" sz="1800" dirty="0" smtClean="0">
                <a:solidFill>
                  <a:schemeClr val="tx2"/>
                </a:solidFill>
              </a:rPr>
              <a:t>Resource registration data (e.g., details </a:t>
            </a:r>
            <a:r>
              <a:rPr lang="en-US" sz="1800" dirty="0">
                <a:solidFill>
                  <a:schemeClr val="tx2"/>
                </a:solidFill>
              </a:rPr>
              <a:t>of collector </a:t>
            </a:r>
            <a:r>
              <a:rPr lang="en-US" sz="1800" dirty="0" smtClean="0">
                <a:solidFill>
                  <a:schemeClr val="tx2"/>
                </a:solidFill>
              </a:rPr>
              <a:t>system/wind turbines, etc.)</a:t>
            </a:r>
          </a:p>
          <a:p>
            <a:endParaRPr lang="en-US" sz="1800" dirty="0" smtClean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  <a:p>
            <a:pPr marL="341313" indent="0">
              <a:buNone/>
            </a:pPr>
            <a:r>
              <a:rPr lang="en-US" sz="1800" u="sng" dirty="0">
                <a:solidFill>
                  <a:schemeClr val="tx2"/>
                </a:solidFill>
              </a:rPr>
              <a:t>O</a:t>
            </a:r>
            <a:r>
              <a:rPr lang="en-US" sz="1800" u="sng" dirty="0" smtClean="0">
                <a:solidFill>
                  <a:schemeClr val="tx2"/>
                </a:solidFill>
              </a:rPr>
              <a:t>ut of scope</a:t>
            </a:r>
            <a:r>
              <a:rPr lang="en-US" sz="1800" dirty="0" smtClean="0">
                <a:solidFill>
                  <a:schemeClr val="tx2"/>
                </a:solidFill>
              </a:rPr>
              <a:t>: Further discussion will be needed if a proposed DC-Coupled Resource </a:t>
            </a:r>
            <a:r>
              <a:rPr lang="en-US" sz="1800" u="sng" dirty="0" smtClean="0">
                <a:solidFill>
                  <a:schemeClr val="tx2"/>
                </a:solidFill>
              </a:rPr>
              <a:t>does not include</a:t>
            </a:r>
            <a:r>
              <a:rPr lang="en-US" sz="1800" dirty="0" smtClean="0">
                <a:solidFill>
                  <a:schemeClr val="tx2"/>
                </a:solidFill>
              </a:rPr>
              <a:t> an Energy Storage System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4114800"/>
            <a:ext cx="84582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1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Straight Connector 99"/>
          <p:cNvCxnSpPr/>
          <p:nvPr/>
        </p:nvCxnSpPr>
        <p:spPr>
          <a:xfrm>
            <a:off x="3076259" y="4414167"/>
            <a:ext cx="2469839" cy="14419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98" name="Straight Connector 97"/>
          <p:cNvCxnSpPr/>
          <p:nvPr/>
        </p:nvCxnSpPr>
        <p:spPr>
          <a:xfrm>
            <a:off x="3306847" y="4197073"/>
            <a:ext cx="2469839" cy="14419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94" name="Rectangle 93"/>
          <p:cNvSpPr/>
          <p:nvPr/>
        </p:nvSpPr>
        <p:spPr>
          <a:xfrm>
            <a:off x="4104342" y="3975171"/>
            <a:ext cx="785316" cy="6741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3" name="Text Box 608"/>
          <p:cNvSpPr txBox="1"/>
          <p:nvPr/>
        </p:nvSpPr>
        <p:spPr>
          <a:xfrm>
            <a:off x="4332721" y="4383252"/>
            <a:ext cx="412997" cy="202270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DC-DC Converter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4104895" y="3974412"/>
            <a:ext cx="776812" cy="661006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96" name="Text Box 611"/>
          <p:cNvSpPr txBox="1"/>
          <p:nvPr/>
        </p:nvSpPr>
        <p:spPr>
          <a:xfrm>
            <a:off x="4105074" y="4338847"/>
            <a:ext cx="316689" cy="215337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7" name="Text Box 612"/>
          <p:cNvSpPr txBox="1"/>
          <p:nvPr/>
        </p:nvSpPr>
        <p:spPr>
          <a:xfrm>
            <a:off x="4545920" y="3923799"/>
            <a:ext cx="316689" cy="215337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Example: DC-Coupled </a:t>
            </a:r>
            <a:r>
              <a:rPr lang="en-US" dirty="0"/>
              <a:t>Resource (Solar + Battery)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2362200" y="1295400"/>
            <a:ext cx="3777296" cy="2125647"/>
            <a:chOff x="1328105" y="2438400"/>
            <a:chExt cx="3777296" cy="2125647"/>
          </a:xfrm>
        </p:grpSpPr>
        <p:grpSp>
          <p:nvGrpSpPr>
            <p:cNvPr id="32" name="Group 31"/>
            <p:cNvGrpSpPr/>
            <p:nvPr/>
          </p:nvGrpSpPr>
          <p:grpSpPr>
            <a:xfrm>
              <a:off x="1371601" y="2438400"/>
              <a:ext cx="3733800" cy="2125647"/>
              <a:chOff x="1371600" y="1057016"/>
              <a:chExt cx="6233159" cy="3507031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5178332" y="2396288"/>
                <a:ext cx="359781" cy="191908"/>
              </a:xfrm>
              <a:prstGeom prst="ellipse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5" name="Text Box 575"/>
              <p:cNvSpPr txBox="1"/>
              <p:nvPr/>
            </p:nvSpPr>
            <p:spPr>
              <a:xfrm>
                <a:off x="5218725" y="2657252"/>
                <a:ext cx="508829" cy="234627"/>
              </a:xfrm>
              <a:prstGeom prst="rect">
                <a:avLst/>
              </a:prstGeom>
              <a:solidFill>
                <a:sysClr val="window" lastClr="FFFFFF"/>
              </a:solidFill>
              <a:ln w="6350">
                <a:noFill/>
              </a:ln>
              <a:effectLst/>
            </p:spPr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meter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1382464" y="1057016"/>
                <a:ext cx="3889947" cy="7824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1371600" y="3488016"/>
                <a:ext cx="3889947" cy="3971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8" name="Rectangle 7"/>
              <p:cNvSpPr/>
              <p:nvPr/>
            </p:nvSpPr>
            <p:spPr>
              <a:xfrm>
                <a:off x="4820944" y="1621922"/>
                <a:ext cx="260269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2054407" y="1057016"/>
                <a:ext cx="0" cy="2437023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2753052" y="2185228"/>
                <a:ext cx="3062" cy="1119331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024206" y="2180481"/>
                <a:ext cx="738341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12" name="Freeform 11"/>
              <p:cNvSpPr/>
              <p:nvPr/>
            </p:nvSpPr>
            <p:spPr>
              <a:xfrm>
                <a:off x="2741956" y="3291251"/>
                <a:ext cx="191374" cy="367650"/>
              </a:xfrm>
              <a:custGeom>
                <a:avLst/>
                <a:gdLst>
                  <a:gd name="connsiteX0" fmla="*/ 0 w 119063"/>
                  <a:gd name="connsiteY0" fmla="*/ 0 h 223838"/>
                  <a:gd name="connsiteX1" fmla="*/ 119063 w 119063"/>
                  <a:gd name="connsiteY1" fmla="*/ 104775 h 223838"/>
                  <a:gd name="connsiteX2" fmla="*/ 0 w 119063"/>
                  <a:gd name="connsiteY2" fmla="*/ 223838 h 223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063" h="223838">
                    <a:moveTo>
                      <a:pt x="0" y="0"/>
                    </a:moveTo>
                    <a:cubicBezTo>
                      <a:pt x="59531" y="33734"/>
                      <a:pt x="119063" y="67469"/>
                      <a:pt x="119063" y="104775"/>
                    </a:cubicBezTo>
                    <a:cubicBezTo>
                      <a:pt x="119063" y="142081"/>
                      <a:pt x="59531" y="182959"/>
                      <a:pt x="0" y="223838"/>
                    </a:cubicBezTo>
                  </a:path>
                </a:pathLst>
              </a:custGeom>
              <a:noFill/>
              <a:ln w="254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2745367" y="3647861"/>
                <a:ext cx="20756" cy="91618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2399098" y="4249687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>
              <a:xfrm flipV="1">
                <a:off x="2761003" y="4249687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583224" y="4249687"/>
                <a:ext cx="179127" cy="18773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948276" y="4249687"/>
                <a:ext cx="179127" cy="18773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18" name="Rectangle 17"/>
              <p:cNvSpPr/>
              <p:nvPr/>
            </p:nvSpPr>
            <p:spPr>
              <a:xfrm>
                <a:off x="2627670" y="3875199"/>
                <a:ext cx="260269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017915" y="2136050"/>
                <a:ext cx="80835" cy="82602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4966975" y="1063364"/>
                <a:ext cx="0" cy="2436700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4937062" y="2193175"/>
                <a:ext cx="738340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22" name="Rectangle 21"/>
              <p:cNvSpPr/>
              <p:nvPr/>
            </p:nvSpPr>
            <p:spPr>
              <a:xfrm>
                <a:off x="4803729" y="2561316"/>
                <a:ext cx="260269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903859" y="2745387"/>
                <a:ext cx="260269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927423" y="1431504"/>
                <a:ext cx="260270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5178332" y="2148744"/>
                <a:ext cx="181784" cy="73560"/>
              </a:xfrm>
              <a:custGeom>
                <a:avLst/>
                <a:gdLst>
                  <a:gd name="connsiteX0" fmla="*/ 0 w 228600"/>
                  <a:gd name="connsiteY0" fmla="*/ 223841 h 228604"/>
                  <a:gd name="connsiteX1" fmla="*/ 114300 w 228600"/>
                  <a:gd name="connsiteY1" fmla="*/ 4 h 228604"/>
                  <a:gd name="connsiteX2" fmla="*/ 228600 w 228600"/>
                  <a:gd name="connsiteY2" fmla="*/ 228604 h 22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228604">
                    <a:moveTo>
                      <a:pt x="0" y="223841"/>
                    </a:moveTo>
                    <a:cubicBezTo>
                      <a:pt x="38100" y="111525"/>
                      <a:pt x="76200" y="-790"/>
                      <a:pt x="114300" y="4"/>
                    </a:cubicBezTo>
                    <a:cubicBezTo>
                      <a:pt x="152400" y="798"/>
                      <a:pt x="190500" y="114701"/>
                      <a:pt x="228600" y="228604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5356110" y="2142397"/>
                <a:ext cx="181784" cy="73560"/>
              </a:xfrm>
              <a:custGeom>
                <a:avLst/>
                <a:gdLst>
                  <a:gd name="connsiteX0" fmla="*/ 0 w 228600"/>
                  <a:gd name="connsiteY0" fmla="*/ 223841 h 228604"/>
                  <a:gd name="connsiteX1" fmla="*/ 114300 w 228600"/>
                  <a:gd name="connsiteY1" fmla="*/ 4 h 228604"/>
                  <a:gd name="connsiteX2" fmla="*/ 228600 w 228600"/>
                  <a:gd name="connsiteY2" fmla="*/ 228604 h 22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228604">
                    <a:moveTo>
                      <a:pt x="0" y="223841"/>
                    </a:moveTo>
                    <a:cubicBezTo>
                      <a:pt x="38100" y="111525"/>
                      <a:pt x="76200" y="-790"/>
                      <a:pt x="114300" y="4"/>
                    </a:cubicBezTo>
                    <a:cubicBezTo>
                      <a:pt x="152400" y="798"/>
                      <a:pt x="190500" y="114701"/>
                      <a:pt x="228600" y="228604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5362459" y="2212217"/>
                <a:ext cx="0" cy="184084"/>
              </a:xfrm>
              <a:prstGeom prst="line">
                <a:avLst/>
              </a:prstGeom>
              <a:noFill/>
              <a:ln w="127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30" name="Cloud 29"/>
              <p:cNvSpPr/>
              <p:nvPr/>
            </p:nvSpPr>
            <p:spPr>
              <a:xfrm>
                <a:off x="5675397" y="1383826"/>
                <a:ext cx="1929362" cy="1686757"/>
              </a:xfrm>
              <a:prstGeom prst="cloud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931196" y="2148744"/>
                <a:ext cx="80644" cy="82514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33" name="Text Box 582"/>
            <p:cNvSpPr txBox="1"/>
            <p:nvPr/>
          </p:nvSpPr>
          <p:spPr>
            <a:xfrm>
              <a:off x="1328105" y="2580934"/>
              <a:ext cx="376446" cy="28901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BKR-1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 Box 583"/>
            <p:cNvSpPr txBox="1"/>
            <p:nvPr/>
          </p:nvSpPr>
          <p:spPr>
            <a:xfrm>
              <a:off x="1337658" y="3373443"/>
              <a:ext cx="376446" cy="28901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BKR-2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 Box 586"/>
            <p:cNvSpPr txBox="1"/>
            <p:nvPr/>
          </p:nvSpPr>
          <p:spPr>
            <a:xfrm>
              <a:off x="3063632" y="2693181"/>
              <a:ext cx="409945" cy="28901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BKR-3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 Box 587"/>
            <p:cNvSpPr txBox="1"/>
            <p:nvPr/>
          </p:nvSpPr>
          <p:spPr>
            <a:xfrm>
              <a:off x="3075689" y="3270614"/>
              <a:ext cx="338797" cy="28901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BKR-4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Text Box 589"/>
            <p:cNvSpPr txBox="1"/>
            <p:nvPr/>
          </p:nvSpPr>
          <p:spPr>
            <a:xfrm>
              <a:off x="4062389" y="2946788"/>
              <a:ext cx="979152" cy="2456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Rest of Grid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6" name="Text Box 536"/>
          <p:cNvSpPr txBox="1"/>
          <p:nvPr/>
        </p:nvSpPr>
        <p:spPr>
          <a:xfrm>
            <a:off x="2778143" y="4270357"/>
            <a:ext cx="323215" cy="26601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Text Box 538"/>
          <p:cNvSpPr txBox="1"/>
          <p:nvPr/>
        </p:nvSpPr>
        <p:spPr>
          <a:xfrm>
            <a:off x="3209132" y="4276003"/>
            <a:ext cx="323543" cy="26644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5117467" y="4242266"/>
            <a:ext cx="1054733" cy="787162"/>
            <a:chOff x="-79588" y="0"/>
            <a:chExt cx="1055317" cy="787565"/>
          </a:xfrm>
        </p:grpSpPr>
        <p:sp>
          <p:nvSpPr>
            <p:cNvPr id="59" name="Text Box 594"/>
            <p:cNvSpPr txBox="1"/>
            <p:nvPr/>
          </p:nvSpPr>
          <p:spPr>
            <a:xfrm>
              <a:off x="652007" y="0"/>
              <a:ext cx="323722" cy="26658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8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0" y="39757"/>
              <a:ext cx="880657" cy="747808"/>
            </a:xfrm>
            <a:prstGeom prst="roundRect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dash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1" name="Text Box 596"/>
            <p:cNvSpPr txBox="1"/>
            <p:nvPr/>
          </p:nvSpPr>
          <p:spPr>
            <a:xfrm>
              <a:off x="-79588" y="31805"/>
              <a:ext cx="323722" cy="26658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8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 Box 597"/>
            <p:cNvSpPr txBox="1"/>
            <p:nvPr/>
          </p:nvSpPr>
          <p:spPr>
            <a:xfrm>
              <a:off x="270344" y="405517"/>
              <a:ext cx="361555" cy="120474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7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Battery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7708" y="302150"/>
              <a:ext cx="761396" cy="337908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cxnSp>
        <p:nvCxnSpPr>
          <p:cNvPr id="64" name="Straight Connector 63"/>
          <p:cNvCxnSpPr/>
          <p:nvPr/>
        </p:nvCxnSpPr>
        <p:spPr>
          <a:xfrm>
            <a:off x="5546098" y="4408618"/>
            <a:ext cx="0" cy="133827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65" name="Straight Connector 64"/>
          <p:cNvCxnSpPr/>
          <p:nvPr/>
        </p:nvCxnSpPr>
        <p:spPr>
          <a:xfrm>
            <a:off x="5776686" y="4194572"/>
            <a:ext cx="0" cy="347875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66" name="Text Box 608"/>
          <p:cNvSpPr txBox="1"/>
          <p:nvPr/>
        </p:nvSpPr>
        <p:spPr>
          <a:xfrm>
            <a:off x="3062964" y="3646057"/>
            <a:ext cx="412997" cy="20227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 Electronics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816474" y="3415516"/>
            <a:ext cx="785316" cy="674168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68" name="Straight Connector 67"/>
          <p:cNvCxnSpPr/>
          <p:nvPr/>
        </p:nvCxnSpPr>
        <p:spPr>
          <a:xfrm>
            <a:off x="2817027" y="3414757"/>
            <a:ext cx="776812" cy="66100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69" name="Text Box 611"/>
          <p:cNvSpPr txBox="1"/>
          <p:nvPr/>
        </p:nvSpPr>
        <p:spPr>
          <a:xfrm>
            <a:off x="2784669" y="3805044"/>
            <a:ext cx="316689" cy="215337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0" name="Text Box 612"/>
          <p:cNvSpPr txBox="1"/>
          <p:nvPr/>
        </p:nvSpPr>
        <p:spPr>
          <a:xfrm>
            <a:off x="3317405" y="3431417"/>
            <a:ext cx="316689" cy="215337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~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Sun 70"/>
          <p:cNvSpPr/>
          <p:nvPr/>
        </p:nvSpPr>
        <p:spPr>
          <a:xfrm>
            <a:off x="1970072" y="3848327"/>
            <a:ext cx="328621" cy="31053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234036" y="4197073"/>
            <a:ext cx="326091" cy="498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301503" y="4086125"/>
            <a:ext cx="0" cy="418265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74" name="Rectangle 73"/>
          <p:cNvSpPr/>
          <p:nvPr/>
        </p:nvSpPr>
        <p:spPr>
          <a:xfrm>
            <a:off x="2577934" y="4505089"/>
            <a:ext cx="1263151" cy="5926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7" name="Diagonal Stripe 76"/>
          <p:cNvSpPr/>
          <p:nvPr/>
        </p:nvSpPr>
        <p:spPr>
          <a:xfrm>
            <a:off x="2972200" y="4568059"/>
            <a:ext cx="508635" cy="454660"/>
          </a:xfrm>
          <a:prstGeom prst="diagStripe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8" name="Diagonal Stripe 77"/>
          <p:cNvSpPr/>
          <p:nvPr/>
        </p:nvSpPr>
        <p:spPr>
          <a:xfrm>
            <a:off x="3322396" y="4568059"/>
            <a:ext cx="508635" cy="454660"/>
          </a:xfrm>
          <a:prstGeom prst="diagStripe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9" name="Diagonal Stripe 78"/>
          <p:cNvSpPr/>
          <p:nvPr/>
        </p:nvSpPr>
        <p:spPr>
          <a:xfrm>
            <a:off x="2622005" y="4568059"/>
            <a:ext cx="508635" cy="454660"/>
          </a:xfrm>
          <a:prstGeom prst="diagStripe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>
            <a:off x="3059749" y="4081676"/>
            <a:ext cx="0" cy="417830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81" name="Oval 80"/>
          <p:cNvSpPr/>
          <p:nvPr/>
        </p:nvSpPr>
        <p:spPr>
          <a:xfrm>
            <a:off x="3264030" y="4159497"/>
            <a:ext cx="80835" cy="82602"/>
          </a:xfrm>
          <a:prstGeom prst="ellipse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1509809" y="3347295"/>
            <a:ext cx="5805391" cy="2973657"/>
            <a:chOff x="1295400" y="4436376"/>
            <a:chExt cx="5805391" cy="2973657"/>
          </a:xfrm>
        </p:grpSpPr>
        <p:sp>
          <p:nvSpPr>
            <p:cNvPr id="83" name="Oval 82"/>
            <p:cNvSpPr/>
            <p:nvPr/>
          </p:nvSpPr>
          <p:spPr>
            <a:xfrm>
              <a:off x="1295400" y="4436376"/>
              <a:ext cx="5805391" cy="1964424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Arrow Connector 83"/>
            <p:cNvCxnSpPr>
              <a:stCxn id="85" idx="0"/>
            </p:cNvCxnSpPr>
            <p:nvPr/>
          </p:nvCxnSpPr>
          <p:spPr>
            <a:xfrm flipV="1">
              <a:off x="3841997" y="6398207"/>
              <a:ext cx="276315" cy="5501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2744464" y="6948368"/>
              <a:ext cx="2195066" cy="461665"/>
            </a:xfrm>
            <a:prstGeom prst="rect">
              <a:avLst/>
            </a:prstGeom>
            <a:noFill/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Solar and battery are coupled on the DC side</a:t>
              </a: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4940977" y="2934761"/>
            <a:ext cx="1424222" cy="461665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Inverter Rating</a:t>
            </a:r>
          </a:p>
          <a:p>
            <a:r>
              <a:rPr lang="en-US" sz="1200" dirty="0" smtClean="0"/>
              <a:t>+- 100 MW (MVA)</a:t>
            </a:r>
            <a:endParaRPr lang="en-US" sz="1200" dirty="0"/>
          </a:p>
        </p:txBody>
      </p:sp>
      <p:sp>
        <p:nvSpPr>
          <p:cNvPr id="87" name="TextBox 86"/>
          <p:cNvSpPr txBox="1"/>
          <p:nvPr/>
        </p:nvSpPr>
        <p:spPr>
          <a:xfrm>
            <a:off x="6603088" y="5311719"/>
            <a:ext cx="1702711" cy="461665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ESS (Battery) Rating</a:t>
            </a:r>
          </a:p>
          <a:p>
            <a:r>
              <a:rPr lang="en-US" sz="1200" dirty="0" smtClean="0"/>
              <a:t>+- 20 MW</a:t>
            </a:r>
            <a:endParaRPr lang="en-US" sz="1200" dirty="0"/>
          </a:p>
        </p:txBody>
      </p:sp>
      <p:cxnSp>
        <p:nvCxnSpPr>
          <p:cNvPr id="88" name="Straight Arrow Connector 87"/>
          <p:cNvCxnSpPr>
            <a:stCxn id="87" idx="1"/>
          </p:cNvCxnSpPr>
          <p:nvPr/>
        </p:nvCxnSpPr>
        <p:spPr>
          <a:xfrm flipH="1" flipV="1">
            <a:off x="5943600" y="4801397"/>
            <a:ext cx="659488" cy="741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686684" y="4636039"/>
            <a:ext cx="1424222" cy="461665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PVG Rating</a:t>
            </a:r>
          </a:p>
          <a:p>
            <a:r>
              <a:rPr lang="en-US" sz="1200" dirty="0" smtClean="0"/>
              <a:t>+ 100 MW</a:t>
            </a:r>
            <a:endParaRPr lang="en-US" sz="1200" dirty="0"/>
          </a:p>
        </p:txBody>
      </p:sp>
      <p:cxnSp>
        <p:nvCxnSpPr>
          <p:cNvPr id="90" name="Straight Arrow Connector 89"/>
          <p:cNvCxnSpPr>
            <a:stCxn id="89" idx="3"/>
            <a:endCxn id="74" idx="1"/>
          </p:cNvCxnSpPr>
          <p:nvPr/>
        </p:nvCxnSpPr>
        <p:spPr>
          <a:xfrm flipV="1">
            <a:off x="2110906" y="4801397"/>
            <a:ext cx="467028" cy="65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3024948" y="4376127"/>
            <a:ext cx="80835" cy="82602"/>
          </a:xfrm>
          <a:prstGeom prst="ellipse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106" name="Straight Arrow Connector 105"/>
          <p:cNvCxnSpPr>
            <a:stCxn id="86" idx="1"/>
            <a:endCxn id="67" idx="3"/>
          </p:cNvCxnSpPr>
          <p:nvPr/>
        </p:nvCxnSpPr>
        <p:spPr>
          <a:xfrm flipH="1">
            <a:off x="3601790" y="3165594"/>
            <a:ext cx="1339187" cy="587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583"/>
          <p:cNvSpPr txBox="1"/>
          <p:nvPr/>
        </p:nvSpPr>
        <p:spPr>
          <a:xfrm>
            <a:off x="2735213" y="2911352"/>
            <a:ext cx="376446" cy="28901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BKR-5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22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9168"/>
            <a:ext cx="8255515" cy="518318"/>
          </a:xfrm>
        </p:spPr>
        <p:txBody>
          <a:bodyPr/>
          <a:lstStyle/>
          <a:p>
            <a:r>
              <a:rPr lang="en-US" dirty="0" smtClean="0"/>
              <a:t>ERCOT Evolution for Energy Storage Resources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7488" y="704802"/>
            <a:ext cx="8068751" cy="1933435"/>
            <a:chOff x="317488" y="704802"/>
            <a:chExt cx="8068751" cy="1933435"/>
          </a:xfrm>
        </p:grpSpPr>
        <p:sp>
          <p:nvSpPr>
            <p:cNvPr id="3" name="TextBox 2"/>
            <p:cNvSpPr txBox="1"/>
            <p:nvPr/>
          </p:nvSpPr>
          <p:spPr>
            <a:xfrm>
              <a:off x="1671734" y="704802"/>
              <a:ext cx="13227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003865">
                      <a:lumMod val="90000"/>
                      <a:lumOff val="10000"/>
                    </a:srgbClr>
                  </a:solidFill>
                </a:rPr>
                <a:t>     Registration</a:t>
              </a:r>
              <a:endParaRPr lang="en-US" sz="1200" dirty="0">
                <a:solidFill>
                  <a:srgbClr val="003865">
                    <a:lumMod val="90000"/>
                    <a:lumOff val="10000"/>
                  </a:srgbClr>
                </a:solidFill>
              </a:endParaRPr>
            </a:p>
            <a:p>
              <a:r>
                <a:rPr lang="en-US" sz="1200" dirty="0" smtClean="0">
                  <a:solidFill>
                    <a:srgbClr val="003865">
                      <a:lumMod val="90000"/>
                      <a:lumOff val="10000"/>
                    </a:srgbClr>
                  </a:solidFill>
                </a:rPr>
                <a:t>(RARF or RIOO)</a:t>
              </a:r>
            </a:p>
          </p:txBody>
        </p:sp>
        <p:sp>
          <p:nvSpPr>
            <p:cNvPr id="25" name="Rounded Rectangle 24"/>
            <p:cNvSpPr>
              <a:spLocks noChangeArrowheads="1"/>
            </p:cNvSpPr>
            <p:nvPr/>
          </p:nvSpPr>
          <p:spPr bwMode="auto">
            <a:xfrm>
              <a:off x="317488" y="1159313"/>
              <a:ext cx="7938752" cy="1478924"/>
            </a:xfrm>
            <a:prstGeom prst="roundRect">
              <a:avLst>
                <a:gd name="adj" fmla="val 10282"/>
              </a:avLst>
            </a:prstGeom>
            <a:gradFill>
              <a:gsLst>
                <a:gs pos="0">
                  <a:schemeClr val="tx2">
                    <a:lumMod val="25000"/>
                    <a:lumOff val="75000"/>
                  </a:schemeClr>
                </a:gs>
                <a:gs pos="66000">
                  <a:schemeClr val="bg1"/>
                </a:gs>
                <a:gs pos="100000">
                  <a:schemeClr val="bg1"/>
                </a:gs>
              </a:gsLst>
              <a:lin ang="16200000" scaled="1"/>
            </a:gradFill>
            <a:ln w="12700" algn="ctr">
              <a:solidFill>
                <a:schemeClr val="tx2">
                  <a:lumMod val="90000"/>
                  <a:lumOff val="10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 b="1" dirty="0">
                <a:solidFill>
                  <a:srgbClr val="5B6770">
                    <a:lumMod val="75000"/>
                  </a:srgb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85062" y="798428"/>
              <a:ext cx="43011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Siebel, NMMS, EMS, MMS, Settlements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07000" y="830793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890C58">
                      <a:lumMod val="60000"/>
                      <a:lumOff val="40000"/>
                    </a:srgbClr>
                  </a:solidFill>
                </a:rPr>
                <a:t>Phase</a:t>
              </a:r>
              <a:endParaRPr lang="en-US" dirty="0">
                <a:solidFill>
                  <a:srgbClr val="890C58">
                    <a:lumMod val="60000"/>
                    <a:lumOff val="40000"/>
                  </a:srgbClr>
                </a:solidFill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503057" y="1434971"/>
              <a:ext cx="759853" cy="6874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A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027404" y="1255286"/>
              <a:ext cx="721217" cy="596035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8" name="Isosceles Triangle 17"/>
            <p:cNvSpPr/>
            <p:nvPr/>
          </p:nvSpPr>
          <p:spPr>
            <a:xfrm rot="10800000">
              <a:off x="5900970" y="2041399"/>
              <a:ext cx="763893" cy="500742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5900970" y="1227319"/>
              <a:ext cx="721217" cy="596035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1" name="Isosceles Triangle 30"/>
            <p:cNvSpPr/>
            <p:nvPr/>
          </p:nvSpPr>
          <p:spPr>
            <a:xfrm rot="10800000">
              <a:off x="2075058" y="2082844"/>
              <a:ext cx="763893" cy="500742"/>
            </a:xfrm>
            <a:prstGeom prst="triangl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1548" y="1307681"/>
              <a:ext cx="5371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5B6770"/>
                  </a:solidFill>
                </a:rPr>
                <a:t>GR</a:t>
              </a:r>
              <a:endParaRPr lang="en-US" b="1" dirty="0">
                <a:solidFill>
                  <a:srgbClr val="5B677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12802" y="1303262"/>
              <a:ext cx="5371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5B6770"/>
                  </a:solidFill>
                </a:rPr>
                <a:t>GR</a:t>
              </a:r>
              <a:endParaRPr lang="en-US" b="1" dirty="0">
                <a:solidFill>
                  <a:srgbClr val="5B677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188452" y="2089568"/>
              <a:ext cx="537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CLR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025980" y="2017089"/>
              <a:ext cx="5371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CLR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97075" y="2268847"/>
              <a:ext cx="6445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5B6770"/>
                  </a:solidFill>
                </a:rPr>
                <a:t>Today</a:t>
              </a:r>
              <a:endParaRPr lang="en-US" sz="1200" b="1" dirty="0">
                <a:solidFill>
                  <a:srgbClr val="5B6770"/>
                </a:solidFill>
              </a:endParaRPr>
            </a:p>
          </p:txBody>
        </p:sp>
      </p:grpSp>
      <p:sp>
        <p:nvSpPr>
          <p:cNvPr id="27" name="Rounded Rectangle 30"/>
          <p:cNvSpPr>
            <a:spLocks noChangeArrowheads="1"/>
          </p:cNvSpPr>
          <p:nvPr/>
        </p:nvSpPr>
        <p:spPr bwMode="auto">
          <a:xfrm>
            <a:off x="317488" y="4723269"/>
            <a:ext cx="8045169" cy="1503087"/>
          </a:xfrm>
          <a:prstGeom prst="roundRect">
            <a:avLst>
              <a:gd name="adj" fmla="val 10282"/>
            </a:avLst>
          </a:prstGeom>
          <a:solidFill>
            <a:srgbClr val="92D050"/>
          </a:solidFill>
          <a:ln w="12700" algn="ctr">
            <a:solidFill>
              <a:schemeClr val="accent5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b="1" dirty="0">
              <a:solidFill>
                <a:srgbClr val="5B6770">
                  <a:lumMod val="75000"/>
                </a:srgbClr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503058" y="4931866"/>
            <a:ext cx="759853" cy="68744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039711" y="4943553"/>
            <a:ext cx="1030869" cy="887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06752" y="4953324"/>
            <a:ext cx="1030869" cy="887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27403" y="5099259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94444" y="5097872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1000" y="5703579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5B6770"/>
                </a:solidFill>
              </a:rPr>
              <a:t>EMS Upgrade + RTC Go-Live 2024</a:t>
            </a:r>
            <a:endParaRPr lang="en-US" sz="1200" b="1" dirty="0">
              <a:solidFill>
                <a:srgbClr val="5B677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173790" y="1303262"/>
            <a:ext cx="4352080" cy="1234702"/>
            <a:chOff x="2173790" y="1303262"/>
            <a:chExt cx="4352080" cy="1234702"/>
          </a:xfrm>
        </p:grpSpPr>
        <p:grpSp>
          <p:nvGrpSpPr>
            <p:cNvPr id="5" name="Group 4"/>
            <p:cNvGrpSpPr/>
            <p:nvPr/>
          </p:nvGrpSpPr>
          <p:grpSpPr>
            <a:xfrm>
              <a:off x="3105777" y="1303262"/>
              <a:ext cx="1781239" cy="1234702"/>
              <a:chOff x="3105777" y="1303262"/>
              <a:chExt cx="1781239" cy="1234702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3526302" y="1368413"/>
                <a:ext cx="1360714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 smtClean="0">
                    <a:solidFill>
                      <a:srgbClr val="5B6770"/>
                    </a:solidFill>
                  </a:rPr>
                  <a:t>Mark the GR and CLR so that it can be seen they are a pair</a:t>
                </a:r>
                <a:endParaRPr lang="en-US" sz="1400" b="1" dirty="0">
                  <a:solidFill>
                    <a:srgbClr val="5B6770"/>
                  </a:solidFill>
                </a:endParaRPr>
              </a:p>
            </p:txBody>
          </p:sp>
          <p:sp>
            <p:nvSpPr>
              <p:cNvPr id="51" name="Right Brace 50"/>
              <p:cNvSpPr/>
              <p:nvPr/>
            </p:nvSpPr>
            <p:spPr>
              <a:xfrm>
                <a:off x="3105777" y="1303262"/>
                <a:ext cx="365760" cy="1232049"/>
              </a:xfrm>
              <a:prstGeom prst="rightBrace">
                <a:avLst>
                  <a:gd name="adj1" fmla="val 30762"/>
                  <a:gd name="adj2" fmla="val 50000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5B6770"/>
                  </a:solidFill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2223588" y="2226865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060392" y="2178180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48614" y="1585462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173790" y="1593843"/>
              <a:ext cx="4654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685BC7"/>
                  </a:solidFill>
                </a:rPr>
                <a:t>ESR</a:t>
              </a:r>
              <a:endParaRPr lang="en-US" sz="1000" b="1" dirty="0">
                <a:solidFill>
                  <a:srgbClr val="685BC7"/>
                </a:solidFill>
              </a:endParaRPr>
            </a:p>
          </p:txBody>
        </p:sp>
      </p:grpSp>
      <p:sp>
        <p:nvSpPr>
          <p:cNvPr id="16" name="Rounded Rectangle 30"/>
          <p:cNvSpPr>
            <a:spLocks noChangeArrowheads="1"/>
          </p:cNvSpPr>
          <p:nvPr/>
        </p:nvSpPr>
        <p:spPr bwMode="auto">
          <a:xfrm>
            <a:off x="297710" y="2789198"/>
            <a:ext cx="8025391" cy="1653396"/>
          </a:xfrm>
          <a:prstGeom prst="roundRect">
            <a:avLst>
              <a:gd name="adj" fmla="val 10282"/>
            </a:avLst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66000">
                <a:schemeClr val="bg1"/>
              </a:gs>
              <a:gs pos="100000">
                <a:schemeClr val="bg1"/>
              </a:gs>
            </a:gsLst>
            <a:lin ang="16200000" scaled="1"/>
          </a:gradFill>
          <a:ln w="12700" algn="ctr">
            <a:solidFill>
              <a:schemeClr val="accent5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1400" b="1" dirty="0">
              <a:solidFill>
                <a:srgbClr val="5B6770">
                  <a:lumMod val="75000"/>
                </a:srgbClr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07000" y="3091196"/>
            <a:ext cx="759853" cy="756186"/>
          </a:xfrm>
          <a:prstGeom prst="ellips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27404" y="3242750"/>
            <a:ext cx="1030869" cy="976064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7" name="Straight Arrow Connector 6"/>
          <p:cNvCxnSpPr>
            <a:stCxn id="38" idx="3"/>
          </p:cNvCxnSpPr>
          <p:nvPr/>
        </p:nvCxnSpPr>
        <p:spPr>
          <a:xfrm flipV="1">
            <a:off x="3058273" y="3166318"/>
            <a:ext cx="2763949" cy="564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8" idx="3"/>
          </p:cNvCxnSpPr>
          <p:nvPr/>
        </p:nvCxnSpPr>
        <p:spPr>
          <a:xfrm>
            <a:off x="3058273" y="3730783"/>
            <a:ext cx="2842695" cy="101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7043" y="3965223"/>
            <a:ext cx="86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5B6770"/>
                </a:solidFill>
              </a:rPr>
              <a:t>By Dec 31, 2020</a:t>
            </a:r>
            <a:endParaRPr lang="en-US" sz="1050" b="1" dirty="0">
              <a:solidFill>
                <a:srgbClr val="5B6770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 flipV="1">
            <a:off x="5875044" y="2887995"/>
            <a:ext cx="721217" cy="596181"/>
          </a:xfrm>
          <a:prstGeom prst="ellipse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0" name="Isosceles Triangle 59"/>
          <p:cNvSpPr/>
          <p:nvPr/>
        </p:nvSpPr>
        <p:spPr>
          <a:xfrm rot="10800000">
            <a:off x="5915439" y="3730440"/>
            <a:ext cx="763893" cy="500742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42883" y="3384724"/>
            <a:ext cx="1030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Single</a:t>
            </a:r>
          </a:p>
          <a:p>
            <a:pPr algn="ctr"/>
            <a:r>
              <a:rPr lang="en-US" sz="1400" b="1" dirty="0" smtClean="0">
                <a:solidFill>
                  <a:srgbClr val="5B6770"/>
                </a:solidFill>
              </a:rPr>
              <a:t>Resource</a:t>
            </a:r>
            <a:endParaRPr lang="en-US" sz="1400" b="1" dirty="0">
              <a:solidFill>
                <a:srgbClr val="5B677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967101" y="2940660"/>
            <a:ext cx="537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</a:rPr>
              <a:t>GR</a:t>
            </a:r>
            <a:endParaRPr lang="en-US" b="1" dirty="0">
              <a:solidFill>
                <a:srgbClr val="5B677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042604" y="3240434"/>
            <a:ext cx="4654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85BC7"/>
                </a:solidFill>
              </a:rPr>
              <a:t>ESR</a:t>
            </a:r>
            <a:endParaRPr lang="en-US" sz="1000" b="1" dirty="0">
              <a:solidFill>
                <a:srgbClr val="685BC7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24580" y="3688224"/>
            <a:ext cx="537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5B6770"/>
                </a:solidFill>
              </a:rPr>
              <a:t>CLR</a:t>
            </a:r>
            <a:endParaRPr lang="en-US" sz="1200" b="1" dirty="0">
              <a:solidFill>
                <a:srgbClr val="5B677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075880" y="3851981"/>
            <a:ext cx="4654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685BC7"/>
                </a:solidFill>
              </a:rPr>
              <a:t>ESR</a:t>
            </a:r>
            <a:endParaRPr lang="en-US" sz="1000" b="1" dirty="0">
              <a:solidFill>
                <a:srgbClr val="685BC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82080" y="2204304"/>
            <a:ext cx="1054435" cy="92333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9050">
            <a:solidFill>
              <a:schemeClr val="tx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‘Combo Model Era’</a:t>
            </a:r>
            <a:endParaRPr lang="en-US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7582080" y="4990418"/>
            <a:ext cx="1075009" cy="92333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9050">
            <a:solidFill>
              <a:schemeClr val="tx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‘Single Model Era’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35397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7" grpId="0" animBg="1"/>
      <p:bldP spid="40" grpId="0" animBg="1"/>
      <p:bldP spid="41" grpId="0" animBg="1"/>
      <p:bldP spid="42" grpId="0"/>
      <p:bldP spid="43" grpId="0"/>
      <p:bldP spid="50" grpId="0"/>
      <p:bldP spid="16" grpId="0" animBg="1"/>
      <p:bldP spid="36" grpId="0" animBg="1"/>
      <p:bldP spid="38" grpId="0" animBg="1"/>
      <p:bldP spid="49" grpId="0"/>
      <p:bldP spid="59" grpId="0" animBg="1"/>
      <p:bldP spid="60" grpId="0" animBg="1"/>
      <p:bldP spid="61" grpId="0"/>
      <p:bldP spid="66" grpId="0"/>
      <p:bldP spid="67" grpId="0"/>
      <p:bldP spid="68" grpId="0"/>
      <p:bldP spid="72" grpId="0"/>
      <p:bldP spid="11" grpId="0" animBg="1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28800" y="2667000"/>
            <a:ext cx="5334000" cy="1981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DC-Coupled Resources in the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‘Combo Model’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ESR Era</a:t>
            </a:r>
          </a:p>
          <a:p>
            <a:pPr marL="0" indent="0">
              <a:buNone/>
            </a:pPr>
            <a:r>
              <a:rPr lang="en-US" sz="1100" dirty="0">
                <a:solidFill>
                  <a:schemeClr val="tx2"/>
                </a:solidFill>
              </a:rPr>
              <a:t/>
            </a:r>
            <a:br>
              <a:rPr lang="en-US" sz="1100" dirty="0">
                <a:solidFill>
                  <a:schemeClr val="tx2"/>
                </a:solidFill>
              </a:rPr>
            </a:br>
            <a:r>
              <a:rPr lang="en-US" sz="2000" dirty="0" smtClean="0">
                <a:solidFill>
                  <a:schemeClr val="tx2"/>
                </a:solidFill>
              </a:rPr>
              <a:t>(Prior to Single Model ESR implementation)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98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83234"/>
          </a:xfrm>
        </p:spPr>
        <p:txBody>
          <a:bodyPr/>
          <a:lstStyle/>
          <a:p>
            <a:r>
              <a:rPr lang="en-US" dirty="0"/>
              <a:t>DC-Coupled ESR in the Combo Model </a:t>
            </a:r>
            <a:r>
              <a:rPr lang="en-US" dirty="0" smtClean="0"/>
              <a:t>Era 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2684347" y="3642736"/>
            <a:ext cx="2875441" cy="993547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5802933" y="4100593"/>
            <a:ext cx="1740868" cy="64633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ESS-Charge </a:t>
            </a:r>
          </a:p>
          <a:p>
            <a:r>
              <a:rPr lang="en-US" sz="1200" dirty="0" smtClean="0"/>
              <a:t>MPC (max) =   20 MW</a:t>
            </a:r>
          </a:p>
          <a:p>
            <a:r>
              <a:rPr lang="en-US" sz="1200" dirty="0" smtClean="0"/>
              <a:t>LPC (min) = 0 MW</a:t>
            </a:r>
          </a:p>
        </p:txBody>
      </p:sp>
      <p:cxnSp>
        <p:nvCxnSpPr>
          <p:cNvPr id="79" name="Straight Arrow Connector 78"/>
          <p:cNvCxnSpPr>
            <a:stCxn id="78" idx="1"/>
          </p:cNvCxnSpPr>
          <p:nvPr/>
        </p:nvCxnSpPr>
        <p:spPr>
          <a:xfrm flipH="1" flipV="1">
            <a:off x="4494517" y="4171835"/>
            <a:ext cx="1308416" cy="2519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143000" y="4438471"/>
            <a:ext cx="1793199" cy="120032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PVG + ESS-Discharge</a:t>
            </a:r>
          </a:p>
          <a:p>
            <a:r>
              <a:rPr lang="en-US" sz="1200" dirty="0" smtClean="0"/>
              <a:t>HRL = 100 MW</a:t>
            </a:r>
          </a:p>
          <a:p>
            <a:r>
              <a:rPr lang="en-US" sz="1200" dirty="0" smtClean="0"/>
              <a:t>LRL = 0 MW</a:t>
            </a:r>
          </a:p>
          <a:p>
            <a:endParaRPr lang="en-US" sz="1200" dirty="0" smtClean="0"/>
          </a:p>
          <a:p>
            <a:r>
              <a:rPr lang="en-US" sz="1200" dirty="0" smtClean="0"/>
              <a:t>HSL &lt;= 100 MW</a:t>
            </a:r>
          </a:p>
          <a:p>
            <a:r>
              <a:rPr lang="en-US" sz="1200" dirty="0" smtClean="0"/>
              <a:t>LSL &gt;= 0 MW</a:t>
            </a:r>
            <a:endParaRPr lang="en-US" sz="1200" dirty="0"/>
          </a:p>
        </p:txBody>
      </p:sp>
      <p:cxnSp>
        <p:nvCxnSpPr>
          <p:cNvPr id="84" name="Straight Arrow Connector 83"/>
          <p:cNvCxnSpPr>
            <a:stCxn id="83" idx="3"/>
            <a:endCxn id="3" idx="3"/>
          </p:cNvCxnSpPr>
          <p:nvPr/>
        </p:nvCxnSpPr>
        <p:spPr>
          <a:xfrm flipV="1">
            <a:off x="2936199" y="4498100"/>
            <a:ext cx="617514" cy="540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3563294" y="3700740"/>
            <a:ext cx="931223" cy="3971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85" name="Straight Connector 84"/>
          <p:cNvCxnSpPr/>
          <p:nvPr/>
        </p:nvCxnSpPr>
        <p:spPr>
          <a:xfrm>
            <a:off x="4374217" y="3697454"/>
            <a:ext cx="0" cy="556131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87" name="Group 86"/>
          <p:cNvGrpSpPr/>
          <p:nvPr/>
        </p:nvGrpSpPr>
        <p:grpSpPr>
          <a:xfrm>
            <a:off x="3486758" y="4117245"/>
            <a:ext cx="457200" cy="446199"/>
            <a:chOff x="6400800" y="3429000"/>
            <a:chExt cx="457200" cy="446199"/>
          </a:xfrm>
        </p:grpSpPr>
        <p:sp>
          <p:nvSpPr>
            <p:cNvPr id="3" name="Oval 2"/>
            <p:cNvSpPr/>
            <p:nvPr/>
          </p:nvSpPr>
          <p:spPr>
            <a:xfrm>
              <a:off x="6400800" y="3429000"/>
              <a:ext cx="457200" cy="44619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6453125" y="3540763"/>
              <a:ext cx="352549" cy="266819"/>
              <a:chOff x="6408057" y="3910140"/>
              <a:chExt cx="1814286" cy="866416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6408057" y="3910140"/>
                <a:ext cx="907143" cy="436889"/>
              </a:xfrm>
              <a:custGeom>
                <a:avLst/>
                <a:gdLst>
                  <a:gd name="connsiteX0" fmla="*/ 0 w 1828800"/>
                  <a:gd name="connsiteY0" fmla="*/ 907143 h 907143"/>
                  <a:gd name="connsiteX1" fmla="*/ 899886 w 1828800"/>
                  <a:gd name="connsiteY1" fmla="*/ 0 h 907143"/>
                  <a:gd name="connsiteX2" fmla="*/ 1828800 w 1828800"/>
                  <a:gd name="connsiteY2" fmla="*/ 907143 h 9071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28800" h="907143">
                    <a:moveTo>
                      <a:pt x="0" y="907143"/>
                    </a:moveTo>
                    <a:cubicBezTo>
                      <a:pt x="297543" y="453571"/>
                      <a:pt x="595086" y="0"/>
                      <a:pt x="899886" y="0"/>
                    </a:cubicBezTo>
                    <a:cubicBezTo>
                      <a:pt x="1204686" y="0"/>
                      <a:pt x="1516743" y="453571"/>
                      <a:pt x="1828800" y="907143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Freeform 85"/>
              <p:cNvSpPr/>
              <p:nvPr/>
            </p:nvSpPr>
            <p:spPr>
              <a:xfrm rot="10800000">
                <a:off x="7315200" y="4339667"/>
                <a:ext cx="907143" cy="436889"/>
              </a:xfrm>
              <a:custGeom>
                <a:avLst/>
                <a:gdLst>
                  <a:gd name="connsiteX0" fmla="*/ 0 w 1828800"/>
                  <a:gd name="connsiteY0" fmla="*/ 907143 h 907143"/>
                  <a:gd name="connsiteX1" fmla="*/ 899886 w 1828800"/>
                  <a:gd name="connsiteY1" fmla="*/ 0 h 907143"/>
                  <a:gd name="connsiteX2" fmla="*/ 1828800 w 1828800"/>
                  <a:gd name="connsiteY2" fmla="*/ 907143 h 9071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828800" h="907143">
                    <a:moveTo>
                      <a:pt x="0" y="907143"/>
                    </a:moveTo>
                    <a:cubicBezTo>
                      <a:pt x="297543" y="453571"/>
                      <a:pt x="595086" y="0"/>
                      <a:pt x="899886" y="0"/>
                    </a:cubicBezTo>
                    <a:cubicBezTo>
                      <a:pt x="1204686" y="0"/>
                      <a:pt x="1516743" y="453571"/>
                      <a:pt x="1828800" y="907143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89" name="Straight Arrow Connector 88"/>
          <p:cNvCxnSpPr/>
          <p:nvPr/>
        </p:nvCxnSpPr>
        <p:spPr>
          <a:xfrm flipV="1">
            <a:off x="4219628" y="3973513"/>
            <a:ext cx="385103" cy="18740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3115363" y="1565609"/>
            <a:ext cx="3777296" cy="2125647"/>
            <a:chOff x="1328105" y="2438400"/>
            <a:chExt cx="3777296" cy="2125647"/>
          </a:xfrm>
        </p:grpSpPr>
        <p:grpSp>
          <p:nvGrpSpPr>
            <p:cNvPr id="74" name="Group 73"/>
            <p:cNvGrpSpPr/>
            <p:nvPr/>
          </p:nvGrpSpPr>
          <p:grpSpPr>
            <a:xfrm>
              <a:off x="1371601" y="2438400"/>
              <a:ext cx="3733800" cy="2125647"/>
              <a:chOff x="1371600" y="1057016"/>
              <a:chExt cx="6233159" cy="3507031"/>
            </a:xfrm>
          </p:grpSpPr>
          <p:sp>
            <p:nvSpPr>
              <p:cNvPr id="90" name="Oval 89"/>
              <p:cNvSpPr/>
              <p:nvPr/>
            </p:nvSpPr>
            <p:spPr>
              <a:xfrm>
                <a:off x="5178332" y="2396288"/>
                <a:ext cx="359781" cy="191908"/>
              </a:xfrm>
              <a:prstGeom prst="ellipse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1" name="Text Box 575"/>
              <p:cNvSpPr txBox="1"/>
              <p:nvPr/>
            </p:nvSpPr>
            <p:spPr>
              <a:xfrm>
                <a:off x="5218725" y="2657252"/>
                <a:ext cx="508829" cy="234627"/>
              </a:xfrm>
              <a:prstGeom prst="rect">
                <a:avLst/>
              </a:prstGeom>
              <a:solidFill>
                <a:sysClr val="window" lastClr="FFFFFF"/>
              </a:solidFill>
              <a:ln w="6350">
                <a:noFill/>
              </a:ln>
              <a:effectLst/>
            </p:spPr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meter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2" name="Straight Connector 91"/>
              <p:cNvCxnSpPr/>
              <p:nvPr/>
            </p:nvCxnSpPr>
            <p:spPr>
              <a:xfrm>
                <a:off x="1382464" y="1057016"/>
                <a:ext cx="3889947" cy="7824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1371600" y="3488016"/>
                <a:ext cx="3889947" cy="3971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94" name="Rectangle 93"/>
              <p:cNvSpPr/>
              <p:nvPr/>
            </p:nvSpPr>
            <p:spPr>
              <a:xfrm>
                <a:off x="4820944" y="1621922"/>
                <a:ext cx="260269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95" name="Straight Connector 94"/>
              <p:cNvCxnSpPr/>
              <p:nvPr/>
            </p:nvCxnSpPr>
            <p:spPr>
              <a:xfrm>
                <a:off x="2054407" y="1057016"/>
                <a:ext cx="0" cy="2437023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2753052" y="2185228"/>
                <a:ext cx="3062" cy="1119331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2024206" y="2180481"/>
                <a:ext cx="738341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98" name="Freeform 97"/>
              <p:cNvSpPr/>
              <p:nvPr/>
            </p:nvSpPr>
            <p:spPr>
              <a:xfrm>
                <a:off x="2741956" y="3291251"/>
                <a:ext cx="191374" cy="367650"/>
              </a:xfrm>
              <a:custGeom>
                <a:avLst/>
                <a:gdLst>
                  <a:gd name="connsiteX0" fmla="*/ 0 w 119063"/>
                  <a:gd name="connsiteY0" fmla="*/ 0 h 223838"/>
                  <a:gd name="connsiteX1" fmla="*/ 119063 w 119063"/>
                  <a:gd name="connsiteY1" fmla="*/ 104775 h 223838"/>
                  <a:gd name="connsiteX2" fmla="*/ 0 w 119063"/>
                  <a:gd name="connsiteY2" fmla="*/ 223838 h 223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9063" h="223838">
                    <a:moveTo>
                      <a:pt x="0" y="0"/>
                    </a:moveTo>
                    <a:cubicBezTo>
                      <a:pt x="59531" y="33734"/>
                      <a:pt x="119063" y="67469"/>
                      <a:pt x="119063" y="104775"/>
                    </a:cubicBezTo>
                    <a:cubicBezTo>
                      <a:pt x="119063" y="142081"/>
                      <a:pt x="59531" y="182959"/>
                      <a:pt x="0" y="223838"/>
                    </a:cubicBezTo>
                  </a:path>
                </a:pathLst>
              </a:custGeom>
              <a:noFill/>
              <a:ln w="254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2745367" y="3647861"/>
                <a:ext cx="20756" cy="91618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0" name="Straight Connector 99"/>
              <p:cNvCxnSpPr/>
              <p:nvPr/>
            </p:nvCxnSpPr>
            <p:spPr>
              <a:xfrm flipV="1">
                <a:off x="2399098" y="4249687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1" name="Straight Connector 100"/>
              <p:cNvCxnSpPr/>
              <p:nvPr/>
            </p:nvCxnSpPr>
            <p:spPr>
              <a:xfrm flipV="1">
                <a:off x="2761003" y="4249687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2583224" y="4249687"/>
                <a:ext cx="179127" cy="18773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2948276" y="4249687"/>
                <a:ext cx="179127" cy="187736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104" name="Rectangle 103"/>
              <p:cNvSpPr/>
              <p:nvPr/>
            </p:nvSpPr>
            <p:spPr>
              <a:xfrm>
                <a:off x="2627670" y="3875199"/>
                <a:ext cx="260269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2017915" y="2136050"/>
                <a:ext cx="80835" cy="82602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06" name="Straight Connector 105"/>
              <p:cNvCxnSpPr/>
              <p:nvPr/>
            </p:nvCxnSpPr>
            <p:spPr>
              <a:xfrm>
                <a:off x="4966975" y="1063364"/>
                <a:ext cx="0" cy="2436700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4937062" y="2193175"/>
                <a:ext cx="738340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108" name="Rectangle 107"/>
              <p:cNvSpPr/>
              <p:nvPr/>
            </p:nvSpPr>
            <p:spPr>
              <a:xfrm>
                <a:off x="4803729" y="2561316"/>
                <a:ext cx="260269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1903859" y="2745387"/>
                <a:ext cx="260269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1927423" y="1431504"/>
                <a:ext cx="260270" cy="187736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1" name="Freeform 110"/>
              <p:cNvSpPr/>
              <p:nvPr/>
            </p:nvSpPr>
            <p:spPr>
              <a:xfrm>
                <a:off x="5178332" y="2148744"/>
                <a:ext cx="181784" cy="73560"/>
              </a:xfrm>
              <a:custGeom>
                <a:avLst/>
                <a:gdLst>
                  <a:gd name="connsiteX0" fmla="*/ 0 w 228600"/>
                  <a:gd name="connsiteY0" fmla="*/ 223841 h 228604"/>
                  <a:gd name="connsiteX1" fmla="*/ 114300 w 228600"/>
                  <a:gd name="connsiteY1" fmla="*/ 4 h 228604"/>
                  <a:gd name="connsiteX2" fmla="*/ 228600 w 228600"/>
                  <a:gd name="connsiteY2" fmla="*/ 228604 h 22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228604">
                    <a:moveTo>
                      <a:pt x="0" y="223841"/>
                    </a:moveTo>
                    <a:cubicBezTo>
                      <a:pt x="38100" y="111525"/>
                      <a:pt x="76200" y="-790"/>
                      <a:pt x="114300" y="4"/>
                    </a:cubicBezTo>
                    <a:cubicBezTo>
                      <a:pt x="152400" y="798"/>
                      <a:pt x="190500" y="114701"/>
                      <a:pt x="228600" y="228604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2" name="Freeform 111"/>
              <p:cNvSpPr/>
              <p:nvPr/>
            </p:nvSpPr>
            <p:spPr>
              <a:xfrm>
                <a:off x="5356110" y="2142397"/>
                <a:ext cx="181784" cy="73560"/>
              </a:xfrm>
              <a:custGeom>
                <a:avLst/>
                <a:gdLst>
                  <a:gd name="connsiteX0" fmla="*/ 0 w 228600"/>
                  <a:gd name="connsiteY0" fmla="*/ 223841 h 228604"/>
                  <a:gd name="connsiteX1" fmla="*/ 114300 w 228600"/>
                  <a:gd name="connsiteY1" fmla="*/ 4 h 228604"/>
                  <a:gd name="connsiteX2" fmla="*/ 228600 w 228600"/>
                  <a:gd name="connsiteY2" fmla="*/ 228604 h 228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8600" h="228604">
                    <a:moveTo>
                      <a:pt x="0" y="223841"/>
                    </a:moveTo>
                    <a:cubicBezTo>
                      <a:pt x="38100" y="111525"/>
                      <a:pt x="76200" y="-790"/>
                      <a:pt x="114300" y="4"/>
                    </a:cubicBezTo>
                    <a:cubicBezTo>
                      <a:pt x="152400" y="798"/>
                      <a:pt x="190500" y="114701"/>
                      <a:pt x="228600" y="228604"/>
                    </a:cubicBezTo>
                  </a:path>
                </a:pathLst>
              </a:cu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>
                <a:off x="5362459" y="2212217"/>
                <a:ext cx="0" cy="184084"/>
              </a:xfrm>
              <a:prstGeom prst="line">
                <a:avLst/>
              </a:prstGeom>
              <a:noFill/>
              <a:ln w="127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114" name="Cloud 113"/>
              <p:cNvSpPr/>
              <p:nvPr/>
            </p:nvSpPr>
            <p:spPr>
              <a:xfrm>
                <a:off x="5675397" y="1383826"/>
                <a:ext cx="1929362" cy="1686757"/>
              </a:xfrm>
              <a:prstGeom prst="cloud">
                <a:avLst/>
              </a:prstGeom>
              <a:noFill/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4931196" y="2148744"/>
                <a:ext cx="80644" cy="82514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76" name="Text Box 582"/>
            <p:cNvSpPr txBox="1"/>
            <p:nvPr/>
          </p:nvSpPr>
          <p:spPr>
            <a:xfrm>
              <a:off x="1328105" y="2580934"/>
              <a:ext cx="376446" cy="28901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BKR-1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Text Box 583"/>
            <p:cNvSpPr txBox="1"/>
            <p:nvPr/>
          </p:nvSpPr>
          <p:spPr>
            <a:xfrm>
              <a:off x="1337658" y="3373443"/>
              <a:ext cx="376446" cy="28901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BKR-2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Text Box 586"/>
            <p:cNvSpPr txBox="1"/>
            <p:nvPr/>
          </p:nvSpPr>
          <p:spPr>
            <a:xfrm>
              <a:off x="3063632" y="2693181"/>
              <a:ext cx="409945" cy="28901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BKR-3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Text Box 587"/>
            <p:cNvSpPr txBox="1"/>
            <p:nvPr/>
          </p:nvSpPr>
          <p:spPr>
            <a:xfrm>
              <a:off x="3075689" y="3270614"/>
              <a:ext cx="338797" cy="289015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" tIns="9144" rIns="9144" bIns="91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BKR-4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Text Box 589"/>
            <p:cNvSpPr txBox="1"/>
            <p:nvPr/>
          </p:nvSpPr>
          <p:spPr>
            <a:xfrm>
              <a:off x="4062389" y="2946788"/>
              <a:ext cx="979152" cy="24564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non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Rest of Grid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16" name="Straight Connector 115"/>
          <p:cNvCxnSpPr/>
          <p:nvPr/>
        </p:nvCxnSpPr>
        <p:spPr>
          <a:xfrm>
            <a:off x="3717862" y="3694467"/>
            <a:ext cx="0" cy="427864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17" name="Text Box 583"/>
          <p:cNvSpPr txBox="1"/>
          <p:nvPr/>
        </p:nvSpPr>
        <p:spPr>
          <a:xfrm>
            <a:off x="3537141" y="3178346"/>
            <a:ext cx="376446" cy="28901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BKR-5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5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Theme">
  <a:themeElements>
    <a:clrScheme name="ERCOT">
      <a:dk1>
        <a:srgbClr val="5B6770"/>
      </a:dk1>
      <a:lt1>
        <a:sysClr val="window" lastClr="FFFFFF"/>
      </a:lt1>
      <a:dk2>
        <a:srgbClr val="003865"/>
      </a:dk2>
      <a:lt2>
        <a:srgbClr val="E7E6E6"/>
      </a:lt2>
      <a:accent1>
        <a:srgbClr val="00AEC7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26735</TotalTime>
  <Words>1688</Words>
  <Application>Microsoft Office PowerPoint</Application>
  <PresentationFormat>On-screen Show (4:3)</PresentationFormat>
  <Paragraphs>239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Book Antiqua</vt:lpstr>
      <vt:lpstr>Calibri</vt:lpstr>
      <vt:lpstr>Times New Roman</vt:lpstr>
      <vt:lpstr>1_Custom Design</vt:lpstr>
      <vt:lpstr>Office Theme</vt:lpstr>
      <vt:lpstr>Custom Design</vt:lpstr>
      <vt:lpstr>2_Custom Design</vt:lpstr>
      <vt:lpstr>1_Office Theme</vt:lpstr>
      <vt:lpstr>PowerPoint Presentation</vt:lpstr>
      <vt:lpstr>Acronym </vt:lpstr>
      <vt:lpstr>Key Topics &amp; Concepts</vt:lpstr>
      <vt:lpstr>Draft Definition</vt:lpstr>
      <vt:lpstr>KTC-11.1 Registration </vt:lpstr>
      <vt:lpstr>Example: DC-Coupled Resource (Solar + Battery)</vt:lpstr>
      <vt:lpstr>ERCOT Evolution for Energy Storage Resources</vt:lpstr>
      <vt:lpstr>PowerPoint Presentation</vt:lpstr>
      <vt:lpstr>DC-Coupled ESR in the Combo Model Era  </vt:lpstr>
      <vt:lpstr>Combo Model DC-Coupled ESR Requirements</vt:lpstr>
      <vt:lpstr>Combo Model DC-Coupled ESR Requirements</vt:lpstr>
      <vt:lpstr>Combo Model DC-Coupled ESR Requirements</vt:lpstr>
      <vt:lpstr>Combo Model DC-Coupled ESR Requirements</vt:lpstr>
      <vt:lpstr>PowerPoint Presentation</vt:lpstr>
      <vt:lpstr>Example:  Single Model ESR</vt:lpstr>
      <vt:lpstr>Single Model DC-Coupled ESR Requirements</vt:lpstr>
      <vt:lpstr>Single Model DC-Coupled ESR Requirements</vt:lpstr>
      <vt:lpstr>KTC-11.6 WSL Treatment of DC-Coupled Resource  </vt:lpstr>
      <vt:lpstr>KTC-11.8 Interconnection Issues</vt:lpstr>
      <vt:lpstr>KTC-11.8 Interconnection Issues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Sharma, Sandip</cp:lastModifiedBy>
  <cp:revision>719</cp:revision>
  <cp:lastPrinted>2018-06-18T17:33:11Z</cp:lastPrinted>
  <dcterms:created xsi:type="dcterms:W3CDTF">2016-01-21T15:20:31Z</dcterms:created>
  <dcterms:modified xsi:type="dcterms:W3CDTF">2020-01-13T22:11:36Z</dcterms:modified>
</cp:coreProperties>
</file>