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48" r:id="rId2"/>
    <p:sldMasterId id="2147483651" r:id="rId3"/>
    <p:sldMasterId id="2147483662" r:id="rId4"/>
    <p:sldMasterId id="2147483665" r:id="rId5"/>
  </p:sldMasterIdLst>
  <p:notesMasterIdLst>
    <p:notesMasterId r:id="rId9"/>
  </p:notesMasterIdLst>
  <p:handoutMasterIdLst>
    <p:handoutMasterId r:id="rId10"/>
  </p:handoutMasterIdLst>
  <p:sldIdLst>
    <p:sldId id="368" r:id="rId6"/>
    <p:sldId id="650" r:id="rId7"/>
    <p:sldId id="576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B3940C0-7C6F-4751-9DC8-2261E9F8A73C}">
          <p14:sldIdLst>
            <p14:sldId id="368"/>
            <p14:sldId id="650"/>
            <p14:sldId id="5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pson, Chad" initials="TC" lastIdx="3" clrIdx="0">
    <p:extLst>
      <p:ext uri="{19B8F6BF-5375-455C-9EA6-DF929625EA0E}">
        <p15:presenceInfo xmlns:p15="http://schemas.microsoft.com/office/powerpoint/2012/main" userId="S-1-5-21-639947351-343809578-3807592339-43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DCF4"/>
    <a:srgbClr val="FFD100"/>
    <a:srgbClr val="FF8200"/>
    <a:srgbClr val="003865"/>
    <a:srgbClr val="5F8642"/>
    <a:srgbClr val="74B273"/>
    <a:srgbClr val="0076C6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06" autoAdjust="0"/>
    <p:restoredTop sz="95551" autoAdjust="0"/>
  </p:normalViewPr>
  <p:slideViewPr>
    <p:cSldViewPr showGuides="1">
      <p:cViewPr varScale="1">
        <p:scale>
          <a:sx n="127" d="100"/>
          <a:sy n="127" d="100"/>
        </p:scale>
        <p:origin x="83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1/10/2020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449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1855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200">
                <a:solidFill>
                  <a:schemeClr val="tx1"/>
                </a:solidFill>
              </a:defRPr>
            </a:lvl3pPr>
            <a:lvl4pPr>
              <a:defRPr sz="21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00911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9087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pl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494344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ags" Target="../tags/tag1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91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458200" y="6541658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8B6E2CAF-5594-403E-9D60-63FC5D4BBAFC}" type="slidenum">
              <a:rPr lang="en-US" sz="1200" smtClean="0">
                <a:solidFill>
                  <a:srgbClr val="5B6770"/>
                </a:solidFill>
              </a:rPr>
              <a:pPr algn="ctr"/>
              <a:t>‹#›</a:t>
            </a:fld>
            <a:endParaRPr lang="en-US" sz="1200" dirty="0">
              <a:solidFill>
                <a:srgbClr val="5B6770"/>
              </a:solidFill>
            </a:endParaRPr>
          </a:p>
        </p:txBody>
      </p:sp>
    </p:spTree>
    <p:custDataLst>
      <p:tags r:id="rId6"/>
    </p:custDataLst>
    <p:extLst>
      <p:ext uri="{BB962C8B-B14F-4D97-AF65-F5344CB8AC3E}">
        <p14:creationId xmlns:p14="http://schemas.microsoft.com/office/powerpoint/2010/main" val="166779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828800"/>
            <a:ext cx="48768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KTC-12 Co-Located AC Connected Resources</a:t>
            </a:r>
            <a:endParaRPr 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BESTFORCE Meeting</a:t>
            </a: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17, 2020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dirty="0" smtClean="0"/>
              <a:t>Co-Located AC-Connected Energy Storage Resource (ESR)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ERCOT understanding is that for AC connected co-located ESRs, existing rules and practices are sufficient. 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GINR issues related self-limiting co-located ESRs will be discussed under KTC-13</a:t>
            </a:r>
            <a:endParaRPr lang="en-US" sz="2400" dirty="0" smtClean="0">
              <a:solidFill>
                <a:schemeClr val="tx2"/>
              </a:solidFill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Contents: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KTC-12.1 </a:t>
            </a:r>
            <a:r>
              <a:rPr lang="en-US" dirty="0">
                <a:solidFill>
                  <a:schemeClr val="tx2"/>
                </a:solidFill>
              </a:rPr>
              <a:t>Registration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KTC-12.2 </a:t>
            </a:r>
            <a:r>
              <a:rPr lang="en-US" dirty="0">
                <a:solidFill>
                  <a:schemeClr val="tx2"/>
                </a:solidFill>
              </a:rPr>
              <a:t>Participation Model (EMS and MMS)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KTC-12.3 </a:t>
            </a:r>
            <a:r>
              <a:rPr lang="en-US" dirty="0">
                <a:solidFill>
                  <a:schemeClr val="tx2"/>
                </a:solidFill>
              </a:rPr>
              <a:t>Forecasting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KTC-12.4 </a:t>
            </a:r>
            <a:r>
              <a:rPr lang="en-US" dirty="0">
                <a:solidFill>
                  <a:schemeClr val="tx2"/>
                </a:solidFill>
              </a:rPr>
              <a:t>Should existing  performance exemptions to IRR apply?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KTC-12.5 </a:t>
            </a:r>
            <a:r>
              <a:rPr lang="en-US" dirty="0">
                <a:solidFill>
                  <a:schemeClr val="tx2"/>
                </a:solidFill>
              </a:rPr>
              <a:t>Mitigation treatment in SCED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KTC-12.6 </a:t>
            </a:r>
            <a:r>
              <a:rPr lang="en-US" dirty="0">
                <a:solidFill>
                  <a:schemeClr val="tx2"/>
                </a:solidFill>
              </a:rPr>
              <a:t>WSL Treatment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KTC-12.7 </a:t>
            </a:r>
            <a:r>
              <a:rPr lang="en-US" dirty="0">
                <a:solidFill>
                  <a:schemeClr val="tx2"/>
                </a:solidFill>
              </a:rPr>
              <a:t>Data Requirements from QSEs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</a:rPr>
              <a:t>KTC-12.8 </a:t>
            </a:r>
            <a:r>
              <a:rPr lang="en-US" dirty="0">
                <a:solidFill>
                  <a:schemeClr val="tx2"/>
                </a:solidFill>
              </a:rPr>
              <a:t>Interconnection Issues</a:t>
            </a:r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7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latin typeface="+mn-lt"/>
              </a:rPr>
              <a:t>Questions?? </a:t>
            </a:r>
            <a:endParaRPr lang="en-US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72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Office Theme">
  <a:themeElements>
    <a:clrScheme name="ERCOT">
      <a:dk1>
        <a:srgbClr val="5B6770"/>
      </a:dk1>
      <a:lt1>
        <a:sysClr val="window" lastClr="FFFFFF"/>
      </a:lt1>
      <a:dk2>
        <a:srgbClr val="003865"/>
      </a:dk2>
      <a:lt2>
        <a:srgbClr val="E7E6E6"/>
      </a:lt2>
      <a:accent1>
        <a:srgbClr val="00AEC7"/>
      </a:accent1>
      <a:accent2>
        <a:srgbClr val="685BC7"/>
      </a:accent2>
      <a:accent3>
        <a:srgbClr val="26D07C"/>
      </a:accent3>
      <a:accent4>
        <a:srgbClr val="FFD100"/>
      </a:accent4>
      <a:accent5>
        <a:srgbClr val="FF8200"/>
      </a:accent5>
      <a:accent6>
        <a:srgbClr val="890C58"/>
      </a:accent6>
      <a:hlink>
        <a:srgbClr val="0563C1"/>
      </a:hlink>
      <a:folHlink>
        <a:srgbClr val="890C5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26673</TotalTime>
  <Words>89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Book Antiqua</vt:lpstr>
      <vt:lpstr>Calibri</vt:lpstr>
      <vt:lpstr>1_Custom Design</vt:lpstr>
      <vt:lpstr>Office Theme</vt:lpstr>
      <vt:lpstr>Custom Design</vt:lpstr>
      <vt:lpstr>2_Custom Design</vt:lpstr>
      <vt:lpstr>1_Office Theme</vt:lpstr>
      <vt:lpstr>PowerPoint Presentation</vt:lpstr>
      <vt:lpstr>Co-Located AC-Connected Energy Storage Resource (ESR)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Sharma, Sandip</cp:lastModifiedBy>
  <cp:revision>715</cp:revision>
  <cp:lastPrinted>2018-06-18T17:33:11Z</cp:lastPrinted>
  <dcterms:created xsi:type="dcterms:W3CDTF">2016-01-21T15:20:31Z</dcterms:created>
  <dcterms:modified xsi:type="dcterms:W3CDTF">2020-01-10T20:05:22Z</dcterms:modified>
</cp:coreProperties>
</file>