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402" r:id="rId2"/>
    <p:sldId id="407" r:id="rId3"/>
    <p:sldId id="403" r:id="rId4"/>
    <p:sldId id="40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6" autoAdjust="0"/>
    <p:restoredTop sz="94660"/>
  </p:normalViewPr>
  <p:slideViewPr>
    <p:cSldViewPr>
      <p:cViewPr varScale="1">
        <p:scale>
          <a:sx n="130" d="100"/>
          <a:sy n="130" d="100"/>
        </p:scale>
        <p:origin x="1014" y="102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E67AEE-8CC1-4A0B-A9B6-7A0EA26C251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311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for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="" xmlns:a16="http://schemas.microsoft.com/office/drawing/2014/main" id="{174BD799-1B77-4E4F-A547-0EE030C258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208157"/>
              </p:ext>
            </p:extLst>
          </p:nvPr>
        </p:nvGraphicFramePr>
        <p:xfrm>
          <a:off x="533400" y="861150"/>
          <a:ext cx="8229600" cy="4374274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8229600">
                  <a:extLst>
                    <a:ext uri="{9D8B030D-6E8A-4147-A177-3AD203B41FA5}">
                      <a16:colId xmlns="" xmlns:a16="http://schemas.microsoft.com/office/drawing/2014/main" val="778078260"/>
                    </a:ext>
                  </a:extLst>
                </a:gridCol>
              </a:tblGrid>
              <a:tr h="6252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2019 Accomplishments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56559222"/>
                  </a:ext>
                </a:extLst>
              </a:tr>
              <a:tr h="274803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Conducted 7 Training Classes – Total of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334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Participants 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AUSTIN (Georgetown)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– 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Retail 101 -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TXSET -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DALLAS – Instructor-led only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Retail 101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42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TXSET -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HOUSTON – Instructor-led only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Retail 101 --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52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TX SET 101 –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MarkeTrak &amp; IAG –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99917587"/>
                  </a:ext>
                </a:extLst>
              </a:tr>
              <a:tr h="35458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MarkeTrak on line modules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– 125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Total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Participants in 2019 </a:t>
                      </a:r>
                      <a:r>
                        <a:rPr lang="en-US" i="1" dirty="0" smtClean="0">
                          <a:solidFill>
                            <a:srgbClr val="FF0000"/>
                          </a:solidFill>
                        </a:rPr>
                        <a:t>(303 all</a:t>
                      </a:r>
                      <a:r>
                        <a:rPr lang="en-US" i="1" baseline="0" dirty="0" smtClean="0">
                          <a:solidFill>
                            <a:srgbClr val="FF0000"/>
                          </a:solidFill>
                        </a:rPr>
                        <a:t> time)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Retail on line module – 304 Total Participants in 2019 </a:t>
                      </a:r>
                      <a:r>
                        <a:rPr lang="en-US" i="1" baseline="0" dirty="0" smtClean="0">
                          <a:solidFill>
                            <a:srgbClr val="FF0000"/>
                          </a:solidFill>
                        </a:rPr>
                        <a:t>(828 all time)</a:t>
                      </a:r>
                      <a:endParaRPr lang="en-US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59522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619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797E2B-115F-4246-943D-512241F3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2019 – cont.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5B33BF9-5F92-49D5-81AD-17297E1E7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B722179-D043-4C0D-B182-6CCC26547E7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3321EB94-CCD5-4C20-958E-72F0B2FCD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194235"/>
              </p:ext>
            </p:extLst>
          </p:nvPr>
        </p:nvGraphicFramePr>
        <p:xfrm>
          <a:off x="533400" y="914400"/>
          <a:ext cx="8229600" cy="3008468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8229600">
                  <a:extLst>
                    <a:ext uri="{9D8B030D-6E8A-4147-A177-3AD203B41FA5}">
                      <a16:colId xmlns="" xmlns:a16="http://schemas.microsoft.com/office/drawing/2014/main" val="1674498542"/>
                    </a:ext>
                  </a:extLst>
                </a:gridCol>
              </a:tblGrid>
              <a:tr h="61910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2019 Accomplishments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459149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Rebuilt &amp; launched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MarkeTrak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&amp; Inadvertent Gain training to support market needs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Supported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ERCOT market notifications and communications for training efforts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67439875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Modified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instructor led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training materials based on feedback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27858422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Supported ERCOT’s redesign of Retail101 training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72818730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Initiated development of Mass Transition online module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08649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60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797E2B-115F-4246-943D-512241F3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(Training Plans?) for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5B33BF9-5F92-49D5-81AD-17297E1E7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B722179-D043-4C0D-B182-6CCC26547E7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3321EB94-CCD5-4C20-958E-72F0B2FCD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223815"/>
              </p:ext>
            </p:extLst>
          </p:nvPr>
        </p:nvGraphicFramePr>
        <p:xfrm>
          <a:off x="533400" y="914400"/>
          <a:ext cx="8229600" cy="5245486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8229600">
                  <a:extLst>
                    <a:ext uri="{9D8B030D-6E8A-4147-A177-3AD203B41FA5}">
                      <a16:colId xmlns="" xmlns:a16="http://schemas.microsoft.com/office/drawing/2014/main" val="1674498542"/>
                    </a:ext>
                  </a:extLst>
                </a:gridCol>
              </a:tblGrid>
              <a:tr h="76492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2020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Goals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45914914"/>
                  </a:ext>
                </a:extLst>
              </a:tr>
              <a:tr h="350227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Facilitate the following Instructor-led Courses: 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u="sng" dirty="0" smtClean="0">
                          <a:solidFill>
                            <a:schemeClr val="tx1"/>
                          </a:solidFill>
                        </a:rPr>
                        <a:t>AUSTIN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Retail 101 – January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14, 2020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TX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SET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101 – March 4, 2020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MarkeTrak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/Inadvertent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Gain – March 5, 2020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914400" lvl="2" indent="0">
                        <a:buFont typeface="Wingdings" panose="05000000000000000000" pitchFamily="2" charset="2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742950" lvl="1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DALLAS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– 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Retail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101 – April 2, 2020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TX SET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101 – May 6, 2020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MarkeTrak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/Inadvertent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Gain – May 7, 2020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914400" lvl="2" indent="0">
                        <a:buFont typeface="Wingdings" panose="05000000000000000000" pitchFamily="2" charset="2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742950" lvl="1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HOUSTON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– 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Retail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101 – August 6, 2020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TX SET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101 – September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23, 2020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2001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MarkeTrak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/Inadvertent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Gain – September 24, 2020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914400" lvl="2" indent="0">
                        <a:buFont typeface="Wingdings" panose="05000000000000000000" pitchFamily="2" charset="2"/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67439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9325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797E2B-115F-4246-943D-512241F3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2020 – cont.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5B33BF9-5F92-49D5-81AD-17297E1E7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B722179-D043-4C0D-B182-6CCC26547E7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3321EB94-CCD5-4C20-958E-72F0B2FCD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133448"/>
              </p:ext>
            </p:extLst>
          </p:nvPr>
        </p:nvGraphicFramePr>
        <p:xfrm>
          <a:off x="533400" y="806445"/>
          <a:ext cx="8229600" cy="5377091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8229600">
                  <a:extLst>
                    <a:ext uri="{9D8B030D-6E8A-4147-A177-3AD203B41FA5}">
                      <a16:colId xmlns="" xmlns:a16="http://schemas.microsoft.com/office/drawing/2014/main" val="1674498542"/>
                    </a:ext>
                  </a:extLst>
                </a:gridCol>
              </a:tblGrid>
              <a:tr h="51380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2020 Goals – cont.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45914914"/>
                  </a:ext>
                </a:extLst>
              </a:tr>
              <a:tr h="62757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Support ERCOT market notifications and communications for training efforts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67439875"/>
                  </a:ext>
                </a:extLst>
              </a:tr>
              <a:tr h="62757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Modify MarkeTrak on-line training modules to align with market revisions as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needed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3340210"/>
                  </a:ext>
                </a:extLst>
              </a:tr>
              <a:tr h="62757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Conduct Instructor-led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retail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market training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58277149"/>
                  </a:ext>
                </a:extLst>
              </a:tr>
              <a:tr h="62757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Modify training materials based on feedback as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warranted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27858422"/>
                  </a:ext>
                </a:extLst>
              </a:tr>
              <a:tr h="38273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trike="noStrike" dirty="0" smtClean="0">
                          <a:solidFill>
                            <a:schemeClr val="tx1"/>
                          </a:solidFill>
                        </a:rPr>
                        <a:t>Modify </a:t>
                      </a:r>
                      <a:r>
                        <a:rPr lang="en-US" strike="noStrike" dirty="0">
                          <a:solidFill>
                            <a:schemeClr val="tx1"/>
                          </a:solidFill>
                        </a:rPr>
                        <a:t>training materials to </a:t>
                      </a:r>
                      <a:r>
                        <a:rPr lang="en-US" strike="noStrike" dirty="0" smtClean="0">
                          <a:solidFill>
                            <a:schemeClr val="tx1"/>
                          </a:solidFill>
                        </a:rPr>
                        <a:t>maintain </a:t>
                      </a:r>
                      <a:r>
                        <a:rPr lang="en-US" strike="noStrike" dirty="0">
                          <a:solidFill>
                            <a:schemeClr val="tx1"/>
                          </a:solidFill>
                        </a:rPr>
                        <a:t>consistency with Retail market changes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72818730"/>
                  </a:ext>
                </a:extLst>
              </a:tr>
              <a:tr h="62757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trike="noStrike" dirty="0">
                          <a:solidFill>
                            <a:schemeClr val="tx1"/>
                          </a:solidFill>
                        </a:rPr>
                        <a:t>Collaborate with RMS working groups by providing input when updating market documentation (i.e. user guides, process flows</a:t>
                      </a:r>
                      <a:r>
                        <a:rPr lang="en-US" strike="noStrike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92185785"/>
                  </a:ext>
                </a:extLst>
              </a:tr>
              <a:tr h="6275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Support enhancements for ERCOT’s Learning Management System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trike="noStrik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75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Complete development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of Mass Transition on-line training module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trike="noStrik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48489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7188</TotalTime>
  <Words>345</Words>
  <Application>Microsoft Office PowerPoint</Application>
  <PresentationFormat>On-screen Show (4:3)</PresentationFormat>
  <Paragraphs>58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Black</vt:lpstr>
      <vt:lpstr>Wingdings</vt:lpstr>
      <vt:lpstr>Custom Design</vt:lpstr>
      <vt:lpstr>Accomplishments for 2019</vt:lpstr>
      <vt:lpstr>Accomplishments 2019 – cont.</vt:lpstr>
      <vt:lpstr>Goals (Training Plans?) for 2020</vt:lpstr>
      <vt:lpstr>Goals for 2020 – cont.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Gonzales, David</cp:lastModifiedBy>
  <cp:revision>373</cp:revision>
  <cp:lastPrinted>2016-02-12T19:29:41Z</cp:lastPrinted>
  <dcterms:created xsi:type="dcterms:W3CDTF">2005-04-21T14:28:35Z</dcterms:created>
  <dcterms:modified xsi:type="dcterms:W3CDTF">2020-01-09T19:58:08Z</dcterms:modified>
</cp:coreProperties>
</file>