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31" r:id="rId8"/>
    <p:sldId id="340" r:id="rId9"/>
    <p:sldId id="341" r:id="rId10"/>
    <p:sldId id="338" r:id="rId11"/>
    <p:sldId id="342" r:id="rId12"/>
    <p:sldId id="343" r:id="rId13"/>
    <p:sldId id="344" r:id="rId14"/>
    <p:sldId id="345" r:id="rId15"/>
    <p:sldId id="34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77" autoAdjust="0"/>
  </p:normalViewPr>
  <p:slideViewPr>
    <p:cSldViewPr showGuides="1">
      <p:cViewPr varScale="1">
        <p:scale>
          <a:sx n="83" d="100"/>
          <a:sy n="83" d="100"/>
        </p:scale>
        <p:origin x="84" y="3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15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76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7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1676400"/>
            <a:ext cx="564603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Pick-up Shift Factor Calculation with </a:t>
            </a:r>
            <a:r>
              <a:rPr lang="en-US" sz="2400" b="1" dirty="0">
                <a:solidFill>
                  <a:schemeClr val="tx2"/>
                </a:solidFill>
              </a:rPr>
              <a:t>Generation </a:t>
            </a:r>
            <a:r>
              <a:rPr lang="en-US" sz="2400" b="1" dirty="0" smtClean="0">
                <a:solidFill>
                  <a:schemeClr val="tx2"/>
                </a:solidFill>
              </a:rPr>
              <a:t>Ramping-back RAS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</a:t>
            </a:r>
            <a:r>
              <a:rPr lang="en-US" dirty="0">
                <a:solidFill>
                  <a:schemeClr val="tx2"/>
                </a:solidFill>
              </a:rPr>
              <a:t>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 13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proposed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pick-up shift factors are also used to calculate the RT settlement point prices of the physical resource nodes, when both resource nodes and resources are disconnected by the contingency and/or RAS action.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this case, CT4, CT5 and </a:t>
            </a:r>
            <a:r>
              <a:rPr lang="en-US" sz="2000" dirty="0" smtClean="0"/>
              <a:t>STG6 </a:t>
            </a:r>
            <a:r>
              <a:rPr lang="en-US" sz="2000" dirty="0"/>
              <a:t>are part of the combined cycle. The shift factors of a combined cycle are calculated based on the shift factors of individual physical resources. So the change will also indirectly impact the dispatch and price of the combined cycle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ERCOT internal EMS development team can work on this change and implement it in next available EMS software release. 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Mitchell Bend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09542"/>
            <a:ext cx="8534400" cy="4610258"/>
          </a:xfrm>
        </p:spPr>
        <p:txBody>
          <a:bodyPr/>
          <a:lstStyle/>
          <a:p>
            <a:r>
              <a:rPr lang="en-US" sz="2000" dirty="0"/>
              <a:t>The RAS is installed to manage the potential loading conditions on the Mitchell Bend – Rocky Creek 345 kV line or the Mitchell Bend – </a:t>
            </a:r>
            <a:r>
              <a:rPr lang="en-US" sz="2000" dirty="0" err="1"/>
              <a:t>DeCordova</a:t>
            </a:r>
            <a:r>
              <a:rPr lang="en-US" sz="2000" dirty="0"/>
              <a:t> 345 kV line, by automatically reducing generation at Wolf Hollow II (WHCCS2) if the flow on these lines exceeds their emergency rating.  </a:t>
            </a:r>
          </a:p>
          <a:p>
            <a:endParaRPr lang="en-US" sz="2000" dirty="0"/>
          </a:p>
          <a:p>
            <a:r>
              <a:rPr lang="en-US" sz="2000" dirty="0"/>
              <a:t>The RAS actions are defined as opening the breakers to disconnect CT5 and STG6, and ramping back the generation on CT4 to certain pre-set level.</a:t>
            </a:r>
          </a:p>
          <a:p>
            <a:endParaRPr lang="en-US" sz="2000" dirty="0"/>
          </a:p>
          <a:p>
            <a:r>
              <a:rPr lang="en-US" sz="2000" dirty="0"/>
              <a:t>Congestions have been observed in RTM with RAS actions triggered under post-contingency conditions.</a:t>
            </a:r>
          </a:p>
          <a:p>
            <a:pPr marL="40005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60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Pick-up shift factor calculation </a:t>
            </a:r>
            <a:r>
              <a:rPr lang="en-US" dirty="0"/>
              <a:t>for </a:t>
            </a:r>
            <a:r>
              <a:rPr lang="en-US" dirty="0" smtClean="0"/>
              <a:t>the resources disconnected in contingency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When a generating </a:t>
            </a:r>
            <a:r>
              <a:rPr lang="en-US" sz="2000" dirty="0" smtClean="0"/>
              <a:t>resource </a:t>
            </a:r>
            <a:r>
              <a:rPr lang="en-US" sz="2000" dirty="0"/>
              <a:t>is </a:t>
            </a:r>
            <a:r>
              <a:rPr lang="en-US" sz="2000" dirty="0" smtClean="0"/>
              <a:t>disconnected in the post-contingency condition, instead of getting “0” shift factor, a pseudo </a:t>
            </a:r>
            <a:r>
              <a:rPr lang="en-US" sz="2000" dirty="0"/>
              <a:t>shift factor will be calculated for that </a:t>
            </a:r>
            <a:r>
              <a:rPr lang="en-US" sz="2000" dirty="0" smtClean="0"/>
              <a:t>resource, </a:t>
            </a:r>
            <a:r>
              <a:rPr lang="en-US" sz="2000" dirty="0"/>
              <a:t>using the “pick up effect” </a:t>
            </a:r>
            <a:r>
              <a:rPr lang="en-US" sz="2000" dirty="0" smtClean="0"/>
              <a:t>calculation.</a:t>
            </a:r>
          </a:p>
          <a:p>
            <a:endParaRPr lang="en-US" sz="2000" dirty="0"/>
          </a:p>
          <a:p>
            <a:r>
              <a:rPr lang="en-US" sz="2000" dirty="0" smtClean="0"/>
              <a:t>When generation loss occurs in the contingency, other generators will have to pick up the lost generation. So the generation amount carried by the </a:t>
            </a:r>
            <a:r>
              <a:rPr lang="en-US" sz="2000" dirty="0" smtClean="0"/>
              <a:t>contingency-disconnected </a:t>
            </a:r>
            <a:r>
              <a:rPr lang="en-US" sz="2000" dirty="0" smtClean="0"/>
              <a:t>resource</a:t>
            </a:r>
            <a:r>
              <a:rPr lang="en-US" sz="2000" dirty="0"/>
              <a:t> </a:t>
            </a:r>
            <a:r>
              <a:rPr lang="en-US" sz="2000" dirty="0" smtClean="0"/>
              <a:t>can have some impact on the post-contingency constraint.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0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Pick-up shift factor calculation for the resources disconnected in contingency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The pick-up shift factor for the resources disconnected by contingency is calculated as  </a:t>
                </a:r>
              </a:p>
              <a:p>
                <a:pPr marL="0" indent="0">
                  <a:buNone/>
                </a:pPr>
                <a:endParaRPr lang="en-US" sz="20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𝑷𝑺𝑭</m:t>
                      </m:r>
                      <m:r>
                        <a:rPr lang="en-US" sz="2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𝑺𝑼𝑴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𝑴𝑾𝒑𝒐𝒔𝒕𝒄𝒕𝒈</m:t>
                                  </m:r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𝑴𝑾𝒃𝒂𝒔𝒆𝒄𝒂𝒔𝒆</m:t>
                                  </m:r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𝑺𝑭</m:t>
                              </m:r>
                            </m:e>
                          </m:d>
                        </m:num>
                        <m:den>
                          <m: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𝑺𝑼𝑴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𝑴𝑾𝒑𝒐𝒔𝒕𝒄𝒕𝒈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𝑴𝑾𝒃𝒂𝒔𝒆𝒄𝒂𝒔𝒆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914400" lvl="2" indent="0">
                  <a:buNone/>
                </a:pPr>
                <a:r>
                  <a:rPr lang="en-US" sz="1600" dirty="0">
                    <a:solidFill>
                      <a:schemeClr val="tx1"/>
                    </a:solidFill>
                  </a:rPr>
                  <a:t>Where 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𝑴𝑾𝒑𝒐𝒔𝒕𝒄𝒕𝒈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post contingency MW generation of each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resource</a:t>
                </a:r>
                <a:endParaRPr lang="en-US" sz="1600" dirty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𝑴𝑾𝒃𝒂𝒔𝒆𝒄𝒂𝒔𝒆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MW generation of each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resource from </a:t>
                </a:r>
                <a:r>
                  <a:rPr lang="en-US" sz="1600" dirty="0">
                    <a:solidFill>
                      <a:schemeClr val="tx1"/>
                    </a:solidFill>
                  </a:rPr>
                  <a:t>the Basecase solution </a:t>
                </a:r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 lvl="2"/>
                <a:endParaRPr lang="en-US" sz="16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 term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𝑴𝑾𝒑𝒐𝒔𝒕𝒄𝒕𝒈</m:t>
                        </m:r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𝑴𝑾𝒃𝒂𝒔𝒆𝒄𝒂𝒔𝒆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indicates the portion of the lost generation that is picked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up by </a:t>
                </a:r>
                <a:r>
                  <a:rPr lang="en-US" sz="2000" dirty="0">
                    <a:solidFill>
                      <a:schemeClr val="tx1"/>
                    </a:solidFill>
                  </a:rPr>
                  <a:t>each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remaining resource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lvl="2"/>
                <a:endParaRPr lang="en-US" sz="1600" dirty="0">
                  <a:solidFill>
                    <a:srgbClr val="003B68"/>
                  </a:solidFill>
                </a:endParaRPr>
              </a:p>
              <a:p>
                <a:endParaRPr lang="en-US" sz="2000" dirty="0" smtClean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43" t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3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contingency itself does not open any resources. However, with RAS actions triggered in the post-contingency condition, CT5 and STG6 will be disconnected and CT4 will be ramped back. So pick-up shift factors will be calculated for CT5 and STG6.</a:t>
            </a:r>
            <a:endParaRPr lang="en-US" sz="2000" b="1" dirty="0"/>
          </a:p>
          <a:p>
            <a:endParaRPr lang="en-US" sz="2000" dirty="0" smtClean="0"/>
          </a:p>
          <a:p>
            <a:r>
              <a:rPr lang="en-US" sz="2000" dirty="0" smtClean="0"/>
              <a:t>With the existing pick-up shift factor calculation, the “Ramping Back” action on CT4 causes extra impact in pick-up shift factor calculation:</a:t>
            </a:r>
          </a:p>
          <a:p>
            <a:pPr lvl="1"/>
            <a:r>
              <a:rPr lang="en-US" sz="1800" dirty="0" smtClean="0"/>
              <a:t>The lost generation due to the ramping back action</a:t>
            </a:r>
            <a:r>
              <a:rPr lang="en-US" sz="1800" dirty="0"/>
              <a:t> </a:t>
            </a:r>
            <a:r>
              <a:rPr lang="en-US" sz="1800" dirty="0" smtClean="0"/>
              <a:t>must also be picked up by other resources</a:t>
            </a:r>
          </a:p>
          <a:p>
            <a:pPr lvl="1"/>
            <a:r>
              <a:rPr lang="en-US" sz="1800" dirty="0" smtClean="0"/>
              <a:t>As CT4 is still on-line, it is also considered as one of “other resources” in the calculation</a:t>
            </a:r>
          </a:p>
          <a:p>
            <a:pPr lvl="1"/>
            <a:endParaRPr lang="en-US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Pick-up </a:t>
            </a:r>
            <a:r>
              <a:rPr lang="en-US" dirty="0"/>
              <a:t>s</a:t>
            </a:r>
            <a:r>
              <a:rPr lang="en-US" dirty="0" smtClean="0"/>
              <a:t>hift </a:t>
            </a:r>
            <a:r>
              <a:rPr lang="en-US" dirty="0"/>
              <a:t>f</a:t>
            </a:r>
            <a:r>
              <a:rPr lang="en-US" dirty="0" smtClean="0"/>
              <a:t>actor </a:t>
            </a:r>
            <a:r>
              <a:rPr lang="en-US" dirty="0"/>
              <a:t>calculation with Mitchell Bend RAS</a:t>
            </a:r>
          </a:p>
        </p:txBody>
      </p:sp>
    </p:spTree>
    <p:extLst>
      <p:ext uri="{BB962C8B-B14F-4D97-AF65-F5344CB8AC3E}">
        <p14:creationId xmlns:p14="http://schemas.microsoft.com/office/powerpoint/2010/main" val="92516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Contingency </a:t>
            </a:r>
            <a:r>
              <a:rPr lang="en-US" dirty="0"/>
              <a:t>with </a:t>
            </a:r>
            <a:r>
              <a:rPr lang="en-US" dirty="0" smtClean="0"/>
              <a:t>generation ramping-back </a:t>
            </a:r>
            <a:r>
              <a:rPr lang="en-US" dirty="0"/>
              <a:t>RAS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161096"/>
            <a:ext cx="7393988" cy="43195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5480684"/>
            <a:ext cx="1951321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1100" dirty="0" smtClean="0">
                <a:solidFill>
                  <a:srgbClr val="002060"/>
                </a:solidFill>
              </a:rPr>
              <a:t>BC_MW = Basecase MW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1100" dirty="0" smtClean="0">
                <a:solidFill>
                  <a:srgbClr val="002060"/>
                </a:solidFill>
              </a:rPr>
              <a:t>CTG_MW </a:t>
            </a:r>
            <a:r>
              <a:rPr lang="en-US" sz="1100" dirty="0" smtClean="0">
                <a:solidFill>
                  <a:srgbClr val="002060"/>
                </a:solidFill>
                <a:sym typeface="Wingdings" panose="05000000000000000000" pitchFamily="2" charset="2"/>
              </a:rPr>
              <a:t>= Post CTG MW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1100" dirty="0" smtClean="0">
                <a:solidFill>
                  <a:srgbClr val="002060"/>
                </a:solidFill>
                <a:sym typeface="Wingdings" panose="05000000000000000000" pitchFamily="2" charset="2"/>
              </a:rPr>
              <a:t>WMX = Max MW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1100" dirty="0" smtClean="0">
                <a:solidFill>
                  <a:srgbClr val="002060"/>
                </a:solidFill>
                <a:sym typeface="Wingdings" panose="05000000000000000000" pitchFamily="2" charset="2"/>
              </a:rPr>
              <a:t>SF = Shift Factor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sz="1100" dirty="0" smtClean="0">
                <a:solidFill>
                  <a:srgbClr val="002060"/>
                </a:solidFill>
                <a:sym typeface="Wingdings" panose="05000000000000000000" pitchFamily="2" charset="2"/>
              </a:rPr>
              <a:t>PSF = Pick up Shift Factor</a:t>
            </a:r>
            <a:endParaRPr lang="en-US" sz="1100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53284"/>
              </p:ext>
            </p:extLst>
          </p:nvPr>
        </p:nvGraphicFramePr>
        <p:xfrm>
          <a:off x="5953237" y="3695566"/>
          <a:ext cx="2875540" cy="178511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75108"/>
                <a:gridCol w="575108"/>
                <a:gridCol w="754784"/>
                <a:gridCol w="504825"/>
                <a:gridCol w="465715"/>
              </a:tblGrid>
              <a:tr h="277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UNIT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BC_MW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CTG_MW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WMX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SF</a:t>
                      </a:r>
                      <a:endParaRPr lang="en-US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0.00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PSF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PSF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105.07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-0.2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78.17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-0.2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38.17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-0.1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206.34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0.2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57.25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6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smtClean="0"/>
              <a:t>Pick-up shift factor calculation in current EMS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19200"/>
                <a:ext cx="8534400" cy="4724399"/>
              </a:xfrm>
            </p:spPr>
            <p:txBody>
              <a:bodyPr/>
              <a:lstStyle/>
              <a:p>
                <a:r>
                  <a:rPr lang="en-US" sz="2000" dirty="0" smtClean="0"/>
                  <a:t>In the above example, the total generation lost in the contingency (after the RAS action) is 200 MW. The </a:t>
                </a:r>
                <a:r>
                  <a:rPr lang="en-US" sz="2000" dirty="0"/>
                  <a:t>200 MW </a:t>
                </a:r>
                <a:r>
                  <a:rPr lang="en-US" sz="2000" dirty="0" smtClean="0"/>
                  <a:t>is </a:t>
                </a:r>
                <a:r>
                  <a:rPr lang="en-US" sz="2000" dirty="0" smtClean="0"/>
                  <a:t>picked up by </a:t>
                </a:r>
                <a:r>
                  <a:rPr lang="en-US" sz="2000" dirty="0"/>
                  <a:t>all the other </a:t>
                </a:r>
                <a:r>
                  <a:rPr lang="en-US" sz="2000" dirty="0" smtClean="0"/>
                  <a:t>resources </a:t>
                </a:r>
                <a:r>
                  <a:rPr lang="en-US" sz="2000" dirty="0"/>
                  <a:t>on AGC based on the </a:t>
                </a:r>
                <a:r>
                  <a:rPr lang="en-US" sz="2000" dirty="0" smtClean="0"/>
                  <a:t>resources’ Participation </a:t>
                </a:r>
                <a:r>
                  <a:rPr lang="en-US" sz="2000" dirty="0" smtClean="0"/>
                  <a:t>Factors 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The resource G1 is ramped </a:t>
                </a:r>
                <a:r>
                  <a:rPr lang="en-US" sz="2000" dirty="0"/>
                  <a:t>down </a:t>
                </a:r>
                <a:r>
                  <a:rPr lang="en-US" sz="2000" dirty="0" smtClean="0"/>
                  <a:t>to </a:t>
                </a:r>
                <a:r>
                  <a:rPr lang="en-US" sz="2000" dirty="0"/>
                  <a:t>100 MW with the RAS </a:t>
                </a:r>
                <a:r>
                  <a:rPr lang="en-US" sz="2000" dirty="0" smtClean="0"/>
                  <a:t>action and </a:t>
                </a:r>
                <a:r>
                  <a:rPr lang="en-US" sz="2000" dirty="0" smtClean="0"/>
                  <a:t>is kept at </a:t>
                </a:r>
                <a:r>
                  <a:rPr lang="en-US" sz="2000" dirty="0"/>
                  <a:t>the RAS action MW. </a:t>
                </a:r>
                <a:r>
                  <a:rPr lang="en-US" sz="2000" dirty="0" smtClean="0"/>
                  <a:t>Since </a:t>
                </a:r>
                <a:r>
                  <a:rPr lang="en-US" sz="2000" dirty="0"/>
                  <a:t>G1 is </a:t>
                </a:r>
                <a:r>
                  <a:rPr lang="en-US" sz="2000" dirty="0" smtClean="0"/>
                  <a:t>still online, </a:t>
                </a:r>
                <a:r>
                  <a:rPr lang="en-US" sz="2000" dirty="0"/>
                  <a:t>its </a:t>
                </a:r>
                <a:r>
                  <a:rPr lang="en-US" sz="2000" dirty="0" smtClean="0"/>
                  <a:t>shift factor </a:t>
                </a:r>
                <a:r>
                  <a:rPr lang="en-US" sz="2000" dirty="0"/>
                  <a:t>is normally </a:t>
                </a:r>
                <a:r>
                  <a:rPr lang="en-US" sz="2000" dirty="0" smtClean="0"/>
                  <a:t>calculated based on post-RAS network topology.</a:t>
                </a:r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The shift factor </a:t>
                </a:r>
                <a:r>
                  <a:rPr lang="en-US" sz="2000" dirty="0"/>
                  <a:t>for </a:t>
                </a:r>
                <a:r>
                  <a:rPr lang="en-US" sz="2000" dirty="0" smtClean="0"/>
                  <a:t>resource </a:t>
                </a:r>
                <a:r>
                  <a:rPr lang="en-US" sz="2000" dirty="0"/>
                  <a:t>G2 and </a:t>
                </a:r>
                <a:r>
                  <a:rPr lang="en-US" sz="2000" dirty="0" smtClean="0"/>
                  <a:t>G3 </a:t>
                </a:r>
                <a:r>
                  <a:rPr lang="en-US" sz="2000" dirty="0"/>
                  <a:t>will be calculated using the “</a:t>
                </a:r>
                <a:r>
                  <a:rPr lang="en-US" sz="2000" dirty="0" smtClean="0"/>
                  <a:t>pick-up shift factor</a:t>
                </a:r>
                <a:r>
                  <a:rPr lang="en-US" sz="2000" dirty="0"/>
                  <a:t>” </a:t>
                </a:r>
                <a:r>
                  <a:rPr lang="en-US" sz="2000" dirty="0" smtClean="0"/>
                  <a:t>calculation</a:t>
                </a:r>
              </a:p>
              <a:p>
                <a:endParaRPr lang="en-US" sz="2000" dirty="0" smtClean="0"/>
              </a:p>
              <a:p>
                <a:pPr marL="457200" lvl="1" indent="0">
                  <a:lnSpc>
                    <a:spcPts val="2800"/>
                  </a:lnSpc>
                  <a:spcAft>
                    <a:spcPts val="1200"/>
                  </a:spcAft>
                  <a:buNone/>
                </a:pPr>
                <a:r>
                  <a:rPr lang="en-US" sz="2000" dirty="0" smtClean="0">
                    <a:solidFill>
                      <a:srgbClr val="003B68"/>
                    </a:solidFill>
                  </a:rPr>
                  <a:t>PSF </a:t>
                </a:r>
                <a:r>
                  <a:rPr lang="en-US" sz="2000" dirty="0">
                    <a:solidFill>
                      <a:srgbClr val="003B68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  <m:t>(−100∗0.5+45.07∗−0.2+28.17∗−0.2+28.17∗−0.1+56.34∗0.2+42.25∗0.1)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  <m:t>−100+45.07+28.17+28.17+56.34+42.25</m:t>
                        </m:r>
                      </m:den>
                    </m:f>
                  </m:oMath>
                </a14:m>
                <a:endParaRPr lang="en-US" sz="2000" dirty="0" smtClean="0">
                  <a:solidFill>
                    <a:srgbClr val="003B68"/>
                  </a:solidFill>
                </a:endParaRPr>
              </a:p>
              <a:p>
                <a:pPr marL="457200" lvl="1" indent="0">
                  <a:lnSpc>
                    <a:spcPts val="2800"/>
                  </a:lnSpc>
                  <a:spcAft>
                    <a:spcPts val="1200"/>
                  </a:spcAft>
                  <a:buNone/>
                </a:pPr>
                <a:r>
                  <a:rPr lang="en-US" sz="2000" dirty="0" smtClean="0">
                    <a:solidFill>
                      <a:srgbClr val="FF0000"/>
                    </a:solidFill>
                  </a:rPr>
                  <a:t>PSF = -0.51972 </a:t>
                </a:r>
              </a:p>
              <a:p>
                <a:pPr marL="0" indent="0">
                  <a:buNone/>
                </a:pPr>
                <a:r>
                  <a:rPr lang="en-US" sz="2000" dirty="0"/>
                  <a:t>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19200"/>
                <a:ext cx="8534400" cy="4724399"/>
              </a:xfrm>
              <a:blipFill rotWithShape="0">
                <a:blip r:embed="rId3"/>
                <a:stretch>
                  <a:fillRect l="-643" t="-516" r="-1143" b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676400" y="4876800"/>
            <a:ext cx="8382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5181600"/>
            <a:ext cx="53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3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change to the pick-up shift factor calculation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Although the pick-up shift factor values in the numeric example are exaggerated due to the small size of example, it has been observed in RTM that pick-up shift factors for lost resources have exceeded </a:t>
                </a:r>
                <a:r>
                  <a:rPr lang="en-US" sz="2000" dirty="0" smtClean="0"/>
                  <a:t>-10</a:t>
                </a:r>
                <a:r>
                  <a:rPr lang="en-US" sz="2000" dirty="0"/>
                  <a:t>%.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 proposed change is to remove the </a:t>
                </a:r>
                <a:r>
                  <a:rPr lang="en-US" sz="2000" dirty="0"/>
                  <a:t>resource with </a:t>
                </a:r>
                <a:r>
                  <a:rPr lang="en-US" sz="2000" dirty="0"/>
                  <a:t>the ramping back action from the pick-up shift factor </a:t>
                </a:r>
                <a:r>
                  <a:rPr lang="en-US" sz="2000" dirty="0"/>
                  <a:t>calculation. It is based on the fact that the output change on the resource is a pre-set RAS action, not a part of “pick-up effect”.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r>
                  <a:rPr lang="en-US" sz="2000" dirty="0"/>
                  <a:t>Using the same example, the pick-up shift factor would be </a:t>
                </a:r>
                <a:endParaRPr lang="en-US" sz="2000" dirty="0">
                  <a:solidFill>
                    <a:srgbClr val="003B68"/>
                  </a:solidFill>
                </a:endParaRPr>
              </a:p>
              <a:p>
                <a:pPr marL="457200" lvl="1" indent="0">
                  <a:lnSpc>
                    <a:spcPts val="2800"/>
                  </a:lnSpc>
                  <a:spcAft>
                    <a:spcPts val="1200"/>
                  </a:spcAft>
                  <a:buNone/>
                </a:pPr>
                <a:r>
                  <a:rPr lang="en-US" sz="2000" dirty="0">
                    <a:solidFill>
                      <a:srgbClr val="003B68"/>
                    </a:solidFill>
                  </a:rPr>
                  <a:t>PSF </a:t>
                </a:r>
                <a:r>
                  <a:rPr lang="en-US" sz="2000" dirty="0">
                    <a:solidFill>
                      <a:srgbClr val="003B68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  <m:t>(45.07∗−0.2+28.17∗−0.2+28.17∗−0.1+56.34∗0.2+42.25∗0.1)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3B68"/>
                            </a:solidFill>
                            <a:latin typeface="Cambria Math" panose="02040503050406030204" pitchFamily="18" charset="0"/>
                          </a:rPr>
                          <m:t>45.07+28.17+28.17+56.34+42.25</m:t>
                        </m:r>
                      </m:den>
                    </m:f>
                  </m:oMath>
                </a14:m>
                <a:endParaRPr lang="en-US" sz="2000" dirty="0">
                  <a:solidFill>
                    <a:srgbClr val="003B68"/>
                  </a:solidFill>
                </a:endParaRPr>
              </a:p>
              <a:p>
                <a:pPr marL="457200" lvl="1" indent="0">
                  <a:lnSpc>
                    <a:spcPts val="2800"/>
                  </a:lnSpc>
                  <a:spcAft>
                    <a:spcPts val="1200"/>
                  </a:spcAft>
                  <a:buNone/>
                </a:pPr>
                <a:r>
                  <a:rPr lang="en-US" sz="2000" dirty="0">
                    <a:solidFill>
                      <a:srgbClr val="FF0000"/>
                    </a:solidFill>
                  </a:rPr>
                  <a:t>PSF = -0.00986</a:t>
                </a:r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43" t="-706" r="-714" b="-3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8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the 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86682"/>
            <a:ext cx="8496300" cy="5105400"/>
          </a:xfrm>
        </p:spPr>
        <p:txBody>
          <a:bodyPr/>
          <a:lstStyle/>
          <a:p>
            <a:r>
              <a:rPr lang="en-US" sz="2000" dirty="0"/>
              <a:t>The proposed change </a:t>
            </a:r>
            <a:r>
              <a:rPr lang="en-US" sz="2000" dirty="0" smtClean="0"/>
              <a:t>reflects </a:t>
            </a:r>
            <a:r>
              <a:rPr lang="en-US" sz="2000" dirty="0"/>
              <a:t>the fact that MW output change on the resource with ramping back action is not part of “pick-up” effect, and should be excluded </a:t>
            </a:r>
            <a:r>
              <a:rPr lang="en-US" sz="2000" dirty="0" smtClean="0"/>
              <a:t>from pick-up </a:t>
            </a:r>
            <a:r>
              <a:rPr lang="en-US" sz="2000" dirty="0"/>
              <a:t>shift factor calculation. And the new calculated pick-up shift factor can better represent the impact on the post-RAS flow when new base points are dispatched on the contingency-disconnected resources. 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smtClean="0"/>
              <a:t>proposed change will only impact the pick-up shift factor calculation on the </a:t>
            </a:r>
            <a:r>
              <a:rPr lang="en-US" sz="2000" dirty="0" smtClean="0"/>
              <a:t>contingency-disconnected </a:t>
            </a:r>
            <a:r>
              <a:rPr lang="en-US" sz="2000" dirty="0" smtClean="0"/>
              <a:t>resources, when generation ramping back action is triggered in EMS post-contingency analysis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86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35276</TotalTime>
  <Words>851</Words>
  <Application>Microsoft Office PowerPoint</Application>
  <PresentationFormat>On-screen Show (4:3)</PresentationFormat>
  <Paragraphs>119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1_Custom Design</vt:lpstr>
      <vt:lpstr>Office Theme</vt:lpstr>
      <vt:lpstr>Custom Design</vt:lpstr>
      <vt:lpstr>PowerPoint Presentation</vt:lpstr>
      <vt:lpstr>Mitchell Bend RAS</vt:lpstr>
      <vt:lpstr>Pick-up shift factor calculation for the resources disconnected in contingency</vt:lpstr>
      <vt:lpstr>Pick-up shift factor calculation for the resources disconnected in contingency</vt:lpstr>
      <vt:lpstr>Pick-up shift factor calculation with Mitchell Bend RAS</vt:lpstr>
      <vt:lpstr>Example: Contingency with generation ramping-back RAS</vt:lpstr>
      <vt:lpstr>Example: Pick-up shift factor calculation in current EMS</vt:lpstr>
      <vt:lpstr>Proposed change to the pick-up shift factor calculation</vt:lpstr>
      <vt:lpstr>Impact of the proposed change</vt:lpstr>
      <vt:lpstr>Impact of the proposed change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370</cp:revision>
  <cp:lastPrinted>2020-01-09T14:11:11Z</cp:lastPrinted>
  <dcterms:created xsi:type="dcterms:W3CDTF">2016-01-21T15:20:31Z</dcterms:created>
  <dcterms:modified xsi:type="dcterms:W3CDTF">2020-01-09T14:30:24Z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