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1"/>
  </p:notesMasterIdLst>
  <p:handoutMasterIdLst>
    <p:handoutMasterId r:id="rId12"/>
  </p:handoutMasterIdLst>
  <p:sldIdLst>
    <p:sldId id="260" r:id="rId7"/>
    <p:sldId id="357" r:id="rId8"/>
    <p:sldId id="331" r:id="rId9"/>
    <p:sldId id="35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84327" autoAdjust="0"/>
  </p:normalViewPr>
  <p:slideViewPr>
    <p:cSldViewPr showGuides="1">
      <p:cViewPr varScale="1">
        <p:scale>
          <a:sx n="81" d="100"/>
          <a:sy n="81" d="100"/>
        </p:scale>
        <p:origin x="123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1/5/192692" TargetMode="External"/><Relationship Id="rId2" Type="http://schemas.openxmlformats.org/officeDocument/2006/relationships/hyperlink" Target="http://www.ercot.com/services/comm/mkt_notices/archives/4288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2/11/19451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content/wcm/key_documents_lists/194514/Comments_DGR_workshop_v2.xls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Distribution </a:t>
            </a:r>
            <a:r>
              <a:rPr lang="en-US" sz="2000" b="1" dirty="0">
                <a:solidFill>
                  <a:schemeClr val="tx2"/>
                </a:solidFill>
              </a:rPr>
              <a:t>Generation </a:t>
            </a:r>
            <a:r>
              <a:rPr lang="en-US" sz="2000" b="1" dirty="0" smtClean="0">
                <a:solidFill>
                  <a:schemeClr val="tx2"/>
                </a:solidFill>
              </a:rPr>
              <a:t>Resource (DGR) Workshop </a:t>
            </a:r>
            <a:r>
              <a:rPr lang="en-US" sz="2000" b="1" dirty="0" smtClean="0">
                <a:solidFill>
                  <a:schemeClr val="tx2"/>
                </a:solidFill>
              </a:rPr>
              <a:t>II Update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December 19, </a:t>
            </a:r>
            <a:r>
              <a:rPr lang="en-US" sz="2000" dirty="0">
                <a:solidFill>
                  <a:schemeClr val="tx2"/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052221"/>
          </a:xfrm>
        </p:spPr>
        <p:txBody>
          <a:bodyPr/>
          <a:lstStyle/>
          <a:p>
            <a:r>
              <a:rPr lang="en-US" sz="2000" dirty="0" smtClean="0"/>
              <a:t>ERCOT </a:t>
            </a:r>
            <a:r>
              <a:rPr lang="en-US" sz="2000" dirty="0" smtClean="0"/>
              <a:t>issued a Market Notice 9/26/19</a:t>
            </a:r>
          </a:p>
          <a:p>
            <a:pPr lvl="1"/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www.ercot.com/services/comm/mkt_notices/archives/4288</a:t>
            </a:r>
            <a:endParaRPr lang="en-US" sz="2000" dirty="0"/>
          </a:p>
          <a:p>
            <a:pPr lvl="1"/>
            <a:r>
              <a:rPr lang="en-US" sz="2000" dirty="0" smtClean="0"/>
              <a:t>Moratorium on further DGR interconnection until necessary rules can be developed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Affidavits and supporting documentation </a:t>
            </a:r>
            <a:r>
              <a:rPr lang="en-US" sz="2000" dirty="0" smtClean="0"/>
              <a:t>submitted </a:t>
            </a:r>
            <a:r>
              <a:rPr lang="en-US" sz="2000" dirty="0" smtClean="0"/>
              <a:t>by 10/28/19</a:t>
            </a:r>
          </a:p>
          <a:p>
            <a:pPr lvl="1"/>
            <a:r>
              <a:rPr lang="en-US" sz="2000" dirty="0" smtClean="0"/>
              <a:t>Total of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~40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projects representing potential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~350MW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including “existing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” projects that were modeled in 2019)</a:t>
            </a:r>
          </a:p>
          <a:p>
            <a:pPr lvl="1"/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First Workshop h</a:t>
            </a:r>
            <a:r>
              <a:rPr lang="en-US" sz="2000" dirty="0"/>
              <a:t>eld 11/5/2019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hlinkClick r:id="rId3"/>
              </a:rPr>
              <a:t>http://www.ercot.com/calendar/2019/11/5/192692</a:t>
            </a:r>
            <a:endParaRPr lang="en-US" sz="2000" dirty="0" smtClean="0"/>
          </a:p>
          <a:p>
            <a:pPr lvl="1"/>
            <a:r>
              <a:rPr lang="en-US" sz="1800" dirty="0" smtClean="0"/>
              <a:t>Requested Feedback deadline of 11/15</a:t>
            </a:r>
            <a:endParaRPr lang="en-US" sz="1800" dirty="0" smtClean="0"/>
          </a:p>
          <a:p>
            <a:endParaRPr lang="en-US" sz="2000" dirty="0"/>
          </a:p>
          <a:p>
            <a:r>
              <a:rPr lang="en-US" sz="2000" dirty="0" smtClean="0"/>
              <a:t>Third Workshop scheduled for </a:t>
            </a:r>
            <a:r>
              <a:rPr lang="en-US" sz="2000" b="1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Jan 16 </a:t>
            </a:r>
            <a:r>
              <a:rPr lang="en-US" sz="2000" dirty="0" smtClean="0"/>
              <a:t>after PRS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Second Workshop held 12/11/2019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www.ercot.com/calendar/2019/12/11/194513</a:t>
            </a: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000" dirty="0"/>
          </a:p>
          <a:p>
            <a:pPr lvl="0">
              <a:spcBef>
                <a:spcPts val="600"/>
              </a:spcBef>
            </a:pPr>
            <a:r>
              <a:rPr lang="en-US" sz="2000" dirty="0" smtClean="0"/>
              <a:t>Comments and Feedback from First DGR Workshop were itemized and addressed.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www.ercot.com/content/wcm/key_documents_lists/194514/Comments_DGR_workshop_v2.xlsx</a:t>
            </a: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000" dirty="0"/>
          </a:p>
          <a:p>
            <a:pPr lvl="0">
              <a:spcBef>
                <a:spcPts val="600"/>
              </a:spcBef>
            </a:pPr>
            <a:r>
              <a:rPr lang="en-US" sz="2000" dirty="0" smtClean="0"/>
              <a:t>Draft </a:t>
            </a:r>
            <a:r>
              <a:rPr lang="en-US" sz="2000" dirty="0" smtClean="0"/>
              <a:t>NPRR </a:t>
            </a:r>
            <a:r>
              <a:rPr lang="en-US" sz="2000" dirty="0" smtClean="0"/>
              <a:t>and NOGRR </a:t>
            </a:r>
            <a:r>
              <a:rPr lang="en-US" sz="2000" dirty="0" smtClean="0"/>
              <a:t>posted to the webpage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Language incorporates comments and feedback received</a:t>
            </a:r>
          </a:p>
          <a:p>
            <a:pPr lvl="0">
              <a:spcBef>
                <a:spcPts val="600"/>
              </a:spcBef>
            </a:pPr>
            <a:endParaRPr lang="en-US" sz="1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Proposed concepts and outline for PGRR were presented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endParaRPr lang="en-US" sz="1000" dirty="0"/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Additional Items identified that will require follow-up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actions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SODG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“Cluster Studies”</a:t>
            </a:r>
            <a:endParaRPr lang="en-US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7520</TotalTime>
  <Words>149</Words>
  <Application>Microsoft Office PowerPoint</Application>
  <PresentationFormat>On-screen Show (4:3)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DGR Review</vt:lpstr>
      <vt:lpstr>Key Workshop Results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Stice, Clayton</cp:lastModifiedBy>
  <cp:revision>383</cp:revision>
  <cp:lastPrinted>2019-10-14T18:02:24Z</cp:lastPrinted>
  <dcterms:created xsi:type="dcterms:W3CDTF">2016-01-21T15:20:31Z</dcterms:created>
  <dcterms:modified xsi:type="dcterms:W3CDTF">2019-12-19T20:44:52Z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