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sldIdLst>
    <p:sldId id="259" r:id="rId5"/>
    <p:sldId id="268" r:id="rId6"/>
    <p:sldId id="298" r:id="rId7"/>
    <p:sldId id="297" r:id="rId8"/>
    <p:sldId id="299" r:id="rId9"/>
    <p:sldId id="304" r:id="rId10"/>
    <p:sldId id="301" r:id="rId11"/>
    <p:sldId id="302" r:id="rId12"/>
    <p:sldId id="303"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27" autoAdjust="0"/>
    <p:restoredTop sz="94689" autoAdjust="0"/>
  </p:normalViewPr>
  <p:slideViewPr>
    <p:cSldViewPr>
      <p:cViewPr varScale="1">
        <p:scale>
          <a:sx n="84" d="100"/>
          <a:sy n="84" d="100"/>
        </p:scale>
        <p:origin x="35"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15" tIns="47107" rIns="94215" bIns="47107"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15" tIns="47107" rIns="94215" bIns="47107" rtlCol="0"/>
          <a:lstStyle>
            <a:lvl1pPr algn="r">
              <a:defRPr sz="1200"/>
            </a:lvl1pPr>
          </a:lstStyle>
          <a:p>
            <a:fld id="{FD72825D-FAD1-44C9-A936-D3B05620559B}" type="datetimeFigureOut">
              <a:rPr lang="en-US" smtClean="0"/>
              <a:t>1/6/2020</a:t>
            </a:fld>
            <a:endParaRPr lang="en-US" dirty="0"/>
          </a:p>
        </p:txBody>
      </p:sp>
      <p:sp>
        <p:nvSpPr>
          <p:cNvPr id="4" name="Slide Image Placeholder 3"/>
          <p:cNvSpPr>
            <a:spLocks noGrp="1" noRot="1" noChangeAspect="1"/>
          </p:cNvSpPr>
          <p:nvPr>
            <p:ph type="sldImg" idx="2"/>
          </p:nvPr>
        </p:nvSpPr>
        <p:spPr>
          <a:xfrm>
            <a:off x="1439863" y="1173163"/>
            <a:ext cx="4222750" cy="3168650"/>
          </a:xfrm>
          <a:prstGeom prst="rect">
            <a:avLst/>
          </a:prstGeom>
          <a:noFill/>
          <a:ln w="12700">
            <a:solidFill>
              <a:prstClr val="black"/>
            </a:solidFill>
          </a:ln>
        </p:spPr>
        <p:txBody>
          <a:bodyPr vert="horz" lIns="94215" tIns="47107" rIns="94215" bIns="47107"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15" tIns="47107" rIns="94215" bIns="4710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15" tIns="47107" rIns="94215" bIns="47107"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15" tIns="47107" rIns="94215" bIns="47107" rtlCol="0" anchor="b"/>
          <a:lstStyle>
            <a:lvl1pPr algn="r">
              <a:defRPr sz="1200"/>
            </a:lvl1pPr>
          </a:lstStyle>
          <a:p>
            <a:fld id="{8173BF9B-2C3B-43FA-A144-61917F5B4573}" type="slidenum">
              <a:rPr lang="en-US" smtClean="0"/>
              <a:t>‹#›</a:t>
            </a:fld>
            <a:endParaRPr lang="en-US" dirty="0"/>
          </a:p>
        </p:txBody>
      </p:sp>
    </p:spTree>
    <p:extLst>
      <p:ext uri="{BB962C8B-B14F-4D97-AF65-F5344CB8AC3E}">
        <p14:creationId xmlns:p14="http://schemas.microsoft.com/office/powerpoint/2010/main" val="227360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C183F5E-3ADC-4CE5-8041-4C3A0233CC76}"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291845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EE5EB4-A191-47EE-BD06-BE5B459ABE80}"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347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5D63209-67EC-4E7B-B19A-BDED719BBEBD}"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595829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0375A2D-61BE-4B96-BB08-2EAD9480EE66}"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0790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258B2F-41D8-423A-82E4-B6E87B957319}" type="datetime1">
              <a:rPr lang="en-US" smtClean="0"/>
              <a:t>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701286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6B79E7-7BD7-475C-90B1-81FD037F457D}" type="datetime1">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714630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BDB68B-1312-402E-8455-965818B9FAA8}" type="datetime1">
              <a:rPr lang="en-US" smtClean="0"/>
              <a:t>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16626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3F37B4-1CDD-4BEC-AF95-9BAEFEC07B09}" type="datetime1">
              <a:rPr lang="en-US" smtClean="0"/>
              <a:t>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2659559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7759B5-3B98-49EF-9094-E3544B9F128F}" type="datetime1">
              <a:rPr lang="en-US" smtClean="0"/>
              <a:t>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104104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3B66AE-88FD-4D7B-A61B-7F993FE56FAF}" type="datetime1">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3206091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0AF9F9-5031-47D2-A525-1C1A79309028}" type="datetime1">
              <a:rPr lang="en-US" smtClean="0"/>
              <a:t>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6EE6DEE-B277-412F-8503-2977301076E2}" type="slidenum">
              <a:rPr lang="en-US" smtClean="0"/>
              <a:t>‹#›</a:t>
            </a:fld>
            <a:endParaRPr lang="en-US" dirty="0"/>
          </a:p>
        </p:txBody>
      </p:sp>
    </p:spTree>
    <p:extLst>
      <p:ext uri="{BB962C8B-B14F-4D97-AF65-F5344CB8AC3E}">
        <p14:creationId xmlns:p14="http://schemas.microsoft.com/office/powerpoint/2010/main" val="55508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732A0-8885-4CB8-B835-73C3A1F38C0D}" type="datetime1">
              <a:rPr lang="en-US" smtClean="0"/>
              <a:t>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EE6DEE-B277-412F-8503-2977301076E2}" type="slidenum">
              <a:rPr lang="en-US" smtClean="0"/>
              <a:t>‹#›</a:t>
            </a:fld>
            <a:endParaRPr lang="en-US" dirty="0"/>
          </a:p>
        </p:txBody>
      </p:sp>
    </p:spTree>
    <p:extLst>
      <p:ext uri="{BB962C8B-B14F-4D97-AF65-F5344CB8AC3E}">
        <p14:creationId xmlns:p14="http://schemas.microsoft.com/office/powerpoint/2010/main" val="1815815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rcot.com/calendar/2019/12/13/172748-SAW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rcot.com/calendar/2019/12/13/172748-SAW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A297C-19A3-4FDB-AF11-D50A84315108}"/>
              </a:ext>
            </a:extLst>
          </p:cNvPr>
          <p:cNvSpPr>
            <a:spLocks noGrp="1"/>
          </p:cNvSpPr>
          <p:nvPr>
            <p:ph type="title"/>
          </p:nvPr>
        </p:nvSpPr>
        <p:spPr>
          <a:xfrm>
            <a:off x="457200" y="274638"/>
            <a:ext cx="8229600" cy="2697162"/>
          </a:xfrm>
        </p:spPr>
        <p:txBody>
          <a:bodyPr>
            <a:normAutofit/>
          </a:bodyPr>
          <a:lstStyle/>
          <a:p>
            <a:r>
              <a:rPr lang="en-US" b="1" dirty="0">
                <a:latin typeface="Arial" panose="020B0604020202020204" pitchFamily="34" charset="0"/>
                <a:cs typeface="Arial" panose="020B0604020202020204" pitchFamily="34" charset="0"/>
              </a:rPr>
              <a:t>Supply Analysis Working Group Report to WMS</a:t>
            </a:r>
          </a:p>
        </p:txBody>
      </p:sp>
      <p:sp>
        <p:nvSpPr>
          <p:cNvPr id="3" name="Content Placeholder 2">
            <a:extLst>
              <a:ext uri="{FF2B5EF4-FFF2-40B4-BE49-F238E27FC236}">
                <a16:creationId xmlns:a16="http://schemas.microsoft.com/office/drawing/2014/main" id="{C4FCF99A-BC66-4C43-9AA2-5CFBD25ED310}"/>
              </a:ext>
            </a:extLst>
          </p:cNvPr>
          <p:cNvSpPr>
            <a:spLocks noGrp="1"/>
          </p:cNvSpPr>
          <p:nvPr>
            <p:ph idx="1"/>
          </p:nvPr>
        </p:nvSpPr>
        <p:spPr>
          <a:xfrm>
            <a:off x="609600" y="3276601"/>
            <a:ext cx="8077200" cy="1066800"/>
          </a:xfrm>
        </p:spPr>
        <p:txBody>
          <a:bodyPr>
            <a:normAutofit/>
          </a:bodyPr>
          <a:lstStyle/>
          <a:p>
            <a:pPr marL="0" indent="0" algn="ctr">
              <a:buNone/>
            </a:pPr>
            <a:r>
              <a:rPr lang="en-US" sz="2800" dirty="0">
                <a:latin typeface="Arial" panose="020B0604020202020204" pitchFamily="34" charset="0"/>
                <a:cs typeface="Arial" panose="020B0604020202020204" pitchFamily="34" charset="0"/>
              </a:rPr>
              <a:t>January 8, 2020</a:t>
            </a:r>
          </a:p>
        </p:txBody>
      </p:sp>
      <p:sp>
        <p:nvSpPr>
          <p:cNvPr id="4" name="Slide Number Placeholder 3">
            <a:extLst>
              <a:ext uri="{FF2B5EF4-FFF2-40B4-BE49-F238E27FC236}">
                <a16:creationId xmlns:a16="http://schemas.microsoft.com/office/drawing/2014/main" id="{2265CB5B-DDF3-42C7-A2F0-155F47D0DBAC}"/>
              </a:ext>
            </a:extLst>
          </p:cNvPr>
          <p:cNvSpPr>
            <a:spLocks noGrp="1"/>
          </p:cNvSpPr>
          <p:nvPr>
            <p:ph type="sldNum" sz="quarter" idx="12"/>
          </p:nvPr>
        </p:nvSpPr>
        <p:spPr/>
        <p:txBody>
          <a:bodyPr/>
          <a:lstStyle/>
          <a:p>
            <a:fld id="{36EE6DEE-B277-412F-8503-2977301076E2}" type="slidenum">
              <a:rPr lang="en-US" smtClean="0"/>
              <a:t>1</a:t>
            </a:fld>
            <a:endParaRPr lang="en-US" dirty="0"/>
          </a:p>
        </p:txBody>
      </p:sp>
    </p:spTree>
    <p:extLst>
      <p:ext uri="{BB962C8B-B14F-4D97-AF65-F5344CB8AC3E}">
        <p14:creationId xmlns:p14="http://schemas.microsoft.com/office/powerpoint/2010/main" val="3717820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100" b="1" dirty="0">
                <a:latin typeface="Arial" panose="020B0604020202020204" pitchFamily="34" charset="0"/>
                <a:cs typeface="Arial" panose="020B0604020202020204" pitchFamily="34" charset="0"/>
              </a:rPr>
              <a:t>SAWG Open Action Items from WMS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143000"/>
            <a:ext cx="8229600" cy="5211763"/>
          </a:xfrm>
        </p:spPr>
        <p:txBody>
          <a:bodyPr>
            <a:normAutofit lnSpcReduction="10000"/>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TAC Assignment:  Review Methodology used to determine Peaker Net Margin (PNM)</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Language needs to be changed to “Review Methodology used to determine CONE”</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Status: in progress; update later in report</a:t>
            </a:r>
          </a:p>
          <a:p>
            <a:pPr marL="457200" lvl="1" indent="0">
              <a:buNone/>
            </a:pPr>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Review impacts on CDR from monthly generation interconnection report</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Status: Start discussions in 2020 meetings</a:t>
            </a:r>
          </a:p>
          <a:p>
            <a:pPr marL="457200" lvl="1" indent="0">
              <a:buNone/>
            </a:pPr>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Review of Resource Adequacy forecasts and development of a Net Load forecast</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Status: Have begun various discussions at SAWG; update later in report</a:t>
            </a: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81153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December Meeting  – ERCOT Load Forecast</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371599"/>
            <a:ext cx="8229600" cy="5349875"/>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ERCOT presented a detailed Long-term Forecast</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hlinkClick r:id="rId2"/>
              </a:rPr>
              <a:t>http://www.ercot.com/calendar/2019/12/13/172748-SAWG</a:t>
            </a: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Of Note:</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Used in the most recent CDR but not the most recent SARA</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See slides 42-56 for Peak Forecast; lower peak seen driven by lower peak forecasts in the Coastal and South regions </a:t>
            </a:r>
          </a:p>
          <a:p>
            <a:pPr lvl="1"/>
            <a:r>
              <a:rPr lang="en-US" sz="2000" b="1" dirty="0">
                <a:solidFill>
                  <a:schemeClr val="tx1">
                    <a:lumMod val="50000"/>
                    <a:lumOff val="50000"/>
                  </a:schemeClr>
                </a:solidFill>
                <a:latin typeface="Arial" panose="020B0604020202020204" pitchFamily="34" charset="0"/>
                <a:cs typeface="Arial" panose="020B0604020202020204" pitchFamily="34" charset="0"/>
              </a:rPr>
              <a:t>See slides 60-62 for Load Forecast Adjustments</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Lubbock added to North Forecast from 2021 on, based on Lubbock’s Peak Forecast of its growth (~470 MW)</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Rayburn added to East Forecast from 2020 on, based on Rayburn’s Actual Seasonal Peaks from 2019 (~120 MW Summer; ~190 WM Winter)</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Adjustments for Large Industrial facilities:</a:t>
            </a:r>
          </a:p>
          <a:p>
            <a:pPr lvl="3"/>
            <a:r>
              <a:rPr lang="en-US" sz="1400" b="1" dirty="0">
                <a:solidFill>
                  <a:schemeClr val="tx1">
                    <a:lumMod val="50000"/>
                    <a:lumOff val="50000"/>
                  </a:schemeClr>
                </a:solidFill>
                <a:latin typeface="Arial" panose="020B0604020202020204" pitchFamily="34" charset="0"/>
                <a:cs typeface="Arial" panose="020B0604020202020204" pitchFamily="34" charset="0"/>
              </a:rPr>
              <a:t>Coast, 425-650 MW phased in over time</a:t>
            </a:r>
          </a:p>
          <a:p>
            <a:pPr lvl="3"/>
            <a:r>
              <a:rPr lang="en-US" sz="1400" b="1" dirty="0">
                <a:solidFill>
                  <a:schemeClr val="tx1">
                    <a:lumMod val="50000"/>
                    <a:lumOff val="50000"/>
                  </a:schemeClr>
                </a:solidFill>
                <a:latin typeface="Arial" panose="020B0604020202020204" pitchFamily="34" charset="0"/>
                <a:cs typeface="Arial" panose="020B0604020202020204" pitchFamily="34" charset="0"/>
              </a:rPr>
              <a:t>South, 75-93 MW phased in over time</a:t>
            </a:r>
          </a:p>
          <a:p>
            <a:pPr lvl="3"/>
            <a:r>
              <a:rPr lang="en-US" sz="1400" b="1" dirty="0">
                <a:solidFill>
                  <a:schemeClr val="tx1">
                    <a:lumMod val="50000"/>
                    <a:lumOff val="50000"/>
                  </a:schemeClr>
                </a:solidFill>
                <a:latin typeface="Arial" panose="020B0604020202020204" pitchFamily="34" charset="0"/>
                <a:cs typeface="Arial" panose="020B0604020202020204" pitchFamily="34" charset="0"/>
              </a:rPr>
              <a:t>Far West, 400 MW  </a:t>
            </a: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10181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December Meeting  – December CDR Report</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295400"/>
            <a:ext cx="8229600" cy="5181600"/>
          </a:xfrm>
        </p:spPr>
        <p:txBody>
          <a:bodyPr>
            <a:normAutofit lnSpcReduction="10000"/>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CDR released on December 5</a:t>
            </a:r>
            <a:r>
              <a:rPr lang="en-US" sz="2400" b="1" baseline="30000" dirty="0">
                <a:solidFill>
                  <a:schemeClr val="tx1">
                    <a:lumMod val="50000"/>
                    <a:lumOff val="50000"/>
                  </a:schemeClr>
                </a:solidFill>
                <a:latin typeface="Arial" panose="020B0604020202020204" pitchFamily="34" charset="0"/>
                <a:cs typeface="Arial" panose="020B0604020202020204" pitchFamily="34" charset="0"/>
              </a:rPr>
              <a:t>th</a:t>
            </a: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Planning reserve margin for Summer 2020 is forecasted to be 10.6%, 2% higher than Summer 2019 </a:t>
            </a:r>
          </a:p>
          <a:p>
            <a:pPr lvl="1"/>
            <a:endParaRPr lang="en-US" sz="1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Of Note: </a:t>
            </a: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Increase attributed to:</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About 1% increase to reserve margin due to wind capacity calculation changes from NPRR 958, which changed the wind and solar capacity calculations and NPRR 959, which created the panhandle region for wind capacity calculations </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Additional installations of Wind, Solar and small natural gas </a:t>
            </a:r>
          </a:p>
          <a:p>
            <a:pPr lvl="2"/>
            <a:r>
              <a:rPr lang="en-US" sz="1800" b="1" dirty="0">
                <a:solidFill>
                  <a:schemeClr val="tx1">
                    <a:lumMod val="50000"/>
                    <a:lumOff val="50000"/>
                  </a:schemeClr>
                </a:solidFill>
                <a:latin typeface="Arial" panose="020B0604020202020204" pitchFamily="34" charset="0"/>
                <a:cs typeface="Arial" panose="020B0604020202020204" pitchFamily="34" charset="0"/>
              </a:rPr>
              <a:t>Load forecast decline based on previously mentioned Long-Term Load Forecast</a:t>
            </a:r>
          </a:p>
          <a:p>
            <a:pPr lvl="2"/>
            <a:endParaRPr lang="en-US"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Remaining questions to Pete Warnken Pete.Warnken@ercot.com</a:t>
            </a:r>
          </a:p>
          <a:p>
            <a:pPr marL="457200" lvl="1" indent="0">
              <a:buNone/>
            </a:pPr>
            <a:endParaRPr lang="en-US" sz="1400" b="1" dirty="0">
              <a:solidFill>
                <a:schemeClr val="tx1">
                  <a:lumMod val="50000"/>
                  <a:lumOff val="50000"/>
                </a:schemeClr>
              </a:solidFill>
              <a:latin typeface="Arial" panose="020B0604020202020204" pitchFamily="34" charset="0"/>
              <a:cs typeface="Arial" panose="020B0604020202020204" pitchFamily="34" charset="0"/>
            </a:endParaRPr>
          </a:p>
          <a:p>
            <a:endParaRPr lang="en-US" sz="18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661627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December Meeting  – Comparative Analysis of Peak Average Capacity Contributions based on Net Load Hours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447800"/>
            <a:ext cx="8229600" cy="4906963"/>
          </a:xfrm>
        </p:spPr>
        <p:txBody>
          <a:bodyPr>
            <a:normAutofit/>
          </a:bodyPr>
          <a:lstStyle/>
          <a:p>
            <a:r>
              <a:rPr lang="en-US" sz="2000" b="1" dirty="0">
                <a:solidFill>
                  <a:schemeClr val="tx1">
                    <a:lumMod val="50000"/>
                    <a:lumOff val="50000"/>
                  </a:schemeClr>
                </a:solidFill>
                <a:latin typeface="Arial" panose="020B0604020202020204" pitchFamily="34" charset="0"/>
                <a:cs typeface="Arial" panose="020B0604020202020204" pitchFamily="34" charset="0"/>
              </a:rPr>
              <a:t>ERCOT presented an update on IRR Contribution Comparisons and the difference in Peak Load versus Peak Net Load for both Summer and Winter Peaks</a:t>
            </a:r>
          </a:p>
          <a:p>
            <a:r>
              <a:rPr lang="en-US" sz="2000" b="1" dirty="0">
                <a:solidFill>
                  <a:schemeClr val="tx1">
                    <a:lumMod val="50000"/>
                    <a:lumOff val="50000"/>
                  </a:schemeClr>
                </a:solidFill>
                <a:latin typeface="Arial" panose="020B0604020202020204" pitchFamily="34" charset="0"/>
                <a:cs typeface="Arial" panose="020B0604020202020204" pitchFamily="34" charset="0"/>
              </a:rPr>
              <a:t>Summer 2017-2019</a:t>
            </a:r>
          </a:p>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4" name="Picture 3">
            <a:extLst>
              <a:ext uri="{FF2B5EF4-FFF2-40B4-BE49-F238E27FC236}">
                <a16:creationId xmlns:a16="http://schemas.microsoft.com/office/drawing/2014/main" id="{A07833A9-3346-43B5-9C01-2A9505D55EDD}"/>
              </a:ext>
            </a:extLst>
          </p:cNvPr>
          <p:cNvPicPr>
            <a:picLocks noChangeAspect="1"/>
          </p:cNvPicPr>
          <p:nvPr/>
        </p:nvPicPr>
        <p:blipFill>
          <a:blip r:embed="rId2"/>
          <a:stretch>
            <a:fillRect/>
          </a:stretch>
        </p:blipFill>
        <p:spPr>
          <a:xfrm>
            <a:off x="1600200" y="3048000"/>
            <a:ext cx="5023539" cy="3255546"/>
          </a:xfrm>
          <a:prstGeom prst="rect">
            <a:avLst/>
          </a:prstGeom>
        </p:spPr>
      </p:pic>
    </p:spTree>
    <p:extLst>
      <p:ext uri="{BB962C8B-B14F-4D97-AF65-F5344CB8AC3E}">
        <p14:creationId xmlns:p14="http://schemas.microsoft.com/office/powerpoint/2010/main" val="351888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fontScale="90000"/>
          </a:bodyPr>
          <a:lstStyle/>
          <a:p>
            <a:pPr algn="l"/>
            <a:r>
              <a:rPr lang="en-US" sz="3100" b="1" dirty="0">
                <a:latin typeface="Arial" panose="020B0604020202020204" pitchFamily="34" charset="0"/>
                <a:cs typeface="Arial" panose="020B0604020202020204" pitchFamily="34" charset="0"/>
              </a:rPr>
              <a:t>SAWG December Meeting  – Comparative Analysis of Peak Average Capacity Contributions based on Net Load Hours</a:t>
            </a:r>
            <a:br>
              <a:rPr lang="en-US" sz="2800" b="1" dirty="0">
                <a:latin typeface="Arial" panose="020B0604020202020204" pitchFamily="34" charset="0"/>
                <a:cs typeface="Arial" panose="020B0604020202020204" pitchFamily="34" charset="0"/>
              </a:rPr>
            </a:b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447800"/>
            <a:ext cx="8229600" cy="4906963"/>
          </a:xfrm>
        </p:spPr>
        <p:txBody>
          <a:bodyPr>
            <a:normAutofit/>
          </a:bodyPr>
          <a:lstStyle/>
          <a:p>
            <a:r>
              <a:rPr lang="en-US" sz="2000" b="1" dirty="0">
                <a:solidFill>
                  <a:schemeClr val="tx1">
                    <a:lumMod val="50000"/>
                    <a:lumOff val="50000"/>
                  </a:schemeClr>
                </a:solidFill>
                <a:latin typeface="Arial" panose="020B0604020202020204" pitchFamily="34" charset="0"/>
                <a:cs typeface="Arial" panose="020B0604020202020204" pitchFamily="34" charset="0"/>
              </a:rPr>
              <a:t>ERCOT presented an update on IRR Contribution Comparisons and the difference in Peak Load versus Peak Net Load for both Summer and Winter Peaks</a:t>
            </a:r>
          </a:p>
          <a:p>
            <a:r>
              <a:rPr lang="en-US" sz="2000" b="1" dirty="0">
                <a:solidFill>
                  <a:schemeClr val="tx1">
                    <a:lumMod val="50000"/>
                    <a:lumOff val="50000"/>
                  </a:schemeClr>
                </a:solidFill>
                <a:latin typeface="Arial" panose="020B0604020202020204" pitchFamily="34" charset="0"/>
                <a:cs typeface="Arial" panose="020B0604020202020204" pitchFamily="34" charset="0"/>
              </a:rPr>
              <a:t>Winter 2016/2017 – 2018/2019</a:t>
            </a:r>
          </a:p>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6" name="Picture 5">
            <a:extLst>
              <a:ext uri="{FF2B5EF4-FFF2-40B4-BE49-F238E27FC236}">
                <a16:creationId xmlns:a16="http://schemas.microsoft.com/office/drawing/2014/main" id="{7E409FF4-BA58-4A83-97DF-417B243F8FA0}"/>
              </a:ext>
            </a:extLst>
          </p:cNvPr>
          <p:cNvPicPr>
            <a:picLocks noChangeAspect="1"/>
          </p:cNvPicPr>
          <p:nvPr/>
        </p:nvPicPr>
        <p:blipFill>
          <a:blip r:embed="rId2"/>
          <a:stretch>
            <a:fillRect/>
          </a:stretch>
        </p:blipFill>
        <p:spPr>
          <a:xfrm>
            <a:off x="1447800" y="3200400"/>
            <a:ext cx="5029636" cy="2798307"/>
          </a:xfrm>
          <a:prstGeom prst="rect">
            <a:avLst/>
          </a:prstGeom>
        </p:spPr>
      </p:pic>
    </p:spTree>
    <p:extLst>
      <p:ext uri="{BB962C8B-B14F-4D97-AF65-F5344CB8AC3E}">
        <p14:creationId xmlns:p14="http://schemas.microsoft.com/office/powerpoint/2010/main" val="641719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100" b="1" dirty="0">
                <a:latin typeface="Arial" panose="020B0604020202020204" pitchFamily="34" charset="0"/>
                <a:cs typeface="Arial" panose="020B0604020202020204" pitchFamily="34" charset="0"/>
              </a:rPr>
              <a:t>SAWG December Meeting  – Discussions on Development of a Net Load Forecast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752600"/>
            <a:ext cx="8229600" cy="4602163"/>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SAWG discussed a probabilistic modeling approach for assessing hourly operating reserve shortage risks </a:t>
            </a:r>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pPr lvl="1"/>
            <a:r>
              <a:rPr lang="en-US" sz="1800" b="1" dirty="0">
                <a:solidFill>
                  <a:schemeClr val="tx1">
                    <a:lumMod val="50000"/>
                    <a:lumOff val="50000"/>
                  </a:schemeClr>
                </a:solidFill>
                <a:latin typeface="Arial" panose="020B0604020202020204" pitchFamily="34" charset="0"/>
                <a:cs typeface="Arial" panose="020B0604020202020204" pitchFamily="34" charset="0"/>
              </a:rPr>
              <a:t>ERCOT currently provides similar information in an aggregated monthly forma for NERC</a:t>
            </a:r>
          </a:p>
          <a:p>
            <a:pPr lvl="1"/>
            <a:endParaRPr lang="en-US" sz="1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SAWG will continue to discuss building a report to understand correlations related to risk of reserved shortages to increase renewables through different variables</a:t>
            </a:r>
          </a:p>
          <a:p>
            <a:endParaRPr lang="en-US" sz="1800" b="1"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1400" b="1" dirty="0">
              <a:solidFill>
                <a:schemeClr val="tx1">
                  <a:lumMod val="50000"/>
                  <a:lumOff val="50000"/>
                </a:schemeClr>
              </a:solidFill>
              <a:latin typeface="Arial" panose="020B0604020202020204" pitchFamily="34" charset="0"/>
              <a:cs typeface="Arial" panose="020B0604020202020204" pitchFamily="34" charset="0"/>
            </a:endParaRPr>
          </a:p>
          <a:p>
            <a:pPr lvl="1"/>
            <a:endParaRPr lang="en-US" sz="1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90958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100" b="1" dirty="0">
                <a:latin typeface="Arial" panose="020B0604020202020204" pitchFamily="34" charset="0"/>
                <a:cs typeface="Arial" panose="020B0604020202020204" pitchFamily="34" charset="0"/>
              </a:rPr>
              <a:t>CONE Study Methodology Write-up – Request for Feedback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752600"/>
            <a:ext cx="8229600" cy="4602163"/>
          </a:xfrm>
        </p:spPr>
        <p:txBody>
          <a:bodyPr>
            <a:normAutofit fontScale="92500" lnSpcReduction="20000"/>
          </a:bodyPr>
          <a:lstStyle/>
          <a:p>
            <a:r>
              <a:rPr lang="en-US" sz="2600" b="1" dirty="0">
                <a:solidFill>
                  <a:schemeClr val="tx1">
                    <a:lumMod val="50000"/>
                    <a:lumOff val="50000"/>
                  </a:schemeClr>
                </a:solidFill>
                <a:latin typeface="Arial" panose="020B0604020202020204" pitchFamily="34" charset="0"/>
                <a:cs typeface="Arial" panose="020B0604020202020204" pitchFamily="34" charset="0"/>
              </a:rPr>
              <a:t>ERCOT presented language for a “CONE Study Methodology Draft” to be part of the “ERCOT Study Process and Methodology Manual for EORM MERM </a:t>
            </a:r>
            <a:r>
              <a:rPr lang="en-US" sz="2600" b="1" dirty="0">
                <a:solidFill>
                  <a:schemeClr val="tx1">
                    <a:lumMod val="50000"/>
                    <a:lumOff val="50000"/>
                  </a:schemeClr>
                </a:solidFill>
                <a:latin typeface="Arial" panose="020B0604020202020204" pitchFamily="34" charset="0"/>
                <a:cs typeface="Arial" panose="020B0604020202020204" pitchFamily="34" charset="0"/>
                <a:hlinkClick r:id="rId2"/>
              </a:rPr>
              <a:t>http://www.ercot.com/calendar/2019/12/13/172748-SAWG</a:t>
            </a:r>
            <a:endParaRPr lang="en-US" sz="2600" b="1" dirty="0">
              <a:solidFill>
                <a:schemeClr val="tx1">
                  <a:lumMod val="50000"/>
                  <a:lumOff val="50000"/>
                </a:schemeClr>
              </a:solidFill>
              <a:latin typeface="Arial" panose="020B0604020202020204" pitchFamily="34" charset="0"/>
              <a:cs typeface="Arial" panose="020B0604020202020204" pitchFamily="34" charset="0"/>
            </a:endParaRP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600" b="1" dirty="0">
                <a:solidFill>
                  <a:schemeClr val="tx1">
                    <a:lumMod val="50000"/>
                    <a:lumOff val="50000"/>
                  </a:schemeClr>
                </a:solidFill>
                <a:latin typeface="Arial" panose="020B0604020202020204" pitchFamily="34" charset="0"/>
                <a:cs typeface="Arial" panose="020B0604020202020204" pitchFamily="34" charset="0"/>
              </a:rPr>
              <a:t>Background:</a:t>
            </a:r>
          </a:p>
          <a:p>
            <a:pPr lvl="1"/>
            <a:r>
              <a:rPr lang="en-US" sz="1900" b="1" dirty="0">
                <a:solidFill>
                  <a:schemeClr val="tx1">
                    <a:lumMod val="50000"/>
                    <a:lumOff val="50000"/>
                  </a:schemeClr>
                </a:solidFill>
                <a:latin typeface="Arial" panose="020B0604020202020204" pitchFamily="34" charset="0"/>
                <a:cs typeface="Arial" panose="020B0604020202020204" pitchFamily="34" charset="0"/>
              </a:rPr>
              <a:t>ERCOT  previously presented a timeline for the study to be done in coordination with every other LTSA (= every 4 years) and to feed into the Reserve Margin Study</a:t>
            </a:r>
          </a:p>
          <a:p>
            <a:pPr marL="457200" lvl="1" indent="0">
              <a:buNone/>
            </a:pPr>
            <a:endParaRPr lang="en-US" sz="2000" b="1" dirty="0">
              <a:solidFill>
                <a:schemeClr val="tx1">
                  <a:lumMod val="50000"/>
                  <a:lumOff val="50000"/>
                </a:schemeClr>
              </a:solidFill>
              <a:latin typeface="Arial" panose="020B0604020202020204" pitchFamily="34" charset="0"/>
              <a:cs typeface="Arial" panose="020B0604020202020204" pitchFamily="34" charset="0"/>
            </a:endParaRPr>
          </a:p>
          <a:p>
            <a:r>
              <a:rPr lang="en-US" sz="2600" b="1" dirty="0">
                <a:solidFill>
                  <a:schemeClr val="tx1">
                    <a:lumMod val="50000"/>
                    <a:lumOff val="50000"/>
                  </a:schemeClr>
                </a:solidFill>
                <a:latin typeface="Arial" panose="020B0604020202020204" pitchFamily="34" charset="0"/>
                <a:cs typeface="Arial" panose="020B0604020202020204" pitchFamily="34" charset="0"/>
              </a:rPr>
              <a:t>Requesting comments on this Draft and a possible NPRR for a week ahead of February SAWG – due February 20</a:t>
            </a:r>
            <a:r>
              <a:rPr lang="en-US" sz="2600" b="1" baseline="30000" dirty="0">
                <a:solidFill>
                  <a:schemeClr val="tx1">
                    <a:lumMod val="50000"/>
                    <a:lumOff val="50000"/>
                  </a:schemeClr>
                </a:solidFill>
                <a:latin typeface="Arial" panose="020B0604020202020204" pitchFamily="34" charset="0"/>
                <a:cs typeface="Arial" panose="020B0604020202020204" pitchFamily="34" charset="0"/>
              </a:rPr>
              <a:t>th</a:t>
            </a:r>
            <a:r>
              <a:rPr lang="en-US" sz="2600" b="1" dirty="0">
                <a:solidFill>
                  <a:schemeClr val="tx1">
                    <a:lumMod val="50000"/>
                    <a:lumOff val="50000"/>
                  </a:schemeClr>
                </a:solidFill>
                <a:latin typeface="Arial" panose="020B0604020202020204" pitchFamily="34" charset="0"/>
                <a:cs typeface="Arial" panose="020B0604020202020204" pitchFamily="34" charset="0"/>
              </a:rPr>
              <a:t> </a:t>
            </a: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336799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8F2E1-0F47-4122-BDF0-FF9AC70A346F}"/>
              </a:ext>
            </a:extLst>
          </p:cNvPr>
          <p:cNvSpPr>
            <a:spLocks noGrp="1"/>
          </p:cNvSpPr>
          <p:nvPr>
            <p:ph type="title"/>
          </p:nvPr>
        </p:nvSpPr>
        <p:spPr>
          <a:xfrm>
            <a:off x="457200" y="381000"/>
            <a:ext cx="8229600" cy="1143000"/>
          </a:xfrm>
        </p:spPr>
        <p:txBody>
          <a:bodyPr>
            <a:normAutofit/>
          </a:bodyPr>
          <a:lstStyle/>
          <a:p>
            <a:pPr algn="l"/>
            <a:r>
              <a:rPr lang="en-US" sz="3100" b="1" dirty="0">
                <a:latin typeface="Arial" panose="020B0604020202020204" pitchFamily="34" charset="0"/>
                <a:cs typeface="Arial" panose="020B0604020202020204" pitchFamily="34" charset="0"/>
              </a:rPr>
              <a:t>Next Meetings </a:t>
            </a:r>
            <a:endParaRPr lang="en-US" sz="2800" dirty="0"/>
          </a:p>
        </p:txBody>
      </p:sp>
      <p:sp>
        <p:nvSpPr>
          <p:cNvPr id="3" name="Content Placeholder 2">
            <a:extLst>
              <a:ext uri="{FF2B5EF4-FFF2-40B4-BE49-F238E27FC236}">
                <a16:creationId xmlns:a16="http://schemas.microsoft.com/office/drawing/2014/main" id="{CFF39E91-3AC4-4F7B-A60D-26E1379718F6}"/>
              </a:ext>
            </a:extLst>
          </p:cNvPr>
          <p:cNvSpPr>
            <a:spLocks noGrp="1"/>
          </p:cNvSpPr>
          <p:nvPr>
            <p:ph idx="1"/>
          </p:nvPr>
        </p:nvSpPr>
        <p:spPr>
          <a:xfrm>
            <a:off x="457200" y="1752600"/>
            <a:ext cx="8229600" cy="4602163"/>
          </a:xfrm>
        </p:spPr>
        <p:txBody>
          <a:bodyPr>
            <a:normAutofit/>
          </a:bodyPr>
          <a:lstStyle/>
          <a:p>
            <a:r>
              <a:rPr lang="en-US" sz="2400" b="1" dirty="0">
                <a:solidFill>
                  <a:schemeClr val="tx1">
                    <a:lumMod val="50000"/>
                    <a:lumOff val="50000"/>
                  </a:schemeClr>
                </a:solidFill>
                <a:latin typeface="Arial" panose="020B0604020202020204" pitchFamily="34" charset="0"/>
                <a:cs typeface="Arial" panose="020B0604020202020204" pitchFamily="34" charset="0"/>
              </a:rPr>
              <a:t>January 24, 2020</a:t>
            </a:r>
          </a:p>
          <a:p>
            <a:endParaRPr lang="en-US" sz="2400" b="1" dirty="0">
              <a:solidFill>
                <a:schemeClr val="tx1">
                  <a:lumMod val="50000"/>
                  <a:lumOff val="50000"/>
                </a:schemeClr>
              </a:solidFill>
              <a:latin typeface="Arial" panose="020B0604020202020204" pitchFamily="34" charset="0"/>
              <a:cs typeface="Arial" panose="020B0604020202020204" pitchFamily="34" charset="0"/>
            </a:endParaRPr>
          </a:p>
          <a:p>
            <a:r>
              <a:rPr lang="en-US" sz="2400" b="1" dirty="0">
                <a:solidFill>
                  <a:schemeClr val="tx1">
                    <a:lumMod val="50000"/>
                    <a:lumOff val="50000"/>
                  </a:schemeClr>
                </a:solidFill>
                <a:latin typeface="Arial" panose="020B0604020202020204" pitchFamily="34" charset="0"/>
                <a:cs typeface="Arial" panose="020B0604020202020204" pitchFamily="34" charset="0"/>
              </a:rPr>
              <a:t>February 27, 2020</a:t>
            </a:r>
          </a:p>
          <a:p>
            <a:pPr marL="0" indent="0">
              <a:buNone/>
            </a:pPr>
            <a:endParaRPr lang="en-US" sz="2400" b="1" dirty="0">
              <a:solidFill>
                <a:schemeClr val="tx1">
                  <a:lumMod val="50000"/>
                  <a:lumOff val="50000"/>
                </a:schemeClr>
              </a:solidFill>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DA37FA1F-DAAF-4808-A399-41063F91258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6EE6DEE-B277-412F-8503-2977301076E2}"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042903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D7FB2E800D0445AB60BE4CF6693240" ma:contentTypeVersion="9" ma:contentTypeDescription="Create a new document." ma:contentTypeScope="" ma:versionID="cba75499531ceb3f246cf6adc3a33ce8">
  <xsd:schema xmlns:xsd="http://www.w3.org/2001/XMLSchema" xmlns:xs="http://www.w3.org/2001/XMLSchema" xmlns:p="http://schemas.microsoft.com/office/2006/metadata/properties" xmlns:ns3="ace0c983-095b-4ab2-a133-4fa3e902b0fc" targetNamespace="http://schemas.microsoft.com/office/2006/metadata/properties" ma:root="true" ma:fieldsID="3a86683aa51a3373566f47fbb9006bc8" ns3:_="">
    <xsd:import namespace="ace0c983-095b-4ab2-a133-4fa3e902b0f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e0c983-095b-4ab2-a133-4fa3e902b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8CE2DDC-B89F-47CA-A5CF-08D365F4B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e0c983-095b-4ab2-a133-4fa3e902b0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D2F5E0E-2CBD-45B1-B655-24315E7D52AD}">
  <ds:schemaRefs>
    <ds:schemaRef ds:uri="http://www.w3.org/XML/1998/namespace"/>
    <ds:schemaRef ds:uri="http://purl.org/dc/dcmityp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ace0c983-095b-4ab2-a133-4fa3e902b0fc"/>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AE2ECC2F-A9D3-446E-81C4-139727DC35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9033</TotalTime>
  <Words>611</Words>
  <Application>Microsoft Office PowerPoint</Application>
  <PresentationFormat>On-screen Show (4:3)</PresentationFormat>
  <Paragraphs>68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Supply Analysis Working Group Report to WMS</vt:lpstr>
      <vt:lpstr>SAWG Open Action Items from WMS </vt:lpstr>
      <vt:lpstr>SAWG December Meeting  – ERCOT Load Forecast </vt:lpstr>
      <vt:lpstr>SAWG December Meeting  – December CDR Report </vt:lpstr>
      <vt:lpstr>SAWG December Meeting  – Comparative Analysis of Peak Average Capacity Contributions based on Net Load Hours </vt:lpstr>
      <vt:lpstr>SAWG December Meeting  – Comparative Analysis of Peak Average Capacity Contributions based on Net Load Hours </vt:lpstr>
      <vt:lpstr>SAWG December Meeting  – Discussions on Development of a Net Load Forecast </vt:lpstr>
      <vt:lpstr>CONE Study Methodology Write-up – Request for Feedback </vt:lpstr>
      <vt:lpstr>Next Meetings </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Reliant Energy</dc:creator>
  <cp:lastModifiedBy>Caitlin Smith</cp:lastModifiedBy>
  <cp:revision>85</cp:revision>
  <cp:lastPrinted>2020-01-08T14:48:33Z</cp:lastPrinted>
  <dcterms:created xsi:type="dcterms:W3CDTF">2018-10-08T15:17:08Z</dcterms:created>
  <dcterms:modified xsi:type="dcterms:W3CDTF">2020-01-08T14:51:07Z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0x0101008CD7FB2E800D0445AB60BE4CF6693240</vt:lpwstr>
  </property>
</Properties>
</file>