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2"/>
  </p:notesMasterIdLst>
  <p:handoutMasterIdLst>
    <p:handoutMasterId r:id="rId13"/>
  </p:handoutMasterIdLst>
  <p:sldIdLst>
    <p:sldId id="338" r:id="rId6"/>
    <p:sldId id="355" r:id="rId7"/>
    <p:sldId id="375" r:id="rId8"/>
    <p:sldId id="394" r:id="rId9"/>
    <p:sldId id="395" r:id="rId10"/>
    <p:sldId id="391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75"/>
            <p14:sldId id="394"/>
            <p14:sldId id="395"/>
            <p14:sldId id="3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77" d="100"/>
          <a:sy n="77" d="100"/>
        </p:scale>
        <p:origin x="108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22098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Retail Projects Update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Market Subcommittee (RMS)</a:t>
            </a:r>
            <a:endParaRPr lang="en-US" dirty="0" smtClean="0"/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Jan 07,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smtClean="0"/>
              <a:t>ERCOT </a:t>
            </a:r>
            <a:r>
              <a:rPr lang="en-US" sz="2000" dirty="0"/>
              <a:t>Retail Portfolio Refresh</a:t>
            </a:r>
            <a:endParaRPr lang="en-US" sz="2000" dirty="0" smtClean="0"/>
          </a:p>
          <a:p>
            <a:pPr lvl="1"/>
            <a:r>
              <a:rPr lang="en-US" sz="1600" dirty="0" smtClean="0"/>
              <a:t>PR288-01 EDI Map and Translator Replacement</a:t>
            </a:r>
          </a:p>
          <a:p>
            <a:pPr lvl="1"/>
            <a:r>
              <a:rPr lang="en-US" sz="1600" dirty="0" smtClean="0"/>
              <a:t>PR288-02 NAESB Application Tech Refresh</a:t>
            </a:r>
          </a:p>
          <a:p>
            <a:pPr lvl="1"/>
            <a:r>
              <a:rPr lang="en-US" sz="1600" dirty="0" smtClean="0"/>
              <a:t>Anticipated 2020 Impacts to the Retail Market</a:t>
            </a:r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PR288-01 EDI Translator Project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3743" y="838200"/>
            <a:ext cx="8305800" cy="1447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While this is an internal application, ERCOT will request some level of market participation</a:t>
            </a:r>
            <a:r>
              <a:rPr lang="en-US" sz="2000" dirty="0"/>
              <a:t> </a:t>
            </a:r>
            <a:r>
              <a:rPr lang="en-US" sz="2000" dirty="0" smtClean="0"/>
              <a:t>for testing transactions through RMTE. </a:t>
            </a:r>
            <a:r>
              <a:rPr lang="en-US" sz="2000" dirty="0"/>
              <a:t>Targeting </a:t>
            </a:r>
            <a:r>
              <a:rPr lang="en-US" sz="2000" dirty="0" smtClean="0"/>
              <a:t>late-Q3/early-Q4 </a:t>
            </a:r>
            <a:r>
              <a:rPr lang="en-US" sz="2000" dirty="0"/>
              <a:t>(tentatively) for release into RMTE</a:t>
            </a:r>
          </a:p>
          <a:p>
            <a:r>
              <a:rPr lang="en-US" sz="2000" dirty="0" smtClean="0"/>
              <a:t>Standing item at TXSET for feedback on the EDI project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PR288-02 NAESB Application Tech Refresh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066800"/>
            <a:ext cx="8305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Project initiated in June. </a:t>
            </a:r>
          </a:p>
          <a:p>
            <a:r>
              <a:rPr lang="en-US" sz="2000" dirty="0" smtClean="0"/>
              <a:t>Changes include NAESB application upgrade (for TLS1.2 support).</a:t>
            </a:r>
          </a:p>
          <a:p>
            <a:r>
              <a:rPr lang="en-US" sz="2000" dirty="0" smtClean="0"/>
              <a:t>We </a:t>
            </a:r>
            <a:r>
              <a:rPr lang="en-US" sz="2000" dirty="0"/>
              <a:t>anticipate TLS 1.2 will be required for NAESB B2B before end of next </a:t>
            </a:r>
            <a:r>
              <a:rPr lang="en-US" sz="2000" dirty="0" smtClean="0"/>
              <a:t>year. Similar changes have been made in other areas such as </a:t>
            </a:r>
            <a:r>
              <a:rPr lang="en-US" sz="2000" dirty="0" err="1" smtClean="0"/>
              <a:t>MarkeTrak</a:t>
            </a:r>
            <a:r>
              <a:rPr lang="en-US" sz="2000" dirty="0" smtClean="0"/>
              <a:t> and MIS APIs. </a:t>
            </a:r>
          </a:p>
          <a:p>
            <a:r>
              <a:rPr lang="en-US" sz="2000" dirty="0" smtClean="0"/>
              <a:t>We anticipate NAESB Market Testing in RMTE to coincide with EDI testing.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0943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Impacts to the Retail 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8534400" cy="4392656"/>
          </a:xfrm>
        </p:spPr>
        <p:txBody>
          <a:bodyPr/>
          <a:lstStyle/>
          <a:p>
            <a:r>
              <a:rPr lang="en-US" sz="2400" dirty="0"/>
              <a:t>TX SET requested cancellation of </a:t>
            </a:r>
            <a:r>
              <a:rPr lang="en-US" sz="2400" dirty="0" smtClean="0"/>
              <a:t>2 Extracts generated from the system being replaced (867 RCSO, 997 Report)</a:t>
            </a:r>
          </a:p>
          <a:p>
            <a:r>
              <a:rPr lang="en-US" sz="2400" dirty="0" smtClean="0"/>
              <a:t>ERCOT estimates that a joint testing cycle in the Retail Market Test Environment (RMTE) for the EDI translator and NAESB can be achieved during Q3, 2020.</a:t>
            </a:r>
          </a:p>
          <a:p>
            <a:r>
              <a:rPr lang="en-US" sz="2400" dirty="0" smtClean="0"/>
              <a:t>Market </a:t>
            </a:r>
            <a:r>
              <a:rPr lang="en-US" sz="2400" dirty="0"/>
              <a:t>testing has been discussed with both TX SET and TDTMS.  Will involve each unique NAESB Trading Partner (distinct connection URL) and an exchange of at least 2 files chosen by size.</a:t>
            </a:r>
          </a:p>
          <a:p>
            <a:r>
              <a:rPr lang="en-US" sz="2400" dirty="0" smtClean="0"/>
              <a:t>ERCOT will return to RMS monthly with more information as it becomes available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942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5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db64cb27-6b28-4b9c-8349-fb9d75ca019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42366</TotalTime>
  <Words>216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1_Custom Design</vt:lpstr>
      <vt:lpstr>Office Theme</vt:lpstr>
      <vt:lpstr>PowerPoint Presentation</vt:lpstr>
      <vt:lpstr>Agenda</vt:lpstr>
      <vt:lpstr>PR288-01 EDI Translator Project</vt:lpstr>
      <vt:lpstr>PR288-02 NAESB Application Tech Refresh</vt:lpstr>
      <vt:lpstr>2020 Impacts to the Retail Market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Jandhyala, Saritha</cp:lastModifiedBy>
  <cp:revision>555</cp:revision>
  <cp:lastPrinted>2019-11-04T17:12:57Z</cp:lastPrinted>
  <dcterms:created xsi:type="dcterms:W3CDTF">2016-01-21T15:20:31Z</dcterms:created>
  <dcterms:modified xsi:type="dcterms:W3CDTF">2020-01-07T01:38:14Z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