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411" r:id="rId5"/>
    <p:sldId id="2443" r:id="rId6"/>
    <p:sldId id="2485" r:id="rId7"/>
    <p:sldId id="2480" r:id="rId8"/>
    <p:sldId id="2498" r:id="rId9"/>
    <p:sldId id="2499" r:id="rId10"/>
    <p:sldId id="2497" r:id="rId11"/>
    <p:sldId id="2486" r:id="rId12"/>
    <p:sldId id="2481" r:id="rId13"/>
    <p:sldId id="2489" r:id="rId14"/>
    <p:sldId id="2491" r:id="rId15"/>
    <p:sldId id="2490" r:id="rId16"/>
    <p:sldId id="2496" r:id="rId17"/>
    <p:sldId id="2492" r:id="rId18"/>
    <p:sldId id="2493" r:id="rId19"/>
    <p:sldId id="2495" r:id="rId20"/>
    <p:sldId id="2487" r:id="rId21"/>
    <p:sldId id="2482" r:id="rId22"/>
    <p:sldId id="2488" r:id="rId23"/>
    <p:sldId id="2500" r:id="rId24"/>
    <p:sldId id="2502" r:id="rId25"/>
    <p:sldId id="2501" r:id="rId26"/>
    <p:sldId id="2373" r:id="rId27"/>
  </p:sldIdLst>
  <p:sldSz cx="10058400" cy="7772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A" lastIdx="1" clrIdx="0"/>
  <p:cmAuthor id="2" name="Kenny Kwong" initials="KK" lastIdx="1" clrIdx="1"/>
  <p:cmAuthor id="3" name="CARONNA, DIA" initials="CD" lastIdx="11" clrIdx="2"/>
  <p:cmAuthor id="4" name="Jones, William" initials="JW" lastIdx="9" clrIdx="3"/>
  <p:cmAuthor id="5" name="Frank Hoss Jr" initials="FHJ" lastIdx="6" clrIdx="4">
    <p:extLst>
      <p:ext uri="{19B8F6BF-5375-455C-9EA6-DF929625EA0E}">
        <p15:presenceInfo xmlns:p15="http://schemas.microsoft.com/office/powerpoint/2012/main" userId="Frank Hoss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3366A7"/>
    <a:srgbClr val="A49D87"/>
    <a:srgbClr val="4297B4"/>
    <a:srgbClr val="7A9DB4"/>
    <a:srgbClr val="F1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312" autoAdjust="0"/>
  </p:normalViewPr>
  <p:slideViewPr>
    <p:cSldViewPr snapToGrid="0" snapToObjects="1">
      <p:cViewPr varScale="1">
        <p:scale>
          <a:sx n="86" d="100"/>
          <a:sy n="86" d="100"/>
        </p:scale>
        <p:origin x="1406" y="67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F4A94-5C77-D544-85AF-FCFFC8563D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90D57-FB15-504A-BA7E-5012981BB4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52888F91-9949-784B-8A4D-970FD45C5923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F703A-D500-854A-8DC0-10A738BA02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E3FAE-5468-DD4B-93C1-01DAA42E89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33808895-708B-E541-B3C1-FF335024E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8AAEAF34-0E87-421E-99D6-3A93144FB8A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98500"/>
            <a:ext cx="45180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4C2C9BE6-1456-4FBF-B513-E5918432F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8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4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7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3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9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8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8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1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9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1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5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98500"/>
            <a:ext cx="4518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9BE6-1456-4FBF-B513-E5918432FD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5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2" y="1988593"/>
            <a:ext cx="3684180" cy="2091921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rgbClr val="3366A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1" y="4404363"/>
            <a:ext cx="3684182" cy="1379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40">
                <a:solidFill>
                  <a:srgbClr val="3366A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754380" y="4230725"/>
            <a:ext cx="3745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C263AED-1F57-0C43-B55D-869F8E770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1443" y="3157846"/>
            <a:ext cx="4283849" cy="1918984"/>
          </a:xfrm>
          <a:prstGeom prst="rect">
            <a:avLst/>
          </a:prstGeom>
          <a:solidFill>
            <a:srgbClr val="3366A7"/>
          </a:solidFill>
        </p:spPr>
      </p:pic>
    </p:spTree>
    <p:extLst>
      <p:ext uri="{BB962C8B-B14F-4D97-AF65-F5344CB8AC3E}">
        <p14:creationId xmlns:p14="http://schemas.microsoft.com/office/powerpoint/2010/main" val="28702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203521"/>
            <a:ext cx="10058400" cy="568879"/>
          </a:xfrm>
          <a:prstGeom prst="rect">
            <a:avLst/>
          </a:prstGeom>
          <a:solidFill>
            <a:srgbClr val="336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78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4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599"/>
            <a:ext cx="9052560" cy="5674387"/>
          </a:xfrm>
          <a:prstGeom prst="rect">
            <a:avLst/>
          </a:prstGeom>
        </p:spPr>
        <p:txBody>
          <a:bodyPr/>
          <a:lstStyle>
            <a:lvl1pPr marL="197003" indent="-197003">
              <a:spcBef>
                <a:spcPts val="340"/>
              </a:spcBef>
              <a:buClr>
                <a:srgbClr val="5E5E5E"/>
              </a:buClr>
              <a:buSzPct val="80000"/>
              <a:buFont typeface="Wingdings" pitchFamily="2" charset="2"/>
              <a:buChar char="§"/>
              <a:tabLst/>
              <a:defRPr sz="204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93857" indent="-197003">
              <a:spcBef>
                <a:spcPts val="170"/>
              </a:spcBef>
              <a:tabLst/>
              <a:defRPr sz="170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6737" indent="-188908">
              <a:tabLst/>
              <a:defRPr sz="153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6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60">
                <a:solidFill>
                  <a:srgbClr val="5E5E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288" y="7326417"/>
            <a:ext cx="1248628" cy="334091"/>
          </a:xfrm>
        </p:spPr>
        <p:txBody>
          <a:bodyPr/>
          <a:lstStyle>
            <a:lvl1pPr>
              <a:defRPr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BE17257-C90C-8249-A561-3DAF5E24BA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20937" y="7272062"/>
            <a:ext cx="0" cy="446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496775" y="7338469"/>
            <a:ext cx="606437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chemeClr val="bg1"/>
                </a:solidFill>
              </a:rPr>
              <a:t>SMT 2.0 Implementation Review</a:t>
            </a:r>
            <a:endParaRPr lang="en-US" sz="102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63D42-455A-0343-992D-4B93EE768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8" y="7199908"/>
            <a:ext cx="1271219" cy="569452"/>
          </a:xfrm>
          <a:prstGeom prst="rect">
            <a:avLst/>
          </a:prstGeom>
          <a:solidFill>
            <a:srgbClr val="3366A7"/>
          </a:solidFill>
        </p:spPr>
      </p:pic>
    </p:spTree>
    <p:extLst>
      <p:ext uri="{BB962C8B-B14F-4D97-AF65-F5344CB8AC3E}">
        <p14:creationId xmlns:p14="http://schemas.microsoft.com/office/powerpoint/2010/main" val="30240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7866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BE17257-C90C-8249-A561-3DAF5E24BA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20937" y="7272062"/>
            <a:ext cx="0" cy="446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2922" y="1268599"/>
            <a:ext cx="4181420" cy="567438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057939" y="1268599"/>
            <a:ext cx="4497540" cy="567438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38E06E-BFCE-1B4A-A4EE-0416B09DF2F3}"/>
              </a:ext>
            </a:extLst>
          </p:cNvPr>
          <p:cNvSpPr txBox="1">
            <a:spLocks/>
          </p:cNvSpPr>
          <p:nvPr userDrawn="1"/>
        </p:nvSpPr>
        <p:spPr>
          <a:xfrm>
            <a:off x="8306853" y="7224961"/>
            <a:ext cx="1248628" cy="413808"/>
          </a:xfrm>
          <a:prstGeom prst="rect">
            <a:avLst/>
          </a:prstGeom>
        </p:spPr>
        <p:txBody>
          <a:bodyPr vert="horz" lIns="77724" tIns="38862" rIns="77724" bIns="3886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17257-C90C-8249-A561-3DAF5E24BAC1}" type="slidenum">
              <a:rPr lang="en-US" sz="102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02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8525F-8840-584A-92FA-10949AA8E52B}"/>
              </a:ext>
            </a:extLst>
          </p:cNvPr>
          <p:cNvSpPr/>
          <p:nvPr userDrawn="1"/>
        </p:nvSpPr>
        <p:spPr>
          <a:xfrm>
            <a:off x="0" y="7203521"/>
            <a:ext cx="10058400" cy="568879"/>
          </a:xfrm>
          <a:prstGeom prst="rect">
            <a:avLst/>
          </a:prstGeom>
          <a:solidFill>
            <a:srgbClr val="336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05D9CA-ED69-574B-AF7A-5D1ADBFDAE57}"/>
              </a:ext>
            </a:extLst>
          </p:cNvPr>
          <p:cNvCxnSpPr/>
          <p:nvPr userDrawn="1"/>
        </p:nvCxnSpPr>
        <p:spPr>
          <a:xfrm>
            <a:off x="1420937" y="7272062"/>
            <a:ext cx="0" cy="446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333E79-E0A5-2344-8FCB-F4FDAC9CB2BD}"/>
              </a:ext>
            </a:extLst>
          </p:cNvPr>
          <p:cNvSpPr txBox="1"/>
          <p:nvPr userDrawn="1"/>
        </p:nvSpPr>
        <p:spPr>
          <a:xfrm>
            <a:off x="1496775" y="7338469"/>
            <a:ext cx="606437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SMT 2.0 Implementation 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77329-6FF9-324A-9FC3-809D4447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28" y="7257497"/>
            <a:ext cx="1362075" cy="5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7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68599"/>
            <a:ext cx="9052560" cy="567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853" y="7224961"/>
            <a:ext cx="1248628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9BE17257-C90C-8249-A561-3DAF5E24B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388609" rtl="0" eaLnBrk="1" latinLnBrk="0" hangingPunct="1">
        <a:spcBef>
          <a:spcPct val="0"/>
        </a:spcBef>
        <a:buNone/>
        <a:defRPr sz="2380" b="1" kern="1200">
          <a:solidFill>
            <a:srgbClr val="5E5E5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91456" indent="-291456" algn="l" defTabSz="388609" rtl="0" eaLnBrk="1" latinLnBrk="0" hangingPunct="1">
        <a:spcBef>
          <a:spcPct val="20000"/>
        </a:spcBef>
        <a:buFont typeface="Arial"/>
        <a:buChar char="•"/>
        <a:defRPr sz="2380" kern="1200">
          <a:solidFill>
            <a:srgbClr val="5E5E5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1489" indent="-242881" algn="l" defTabSz="388609" rtl="0" eaLnBrk="1" latinLnBrk="0" hangingPunct="1">
        <a:spcBef>
          <a:spcPct val="20000"/>
        </a:spcBef>
        <a:buFont typeface="Arial"/>
        <a:buChar char="–"/>
        <a:defRPr sz="2040" kern="1200">
          <a:solidFill>
            <a:srgbClr val="5E5E5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71521" indent="-194304" algn="l" defTabSz="388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5E5E5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60130" indent="-194304" algn="l" defTabSz="388609" rtl="0" eaLnBrk="1" latinLnBrk="0" hangingPunct="1">
        <a:spcBef>
          <a:spcPct val="20000"/>
        </a:spcBef>
        <a:buFont typeface="Arial"/>
        <a:buChar char="–"/>
        <a:defRPr sz="1530" kern="1200">
          <a:solidFill>
            <a:srgbClr val="5E5E5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48739" indent="-194304" algn="l" defTabSz="388609" rtl="0" eaLnBrk="1" latinLnBrk="0" hangingPunct="1">
        <a:spcBef>
          <a:spcPct val="20000"/>
        </a:spcBef>
        <a:buFont typeface="Arial"/>
        <a:buChar char="»"/>
        <a:defRPr sz="1530" kern="1200">
          <a:solidFill>
            <a:srgbClr val="5E5E5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137347" indent="-194304" algn="l" defTabSz="388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56" indent="-194304" algn="l" defTabSz="388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64" indent="-194304" algn="l" defTabSz="388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73" indent="-194304" algn="l" defTabSz="388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9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17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26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34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43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51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60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69" algn="l" defTabSz="38860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martmetertexas.com" TargetMode="External"/><Relationship Id="rId2" Type="http://schemas.openxmlformats.org/officeDocument/2006/relationships/hyperlink" Target="mailto:andrea.oflaherty@solutionscubegroup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metertexa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332" y="2489119"/>
            <a:ext cx="3795822" cy="1568941"/>
          </a:xfrm>
        </p:spPr>
        <p:txBody>
          <a:bodyPr/>
          <a:lstStyle/>
          <a:p>
            <a:pPr>
              <a:tabLst>
                <a:tab pos="288758" algn="l"/>
              </a:tabLst>
            </a:pPr>
            <a:r>
              <a:rPr lang="en-US" dirty="0"/>
              <a:t>SMT 2.0</a:t>
            </a:r>
            <a:br>
              <a:rPr lang="en-US" dirty="0"/>
            </a:br>
            <a:r>
              <a:rPr lang="en-US" dirty="0"/>
              <a:t>Implementation Review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AEEC41-4CEE-1142-9E37-0581D2AF6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77" y="4405450"/>
            <a:ext cx="3975113" cy="1034584"/>
          </a:xfrm>
        </p:spPr>
        <p:txBody>
          <a:bodyPr/>
          <a:lstStyle/>
          <a:p>
            <a:r>
              <a:rPr lang="en-US" dirty="0"/>
              <a:t>RMS – 01/07/2020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C63F9-04FD-4CAC-8DCD-763113654BCF}"/>
              </a:ext>
            </a:extLst>
          </p:cNvPr>
          <p:cNvSpPr txBox="1"/>
          <p:nvPr/>
        </p:nvSpPr>
        <p:spPr>
          <a:xfrm>
            <a:off x="646332" y="6205491"/>
            <a:ext cx="384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E5E5E"/>
                </a:solidFill>
              </a:rPr>
              <a:t>Presented by:	Bobby Roberts, TNMP</a:t>
            </a:r>
          </a:p>
          <a:p>
            <a:r>
              <a:rPr lang="en-US" sz="1400" dirty="0">
                <a:solidFill>
                  <a:srgbClr val="5E5E5E"/>
                </a:solidFill>
              </a:rPr>
              <a:t>			Esther Kent, CenterPoint</a:t>
            </a:r>
          </a:p>
        </p:txBody>
      </p:sp>
    </p:spTree>
    <p:extLst>
      <p:ext uri="{BB962C8B-B14F-4D97-AF65-F5344CB8AC3E}">
        <p14:creationId xmlns:p14="http://schemas.microsoft.com/office/powerpoint/2010/main" val="7724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Accessing (1/2)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7EFFD-92F2-4622-A288-A1395C0D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6" y="979495"/>
            <a:ext cx="8229600" cy="52845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AC7C88-197A-4F7A-A388-650CAE96342E}"/>
              </a:ext>
            </a:extLst>
          </p:cNvPr>
          <p:cNvSpPr/>
          <p:nvPr/>
        </p:nvSpPr>
        <p:spPr>
          <a:xfrm>
            <a:off x="4356847" y="860613"/>
            <a:ext cx="1264023" cy="51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25392-DE55-42DE-9EA7-55E36795947D}"/>
              </a:ext>
            </a:extLst>
          </p:cNvPr>
          <p:cNvSpPr txBox="1"/>
          <p:nvPr/>
        </p:nvSpPr>
        <p:spPr>
          <a:xfrm>
            <a:off x="496389" y="6535271"/>
            <a:ext cx="90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The “SMT Performance” page is only available from the unauthenticated Home Page.</a:t>
            </a:r>
          </a:p>
        </p:txBody>
      </p:sp>
    </p:spTree>
    <p:extLst>
      <p:ext uri="{BB962C8B-B14F-4D97-AF65-F5344CB8AC3E}">
        <p14:creationId xmlns:p14="http://schemas.microsoft.com/office/powerpoint/2010/main" val="273313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Accessing (2/2)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BA960-BDAC-4518-B9D8-7121A345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103128"/>
            <a:ext cx="4480560" cy="2074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83371-CCF1-4F96-8CC9-71FE21B8F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25" y="4591040"/>
            <a:ext cx="4480560" cy="2074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19F0A-6A12-499E-9FDB-60E1C3612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01" y="2359861"/>
            <a:ext cx="1554480" cy="3091092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7C48BDBD-34F7-4719-A884-470F7B888E39}"/>
              </a:ext>
            </a:extLst>
          </p:cNvPr>
          <p:cNvSpPr/>
          <p:nvPr/>
        </p:nvSpPr>
        <p:spPr>
          <a:xfrm rot="2791950">
            <a:off x="5076876" y="3237054"/>
            <a:ext cx="613955" cy="489857"/>
          </a:xfrm>
          <a:prstGeom prst="striped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BC940-8681-41AD-AB5F-3AE610EF6E39}"/>
              </a:ext>
            </a:extLst>
          </p:cNvPr>
          <p:cNvSpPr txBox="1"/>
          <p:nvPr/>
        </p:nvSpPr>
        <p:spPr>
          <a:xfrm>
            <a:off x="718457" y="4728758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Two years of reports will be available in accordance with the SMT data retention requirement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Example: </a:t>
            </a:r>
            <a:r>
              <a:rPr lang="en-US" sz="2400" i="1" dirty="0"/>
              <a:t>Activity</a:t>
            </a:r>
            <a:r>
              <a:rPr lang="en-US" sz="2400" dirty="0"/>
              <a:t> (1/2)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A874D-2901-4DA4-AF9B-9CDAA01D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94" y="894343"/>
            <a:ext cx="7863840" cy="59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Example: </a:t>
            </a:r>
            <a:r>
              <a:rPr lang="en-US" sz="2400" i="1" dirty="0"/>
              <a:t>Activity</a:t>
            </a:r>
            <a:r>
              <a:rPr lang="en-US" sz="2400" dirty="0"/>
              <a:t> (2/2)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A9CEA-2103-4CDD-AB81-3D450D900965}"/>
              </a:ext>
            </a:extLst>
          </p:cNvPr>
          <p:cNvSpPr txBox="1"/>
          <p:nvPr/>
        </p:nvSpPr>
        <p:spPr>
          <a:xfrm>
            <a:off x="496389" y="6594540"/>
            <a:ext cx="90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This section is repeated for each day of the Reporting Month.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FB8AF-EBB6-4309-922B-CCB73EC2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6" y="933356"/>
            <a:ext cx="8229600" cy="55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Example: </a:t>
            </a:r>
            <a:r>
              <a:rPr lang="en-US" sz="2400" i="1" dirty="0"/>
              <a:t>Performance</a:t>
            </a: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9C95-8DF4-472E-9B92-8C136F45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42" y="913346"/>
            <a:ext cx="9144000" cy="59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Example: </a:t>
            </a:r>
            <a:r>
              <a:rPr lang="en-US" sz="2400" i="1" dirty="0"/>
              <a:t>Cost</a:t>
            </a: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1377D-2152-4F13-866F-0C4C136FAB37}"/>
              </a:ext>
            </a:extLst>
          </p:cNvPr>
          <p:cNvSpPr txBox="1"/>
          <p:nvPr/>
        </p:nvSpPr>
        <p:spPr>
          <a:xfrm>
            <a:off x="514777" y="6209939"/>
            <a:ext cx="90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The Budget tab of the reports package is still under review/development, however the final version will comply with Requirements 71 &amp; 72 as approved in Docket No. 47472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07873-CA33-436B-B652-F58ED6B6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7" y="1211884"/>
            <a:ext cx="9144000" cy="44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Wrap-Up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The published report package may look slightly different than the examples presented in this deck and may change over time, as ongoing automation efforts may necessitate minor adjustments.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The 1</a:t>
            </a:r>
            <a:r>
              <a:rPr lang="en-US" sz="2000" b="0" baseline="30000" dirty="0"/>
              <a:t>st</a:t>
            </a:r>
            <a:r>
              <a:rPr lang="en-US" sz="2000" b="0" dirty="0"/>
              <a:t> report package will be available on/before Feb 15, 2020.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Reports will no longer be distributed via the RMS </a:t>
            </a:r>
            <a:r>
              <a:rPr lang="en-US" sz="2000" b="0" dirty="0" err="1"/>
              <a:t>ListServ</a:t>
            </a:r>
            <a:r>
              <a:rPr lang="en-US" sz="2000" b="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A rolling two years of report packages will be available for download.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Tracking/trending of any relevant metrics will be at each user’s discretion.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02142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2B6-DBA4-4AF0-81CE-E493DBD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767082"/>
            <a:ext cx="9052560" cy="77866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Integration Requirements for IT Vendors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8838-51C1-4E1A-ABE9-FD8C717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0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Integration Requirements for IT Vendors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In the SMT 2.0 model, IT Vendors will need a User Account established under each REP/CSP they support.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SMT is hosting a walkthrough of 2.0 integration requirements for REPs/CSPs that use external IT Vendors on </a:t>
            </a:r>
            <a:r>
              <a:rPr lang="en-US" sz="2000" b="0" u="sng" dirty="0"/>
              <a:t>January 27, 2020 @ 1:00 PM</a:t>
            </a:r>
            <a:r>
              <a:rPr lang="en-US" sz="2000" b="0" dirty="0"/>
              <a:t>.</a:t>
            </a:r>
          </a:p>
          <a:p>
            <a:pPr algn="just"/>
            <a:endParaRPr lang="en-US" sz="1000" b="0" dirty="0"/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Please make sure to include participation from your IT Vendor.</a:t>
            </a:r>
          </a:p>
          <a:p>
            <a:pPr algn="just"/>
            <a:endParaRPr lang="en-US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/>
              <a:t>All integration to external IT Vendors is expected to be migrated to the SMT 2.0 model by </a:t>
            </a:r>
            <a:r>
              <a:rPr lang="en-US" sz="2000" i="1" dirty="0"/>
              <a:t>March 31, 2020</a:t>
            </a:r>
            <a:r>
              <a:rPr lang="en-US" sz="2000" b="0" dirty="0"/>
              <a:t>.</a:t>
            </a:r>
          </a:p>
          <a:p>
            <a:pPr algn="just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054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2B6-DBA4-4AF0-81CE-E493DBD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767082"/>
            <a:ext cx="9052560" cy="77866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Focus for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8838-51C1-4E1A-ABE9-FD8C717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Implementation Review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Performance Reports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Integration Requirements for IT Vendors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Focus for 2020</a:t>
            </a:r>
          </a:p>
        </p:txBody>
      </p:sp>
    </p:spTree>
    <p:extLst>
      <p:ext uri="{BB962C8B-B14F-4D97-AF65-F5344CB8AC3E}">
        <p14:creationId xmlns:p14="http://schemas.microsoft.com/office/powerpoint/2010/main" val="394906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Focus for 2020 – Red-Flag Behaviors (1/2)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000" b="0" dirty="0"/>
              <a:t>In addition to our regular security controls, the requirements defined in Docket No. 47472 introduced the concept of “red-flag” behaviors.  Requirement 80 set forth the following as examples:</a:t>
            </a:r>
          </a:p>
          <a:p>
            <a:pPr algn="just"/>
            <a:endParaRPr lang="en-US" sz="1600" b="0" dirty="0"/>
          </a:p>
          <a:p>
            <a:pPr algn="just"/>
            <a:r>
              <a:rPr lang="en-US" sz="1600" b="0" i="1" dirty="0">
                <a:solidFill>
                  <a:schemeClr val="tx2"/>
                </a:solidFill>
              </a:rPr>
              <a:t>“……..may include, but not be limited to, the following: (a) interfering with or falsifying customer affirmation; (b) receiving customer data that has not been authorized by the customer; (c) falsifying IP addresses; (d) failure to terminate data access at customer direction or customer termination; (e) sharing, selling or distributing customer data without customer authorization; and (f) modifying or altering customer data.”</a:t>
            </a:r>
          </a:p>
          <a:p>
            <a:pPr algn="just"/>
            <a:endParaRPr lang="en-US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/>
              <a:t>Throughout 2020, the SMT Management team will actively monitor and enforce compliance to these guidelines.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/>
              <a:t>Violations will be evaluated on a case-by-case basis, but may result in a Market Participant’s loss of access to SMT.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61ABC-6518-4469-9E5E-957F9F29F4AA}"/>
              </a:ext>
            </a:extLst>
          </p:cNvPr>
          <p:cNvSpPr txBox="1"/>
          <p:nvPr/>
        </p:nvSpPr>
        <p:spPr>
          <a:xfrm>
            <a:off x="906115" y="5791198"/>
            <a:ext cx="829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Using SMT as intended, will help us to ensure that we maintain a stable,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high-performing platform to meet </a:t>
            </a:r>
            <a:r>
              <a:rPr lang="en-US" b="1" i="1" dirty="0">
                <a:solidFill>
                  <a:srgbClr val="FF0000"/>
                </a:solidFill>
              </a:rPr>
              <a:t>YOUR</a:t>
            </a:r>
            <a:r>
              <a:rPr lang="en-US" dirty="0">
                <a:solidFill>
                  <a:srgbClr val="FF0000"/>
                </a:solidFill>
              </a:rPr>
              <a:t> ongoing business needs.</a:t>
            </a:r>
          </a:p>
        </p:txBody>
      </p:sp>
    </p:spTree>
    <p:extLst>
      <p:ext uri="{BB962C8B-B14F-4D97-AF65-F5344CB8AC3E}">
        <p14:creationId xmlns:p14="http://schemas.microsoft.com/office/powerpoint/2010/main" val="128857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Focus for 2020 – Red-Flag Behaviors (2/2)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FE99CC-99AA-4F51-9610-7EB2FE19C951}"/>
              </a:ext>
            </a:extLst>
          </p:cNvPr>
          <p:cNvSpPr>
            <a:spLocks noGrp="1"/>
          </p:cNvSpPr>
          <p:nvPr/>
        </p:nvSpPr>
        <p:spPr>
          <a:xfrm>
            <a:off x="694269" y="1278514"/>
            <a:ext cx="8695268" cy="530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7003" indent="-197003" algn="l" defTabSz="388609" rtl="0" eaLnBrk="1" latinLnBrk="0" hangingPunct="1">
              <a:spcBef>
                <a:spcPts val="340"/>
              </a:spcBef>
              <a:buClr>
                <a:srgbClr val="5E5E5E"/>
              </a:buClr>
              <a:buSzPct val="80000"/>
              <a:buFont typeface="Wingdings" pitchFamily="2" charset="2"/>
              <a:buChar char="§"/>
              <a:tabLst/>
              <a:defRPr sz="2040" kern="1200">
                <a:solidFill>
                  <a:srgbClr val="5E5E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93857" indent="-197003" algn="l" defTabSz="388609" rtl="0" eaLnBrk="1" latinLnBrk="0" hangingPunct="1">
              <a:spcBef>
                <a:spcPts val="170"/>
              </a:spcBef>
              <a:buFont typeface="Arial"/>
              <a:buChar char="–"/>
              <a:tabLst/>
              <a:defRPr sz="1700" kern="1200">
                <a:solidFill>
                  <a:srgbClr val="5E5E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6737" indent="-188908" algn="l" defTabSz="388609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530" kern="1200">
                <a:solidFill>
                  <a:srgbClr val="5E5E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60130" indent="-194304" algn="l" defTabSz="388609" rtl="0" eaLnBrk="1" latinLnBrk="0" hangingPunct="1">
              <a:spcBef>
                <a:spcPct val="20000"/>
              </a:spcBef>
              <a:buFont typeface="Arial"/>
              <a:buChar char="–"/>
              <a:defRPr sz="1360" kern="1200">
                <a:solidFill>
                  <a:srgbClr val="5E5E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48739" indent="-194304" algn="l" defTabSz="388609" rtl="0" eaLnBrk="1" latinLnBrk="0" hangingPunct="1">
              <a:spcBef>
                <a:spcPct val="20000"/>
              </a:spcBef>
              <a:buFont typeface="Arial"/>
              <a:buChar char="»"/>
              <a:defRPr sz="1360" kern="1200">
                <a:solidFill>
                  <a:srgbClr val="5E5E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37347" indent="-194304" algn="l" defTabSz="388609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5956" indent="-194304" algn="l" defTabSz="388609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564" indent="-194304" algn="l" defTabSz="388609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173" indent="-194304" algn="l" defTabSz="388609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SMT 2.0 Access Controls</a:t>
            </a:r>
          </a:p>
          <a:p>
            <a:r>
              <a:rPr lang="en-US" sz="1600" dirty="0"/>
              <a:t>With SMT 2.0, we have the ability to control REP/CSP access using one (or more) of several methods:</a:t>
            </a:r>
          </a:p>
          <a:p>
            <a:pPr lvl="1"/>
            <a:r>
              <a:rPr lang="en-US" sz="1400" dirty="0"/>
              <a:t>Block all traffic to/from a specific IP addresses</a:t>
            </a:r>
          </a:p>
          <a:p>
            <a:pPr lvl="1"/>
            <a:r>
              <a:rPr lang="en-US" sz="1400" dirty="0"/>
              <a:t>Invalidating the SSL certificates used by a given entity</a:t>
            </a:r>
          </a:p>
          <a:p>
            <a:pPr lvl="1"/>
            <a:r>
              <a:rPr lang="en-US" sz="1400" dirty="0"/>
              <a:t>Suspending the FTP or API credentials used by a given entity</a:t>
            </a:r>
          </a:p>
          <a:p>
            <a:pPr marL="296854" lvl="1" indent="0">
              <a:buNone/>
            </a:pPr>
            <a:endParaRPr lang="en-US" sz="1000" dirty="0"/>
          </a:p>
          <a:p>
            <a:r>
              <a:rPr lang="en-US" sz="1600" dirty="0"/>
              <a:t>SMT 2.0 will disallow all automation (“bot” traffic) against the GUI itself.</a:t>
            </a:r>
          </a:p>
          <a:p>
            <a:pPr lvl="1"/>
            <a:r>
              <a:rPr lang="en-US" sz="1400" dirty="0"/>
              <a:t>Automation will still be allowed against the FTPS folders and the APIs.</a:t>
            </a:r>
          </a:p>
          <a:p>
            <a:pPr marL="296854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600" b="1" u="sng" dirty="0"/>
              <a:t>SMT 2.0 Assisted Controls</a:t>
            </a:r>
          </a:p>
          <a:p>
            <a:r>
              <a:rPr lang="en-US" sz="1600" dirty="0"/>
              <a:t>SMT will assist the Residential or Small Business Customer with establishing an SMT account so that they can revoke a Data Sharing Agreement</a:t>
            </a:r>
          </a:p>
          <a:p>
            <a:endParaRPr lang="en-US" sz="1000" dirty="0"/>
          </a:p>
          <a:p>
            <a:r>
              <a:rPr lang="en-US" sz="1600" dirty="0"/>
              <a:t>SMT will suspend or disable CSP accounts for fraudulent business practices, only if it is brought to the attention of the SMT Management Committee by the PUCT</a:t>
            </a:r>
          </a:p>
          <a:p>
            <a:endParaRPr lang="en-US" sz="1000" dirty="0"/>
          </a:p>
          <a:p>
            <a:r>
              <a:rPr lang="en-US" sz="1600" dirty="0"/>
              <a:t>SMT will document through help desk tickets customer complaints concerning CSPs and will be available to the PUCT upon request.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Note:  SMT will not be managing any contractual relationships between a REP/CSP and the end-use customer.</a:t>
            </a:r>
          </a:p>
        </p:txBody>
      </p:sp>
    </p:spTree>
    <p:extLst>
      <p:ext uri="{BB962C8B-B14F-4D97-AF65-F5344CB8AC3E}">
        <p14:creationId xmlns:p14="http://schemas.microsoft.com/office/powerpoint/2010/main" val="368319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Focus for 2020 – DR Exercise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000" b="0" dirty="0"/>
              <a:t>As a part of the SMT 2.0 implementation, the entire technology stack has been refreshed, including the DR environment.</a:t>
            </a:r>
          </a:p>
          <a:p>
            <a:pPr algn="just"/>
            <a:endParaRPr lang="en-US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/>
              <a:t>1</a:t>
            </a:r>
            <a:r>
              <a:rPr lang="en-US" sz="2000" b="0" baseline="30000" dirty="0"/>
              <a:t>st</a:t>
            </a:r>
            <a:r>
              <a:rPr lang="en-US" sz="2000" b="0" dirty="0"/>
              <a:t> DR exercise for SMT 2.0 is scheduled for </a:t>
            </a:r>
            <a:r>
              <a:rPr lang="en-US" sz="2000" dirty="0"/>
              <a:t>Feb 29 </a:t>
            </a:r>
            <a:r>
              <a:rPr lang="en-US" sz="2000" b="0" dirty="0"/>
              <a:t>to </a:t>
            </a:r>
            <a:r>
              <a:rPr lang="en-US" sz="2000" dirty="0"/>
              <a:t>Mar 7</a:t>
            </a:r>
            <a:r>
              <a:rPr lang="en-US" sz="2000" b="0" dirty="0"/>
              <a:t>, 2020.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/>
              <a:t>As in previous exercises, SMT will declare a “disaster” and flip over to the DR environment in Columbus, OH.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Production operations will run on DR for 7 days to ensure adequate performance.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On Mar 7, production operations will flip back to the PROD environment in Dallas, TX.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No actions are needed from REPs/CSPs.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5E5E5E"/>
                </a:solidFill>
              </a:rPr>
              <a:t>An FTPS outage of ~1 hour </a:t>
            </a:r>
            <a:r>
              <a:rPr lang="en-US" sz="1600" dirty="0">
                <a:solidFill>
                  <a:srgbClr val="5E5E5E"/>
                </a:solidFill>
              </a:rPr>
              <a:t>should be expected…..to be coordinated later.</a:t>
            </a:r>
            <a:endParaRPr lang="en-US" sz="1600" b="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ACC564-811E-D447-9BE3-AFEF78DF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Contact Info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6EF388-A226-4BF4-810F-36946F63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For general SMT-related questions: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	Andrea O’Flaherty</a:t>
            </a:r>
          </a:p>
          <a:p>
            <a:pPr marL="0" indent="0">
              <a:buNone/>
            </a:pPr>
            <a:r>
              <a:rPr lang="en-US" dirty="0"/>
              <a:t>	SMT Operations Manager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andrea.oflaherty@solutionscubegroup.com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For SMT issues or requests: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	SMT Help Desk</a:t>
            </a:r>
          </a:p>
          <a:p>
            <a:pPr marL="0" indent="0">
              <a:buNone/>
            </a:pPr>
            <a:r>
              <a:rPr lang="en-US" dirty="0"/>
              <a:t>	+1 (888) 616-5859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support@smartmetertexas.com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67052-0F03-5448-BF8E-1E58E5F0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2B6-DBA4-4AF0-81CE-E493DBD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767082"/>
            <a:ext cx="9052560" cy="77866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Implementation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8838-51C1-4E1A-ABE9-FD8C717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9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7" y="1236178"/>
            <a:ext cx="10363199" cy="3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70" dirty="0">
              <a:solidFill>
                <a:schemeClr val="tx1"/>
              </a:solidFill>
              <a:latin typeface="Arial Bold" panose="020B07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Implementation Review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4916428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SMT 2.0 went live on Dec 10, 2019 as planned.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No Severity 1 issues were reported and only minor non-functional defects have been found, which will be address in the Jan 18, 2020 maintenance window.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Hyper-Care period will end on Jan 13, 2020 as previously communicated.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Market Participants have been actively engaged and continuing to utilize existing as well as new SMT 2.0 functionalities.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1615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8" y="1302707"/>
            <a:ext cx="7653866" cy="3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chemeClr val="tx2"/>
                </a:solidFill>
                <a:latin typeface="Arial Bold" panose="020B0704020202020204" pitchFamily="34" charset="0"/>
              </a:rPr>
              <a:t>As Of 01/01/2020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Implementation Review – Integration Snapshot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95CA60-250F-4890-843E-247F34F7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13355"/>
              </p:ext>
            </p:extLst>
          </p:nvPr>
        </p:nvGraphicFramePr>
        <p:xfrm>
          <a:off x="1151467" y="1667933"/>
          <a:ext cx="7653866" cy="474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539">
                  <a:extLst>
                    <a:ext uri="{9D8B030D-6E8A-4147-A177-3AD203B41FA5}">
                      <a16:colId xmlns:a16="http://schemas.microsoft.com/office/drawing/2014/main" val="276262589"/>
                    </a:ext>
                  </a:extLst>
                </a:gridCol>
                <a:gridCol w="6001327">
                  <a:extLst>
                    <a:ext uri="{9D8B030D-6E8A-4147-A177-3AD203B41FA5}">
                      <a16:colId xmlns:a16="http://schemas.microsoft.com/office/drawing/2014/main" val="3987337716"/>
                    </a:ext>
                  </a:extLst>
                </a:gridCol>
              </a:tblGrid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32093"/>
                  </a:ext>
                </a:extLst>
              </a:tr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REPs that are directly integrated to FTPS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496093"/>
                  </a:ext>
                </a:extLst>
              </a:tr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REPs that are integrated to FTPS via an external IT Vendor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077655"/>
                  </a:ext>
                </a:extLst>
              </a:tr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 that is directly integrated to API (others in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064636"/>
                  </a:ext>
                </a:extLst>
              </a:tr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REPs that are integrated to API via an external IT vendor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43530"/>
                  </a:ext>
                </a:extLst>
              </a:tr>
              <a:tr h="4811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CSPs that are directly integrated to FTPS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822312"/>
                  </a:ext>
                </a:extLst>
              </a:tr>
              <a:tr h="6180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CSPs that are directly integrated to API (others in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81735"/>
                  </a:ext>
                </a:extLst>
              </a:tr>
              <a:tr h="61806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Open tickets for Residential FTPS/API integration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656697"/>
                  </a:ext>
                </a:extLst>
              </a:tr>
              <a:tr h="61806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Total Market Participants integrated</a:t>
                      </a:r>
                    </a:p>
                    <a:p>
                      <a:r>
                        <a:rPr lang="en-US" sz="1400" b="0" i="1" dirty="0"/>
                        <a:t>* This is not a summation of the above as many REPs/CSPs are duplicated.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98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7D3F6CD-526D-42F2-8C94-B425C2D5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8" y="1124900"/>
            <a:ext cx="7653866" cy="3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25016" bIns="0" anchor="ctr"/>
          <a:lstStyle>
            <a:lvl1pPr marL="381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38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chemeClr val="tx2"/>
                </a:solidFill>
                <a:latin typeface="Arial Bold" panose="020B0704020202020204" pitchFamily="34" charset="0"/>
              </a:rPr>
              <a:t>Activity from 12/10/2019 to 01/01/2020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Implementation Review – Activity Summary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95CA60-250F-4890-843E-247F34F7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97731"/>
              </p:ext>
            </p:extLst>
          </p:nvPr>
        </p:nvGraphicFramePr>
        <p:xfrm>
          <a:off x="1151467" y="1490127"/>
          <a:ext cx="7653866" cy="529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76262589"/>
                    </a:ext>
                  </a:extLst>
                </a:gridCol>
                <a:gridCol w="6231466">
                  <a:extLst>
                    <a:ext uri="{9D8B030D-6E8A-4147-A177-3AD203B41FA5}">
                      <a16:colId xmlns:a16="http://schemas.microsoft.com/office/drawing/2014/main" val="3987337716"/>
                    </a:ext>
                  </a:extLst>
                </a:gridCol>
              </a:tblGrid>
              <a:tr h="441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Utilization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32093"/>
                  </a:ext>
                </a:extLst>
              </a:tr>
              <a:tr h="441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Residential and Business User Accounts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496093"/>
                  </a:ext>
                </a:extLst>
              </a:tr>
              <a:tr h="441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REP/CSP User Accounts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077655"/>
                  </a:ext>
                </a:extLst>
              </a:tr>
              <a:tr h="441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entities established (7 CSPs and 3 REPs)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039597"/>
                  </a:ext>
                </a:extLst>
              </a:tr>
              <a:tr h="4417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Sharing Agreements Created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279697"/>
                  </a:ext>
                </a:extLst>
              </a:tr>
              <a:tr h="10278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Ad-Hoc Reports Generated: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064636"/>
                  </a:ext>
                </a:extLst>
              </a:tr>
              <a:tr h="10278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ODRs Requested: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822312"/>
                  </a:ext>
                </a:extLst>
              </a:tr>
              <a:tr h="10278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Subscriptions Created: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8173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38FF91-2F47-44E0-A087-709F63EAC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43338"/>
              </p:ext>
            </p:extLst>
          </p:nvPr>
        </p:nvGraphicFramePr>
        <p:xfrm>
          <a:off x="2786932" y="5074161"/>
          <a:ext cx="5695355" cy="54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9071">
                  <a:extLst>
                    <a:ext uri="{9D8B030D-6E8A-4147-A177-3AD203B41FA5}">
                      <a16:colId xmlns:a16="http://schemas.microsoft.com/office/drawing/2014/main" val="1940244680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1931978816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3821046154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2227056889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3102849408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39093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600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503923-EC7F-4724-BCFD-5ED8F4DB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22545"/>
              </p:ext>
            </p:extLst>
          </p:nvPr>
        </p:nvGraphicFramePr>
        <p:xfrm>
          <a:off x="2786933" y="6104880"/>
          <a:ext cx="4556284" cy="54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9071">
                  <a:extLst>
                    <a:ext uri="{9D8B030D-6E8A-4147-A177-3AD203B41FA5}">
                      <a16:colId xmlns:a16="http://schemas.microsoft.com/office/drawing/2014/main" val="1940244680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1931978816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3821046154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2227056889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39093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6009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596231-0E84-4784-9487-1E20120E8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42843"/>
              </p:ext>
            </p:extLst>
          </p:nvPr>
        </p:nvGraphicFramePr>
        <p:xfrm>
          <a:off x="2786933" y="4041349"/>
          <a:ext cx="5695355" cy="54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9071">
                  <a:extLst>
                    <a:ext uri="{9D8B030D-6E8A-4147-A177-3AD203B41FA5}">
                      <a16:colId xmlns:a16="http://schemas.microsoft.com/office/drawing/2014/main" val="1940244680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1931978816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3821046154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2227056889"/>
                    </a:ext>
                  </a:extLst>
                </a:gridCol>
                <a:gridCol w="1139071">
                  <a:extLst>
                    <a:ext uri="{9D8B030D-6E8A-4147-A177-3AD203B41FA5}">
                      <a16:colId xmlns:a16="http://schemas.microsoft.com/office/drawing/2014/main" val="3102849408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39093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6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1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Implementation Review – Early User Feedback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50AF7-E0E0-4F7E-864B-1E778C664C60}"/>
              </a:ext>
            </a:extLst>
          </p:cNvPr>
          <p:cNvSpPr txBox="1"/>
          <p:nvPr/>
        </p:nvSpPr>
        <p:spPr>
          <a:xfrm>
            <a:off x="491066" y="1406791"/>
            <a:ext cx="325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“Thanks for the new look. I really like the simple interface, and the new API data consumption feature, this will be really useful in tracking my energy usage.”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PR in Plano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8D2F7-8C46-4140-9906-AF6B9638E016}"/>
              </a:ext>
            </a:extLst>
          </p:cNvPr>
          <p:cNvSpPr txBox="1"/>
          <p:nvPr/>
        </p:nvSpPr>
        <p:spPr>
          <a:xfrm>
            <a:off x="5952067" y="1406791"/>
            <a:ext cx="2836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“Good job on your new Smart Meter website! It now displays additional info all on the same page that I use to have to do several mouse clicks to get.”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SL in Pearland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63E6E-8A7D-41C2-B4D5-56DF264DAE1D}"/>
              </a:ext>
            </a:extLst>
          </p:cNvPr>
          <p:cNvSpPr txBox="1"/>
          <p:nvPr/>
        </p:nvSpPr>
        <p:spPr>
          <a:xfrm>
            <a:off x="2108202" y="2612664"/>
            <a:ext cx="263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“LOVE your new website. Very fast, lots of usable tracking data. Good job!”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DD in Houston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9D303-5352-44F2-8842-AEE0BD2786C0}"/>
              </a:ext>
            </a:extLst>
          </p:cNvPr>
          <p:cNvSpPr txBox="1"/>
          <p:nvPr/>
        </p:nvSpPr>
        <p:spPr>
          <a:xfrm>
            <a:off x="2108202" y="5845158"/>
            <a:ext cx="283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“New website is fantastic...You just don't need anything else that is not here readily at hand... GOOD JOB!!!”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SG in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Millersview</a:t>
            </a: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2CC95-D00F-4F1B-9080-182C05AC1384}"/>
              </a:ext>
            </a:extLst>
          </p:cNvPr>
          <p:cNvSpPr txBox="1"/>
          <p:nvPr/>
        </p:nvSpPr>
        <p:spPr>
          <a:xfrm>
            <a:off x="491066" y="3772807"/>
            <a:ext cx="458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“I like the new website. I especially like the way the "Get Current Meter Read" automatically updates the reading instead of the old website that required me to click a small "here" button target to change it from updating to read. I have not tried the new website on my mobile phone yet. Please do not limit the "Get Current Meter Reading" to only once/</a:t>
            </a:r>
            <a:r>
              <a:rPr lang="en-US" sz="1200" dirty="0" err="1"/>
              <a:t>hr</a:t>
            </a:r>
            <a:r>
              <a:rPr lang="en-US" sz="1200" dirty="0"/>
              <a:t> like it was the last month on the old website. I use it often to see amount of current load my appliances are using.”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SW in Mansfield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5BE20F-7F09-4071-9AA7-11404C761CA0}"/>
              </a:ext>
            </a:extLst>
          </p:cNvPr>
          <p:cNvSpPr txBox="1"/>
          <p:nvPr/>
        </p:nvSpPr>
        <p:spPr>
          <a:xfrm>
            <a:off x="7196667" y="3016161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“Wow, this was quite an upgrade. Well done!”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CB in Fort Worth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E41BD-376E-4DCD-B172-A63D1187D0FD}"/>
              </a:ext>
            </a:extLst>
          </p:cNvPr>
          <p:cNvSpPr txBox="1"/>
          <p:nvPr/>
        </p:nvSpPr>
        <p:spPr>
          <a:xfrm>
            <a:off x="5952067" y="4175542"/>
            <a:ext cx="302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“OK I've used Smart Meter Texas for several years now and it been good to get my usage data when I needed it and use it in my tracking/charting spreadsheet. But it's been a few months and this is the first time I've logged in to get my data usage and experienced the new website/application. In short this is a great update. The data is there and retrieval is fast and easy. Great job on the update!!!”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- GD in Corinth</a:t>
            </a:r>
          </a:p>
        </p:txBody>
      </p:sp>
    </p:spTree>
    <p:extLst>
      <p:ext uri="{BB962C8B-B14F-4D97-AF65-F5344CB8AC3E}">
        <p14:creationId xmlns:p14="http://schemas.microsoft.com/office/powerpoint/2010/main" val="243346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D2B6-DBA4-4AF0-81CE-E493DBD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767082"/>
            <a:ext cx="9052560" cy="77866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Performance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8838-51C1-4E1A-ABE9-FD8C717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7" y="167235"/>
            <a:ext cx="9052560" cy="778667"/>
          </a:xfrm>
        </p:spPr>
        <p:txBody>
          <a:bodyPr/>
          <a:lstStyle/>
          <a:p>
            <a:r>
              <a:rPr lang="en-US" sz="2400" dirty="0"/>
              <a:t>Performance Reports – Overview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9F8C9-BF46-FF49-B3BE-16C526C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7257-C90C-8249-A561-3DAF5E24BA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9" name="Title 6">
            <a:extLst>
              <a:ext uri="{FF2B5EF4-FFF2-40B4-BE49-F238E27FC236}">
                <a16:creationId xmlns:a16="http://schemas.microsoft.com/office/drawing/2014/main" id="{507A307D-15B1-D643-999F-7B46B740951C}"/>
              </a:ext>
            </a:extLst>
          </p:cNvPr>
          <p:cNvSpPr txBox="1">
            <a:spLocks/>
          </p:cNvSpPr>
          <p:nvPr/>
        </p:nvSpPr>
        <p:spPr>
          <a:xfrm>
            <a:off x="906115" y="1236178"/>
            <a:ext cx="8290136" cy="5347502"/>
          </a:xfrm>
          <a:prstGeom prst="rect">
            <a:avLst/>
          </a:prstGeom>
        </p:spPr>
        <p:txBody>
          <a:bodyPr vert="horz" lIns="77724" tIns="38862" rIns="77724" bIns="3886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5E5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Reports that were previously distributed via the RMS </a:t>
            </a:r>
            <a:r>
              <a:rPr lang="en-US" sz="2000" b="0" dirty="0" err="1"/>
              <a:t>ListServ</a:t>
            </a:r>
            <a:r>
              <a:rPr lang="en-US" sz="2000" b="0" dirty="0"/>
              <a:t>, will no longer be distributed.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5E5E"/>
                </a:solidFill>
              </a:rPr>
              <a:t>Typically came from Esther Kent, CenterPoint Energy.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5E5E"/>
                </a:solidFill>
              </a:rPr>
              <a:t>Final distribution was on Thursday, 12/19/2019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E5E5E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For SMT 2.0, all reporting available in accordance with Docket No. 47472, will be posted to an unauthenticated page on </a:t>
            </a:r>
            <a:r>
              <a:rPr lang="en-US" sz="20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www.smartmetertexas.com</a:t>
            </a:r>
            <a:r>
              <a:rPr lang="en-US" sz="2000" b="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dirty="0"/>
              <a:t>Reporting Requirement Summary:</a:t>
            </a:r>
            <a:endParaRPr lang="en-US" sz="1400" b="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E5E5E"/>
              </a:solidFill>
            </a:endParaRPr>
          </a:p>
          <a:p>
            <a:pPr algn="just"/>
            <a:endParaRPr lang="en-US" sz="2200" b="0" dirty="0"/>
          </a:p>
          <a:p>
            <a:pPr algn="just"/>
            <a:endParaRPr lang="en-US" sz="2200" b="0" dirty="0"/>
          </a:p>
          <a:p>
            <a:pPr algn="just"/>
            <a:endParaRPr lang="en-US" sz="2200" b="0" dirty="0"/>
          </a:p>
          <a:p>
            <a:pPr algn="just"/>
            <a:endParaRPr lang="en-US" sz="2200" b="0" dirty="0"/>
          </a:p>
          <a:p>
            <a:pPr algn="just"/>
            <a:endParaRPr lang="en-US" sz="22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All info will be consolidated into a single Excel file and published within 15 calendar days after each month-end.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53ED7F-CCBE-4070-BF10-C95D4C3C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22903"/>
              </p:ext>
            </p:extLst>
          </p:nvPr>
        </p:nvGraphicFramePr>
        <p:xfrm>
          <a:off x="2325189" y="3909929"/>
          <a:ext cx="5826034" cy="144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8313">
                  <a:extLst>
                    <a:ext uri="{9D8B030D-6E8A-4147-A177-3AD203B41FA5}">
                      <a16:colId xmlns:a16="http://schemas.microsoft.com/office/drawing/2014/main" val="1393601016"/>
                    </a:ext>
                  </a:extLst>
                </a:gridCol>
                <a:gridCol w="3307831">
                  <a:extLst>
                    <a:ext uri="{9D8B030D-6E8A-4147-A177-3AD203B41FA5}">
                      <a16:colId xmlns:a16="http://schemas.microsoft.com/office/drawing/2014/main" val="2751691401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3675432951"/>
                    </a:ext>
                  </a:extLst>
                </a:gridCol>
              </a:tblGrid>
              <a:tr h="26841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# </a:t>
                      </a:r>
                      <a:r>
                        <a:rPr lang="en-US" sz="1600" b="0" dirty="0" err="1"/>
                        <a:t>Reqs</a:t>
                      </a:r>
                      <a:r>
                        <a:rPr lang="en-US" sz="1600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8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8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Activity (Specific)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5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Performance (General)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0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Cost (Budget)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3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7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DE6806A5C41E49A752DD2EDF1C4D73" ma:contentTypeVersion="4" ma:contentTypeDescription="Create a new document." ma:contentTypeScope="" ma:versionID="30b41898d39b2d3624ccbf4c3d3f4b13">
  <xsd:schema xmlns:xsd="http://www.w3.org/2001/XMLSchema" xmlns:xs="http://www.w3.org/2001/XMLSchema" xmlns:p="http://schemas.microsoft.com/office/2006/metadata/properties" xmlns:ns2="0a7979e4-4181-46e0-ad6d-991288d331cf" xmlns:ns3="http://schemas.microsoft.com/sharepoint/v4" targetNamespace="http://schemas.microsoft.com/office/2006/metadata/properties" ma:root="true" ma:fieldsID="a742c756690cdb46fe35cb7a9c2a7099" ns2:_="" ns3:_="">
    <xsd:import namespace="0a7979e4-4181-46e0-ad6d-991288d331c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PMO_x0020_Document_x0020_Status" minOccurs="0"/>
                <xsd:element ref="ns3:IconOverlay" minOccurs="0"/>
                <xsd:element ref="ns2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979e4-4181-46e0-ad6d-991288d331c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Training" ma:description="PMO Document Type" ma:format="Dropdown" ma:internalName="Document_x0020_Type">
      <xsd:simpleType>
        <xsd:restriction base="dms:Choice">
          <xsd:enumeration value="Training"/>
          <xsd:enumeration value="Procedure"/>
          <xsd:enumeration value="Guidance"/>
          <xsd:enumeration value="Tool/Template"/>
          <xsd:enumeration value="Other"/>
        </xsd:restriction>
      </xsd:simpleType>
    </xsd:element>
    <xsd:element name="PMO_x0020_Document_x0020_Status" ma:index="9" nillable="true" ma:displayName="Document Status" ma:default="Current" ma:format="Dropdown" ma:internalName="PMO_x0020_Document_x0020_Status">
      <xsd:simpleType>
        <xsd:restriction base="dms:Choice">
          <xsd:enumeration value="Current"/>
          <xsd:enumeration value="Draft"/>
          <xsd:enumeration value="Archive/Retired"/>
        </xsd:restriction>
      </xsd:simpleType>
    </xsd:element>
    <xsd:element name="SortOrder" ma:index="11" nillable="true" ma:displayName="SortOrder" ma:decimals="0" ma:internalName="Sort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Order xmlns="0a7979e4-4181-46e0-ad6d-991288d331cf" xsi:nil="true"/>
    <Document_x0020_Type xmlns="0a7979e4-4181-46e0-ad6d-991288d331cf">Training</Document_x0020_Type>
    <IconOverlay xmlns="http://schemas.microsoft.com/sharepoint/v4" xsi:nil="true"/>
    <PMO_x0020_Document_x0020_Status xmlns="0a7979e4-4181-46e0-ad6d-991288d331cf">Current</PMO_x0020_Document_x0020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9D2FC2-65BE-45C0-91B5-20799EB4C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979e4-4181-46e0-ad6d-991288d331c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83B8CF-7EFE-4304-B138-5B81621BB2A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a7979e4-4181-46e0-ad6d-991288d331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F32F62-8D6C-4E46-AF77-BFCB2FBB0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21481</TotalTime>
  <Words>1603</Words>
  <Application>Microsoft Office PowerPoint</Application>
  <PresentationFormat>Custom</PresentationFormat>
  <Paragraphs>258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Bold</vt:lpstr>
      <vt:lpstr>Calibri</vt:lpstr>
      <vt:lpstr>Times New Roman</vt:lpstr>
      <vt:lpstr>Trebuchet MS</vt:lpstr>
      <vt:lpstr>Wingdings</vt:lpstr>
      <vt:lpstr>Office Theme</vt:lpstr>
      <vt:lpstr>SMT 2.0 Implementation Review</vt:lpstr>
      <vt:lpstr>Topics</vt:lpstr>
      <vt:lpstr>Implementation Review</vt:lpstr>
      <vt:lpstr>Implementation Review</vt:lpstr>
      <vt:lpstr>Implementation Review – Integration Snapshot</vt:lpstr>
      <vt:lpstr>Implementation Review – Activity Summary</vt:lpstr>
      <vt:lpstr>Implementation Review – Early User Feedback</vt:lpstr>
      <vt:lpstr>Performance Reports</vt:lpstr>
      <vt:lpstr>Performance Reports – Overview</vt:lpstr>
      <vt:lpstr>Performance Reports – Accessing (1/2)</vt:lpstr>
      <vt:lpstr>Performance Reports – Accessing (2/2)</vt:lpstr>
      <vt:lpstr>Performance Reports – Example: Activity (1/2)</vt:lpstr>
      <vt:lpstr>Performance Reports – Example: Activity (2/2)</vt:lpstr>
      <vt:lpstr>Performance Reports – Example: Performance</vt:lpstr>
      <vt:lpstr>Performance Reports – Example: Cost</vt:lpstr>
      <vt:lpstr>Performance Reports – Wrap-Up</vt:lpstr>
      <vt:lpstr>Integration Requirements for IT Vendors</vt:lpstr>
      <vt:lpstr>Integration Requirements for IT Vendors</vt:lpstr>
      <vt:lpstr>Focus for 2020</vt:lpstr>
      <vt:lpstr>Focus for 2020 – Red-Flag Behaviors (1/2)</vt:lpstr>
      <vt:lpstr>Focus for 2020 – Red-Flag Behaviors (2/2)</vt:lpstr>
      <vt:lpstr>Focus for 2020 – DR Exercise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SMT 2.0 Implementation Review</dc:title>
  <dc:creator>Jones, William</dc:creator>
  <cp:lastModifiedBy>Roberts, Bobby</cp:lastModifiedBy>
  <cp:revision>346</cp:revision>
  <cp:lastPrinted>2019-11-04T15:17:30Z</cp:lastPrinted>
  <dcterms:created xsi:type="dcterms:W3CDTF">2019-06-26T15:29:53Z</dcterms:created>
  <dcterms:modified xsi:type="dcterms:W3CDTF">2020-01-07T13:56:54Z</dcterms:modified>
</cp:coreProperties>
</file>